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saveSubsetFonts="1">
  <p:sldMasterIdLst>
    <p:sldMasterId id="2147483648" r:id="rId1"/>
  </p:sldMasterIdLst>
  <p:notesMasterIdLst>
    <p:notesMasterId r:id="rId23"/>
  </p:notesMasterIdLst>
  <p:handoutMasterIdLst>
    <p:handoutMasterId r:id="rId24"/>
  </p:handoutMasterIdLst>
  <p:sldIdLst>
    <p:sldId id="555" r:id="rId2"/>
    <p:sldId id="823" r:id="rId3"/>
    <p:sldId id="782" r:id="rId4"/>
    <p:sldId id="827" r:id="rId5"/>
    <p:sldId id="825" r:id="rId6"/>
    <p:sldId id="826" r:id="rId7"/>
    <p:sldId id="775" r:id="rId8"/>
    <p:sldId id="793" r:id="rId9"/>
    <p:sldId id="781" r:id="rId10"/>
    <p:sldId id="780" r:id="rId11"/>
    <p:sldId id="799" r:id="rId12"/>
    <p:sldId id="789" r:id="rId13"/>
    <p:sldId id="803" r:id="rId14"/>
    <p:sldId id="805" r:id="rId15"/>
    <p:sldId id="808" r:id="rId16"/>
    <p:sldId id="798" r:id="rId17"/>
    <p:sldId id="810" r:id="rId18"/>
    <p:sldId id="796" r:id="rId19"/>
    <p:sldId id="812" r:id="rId20"/>
    <p:sldId id="811" r:id="rId21"/>
    <p:sldId id="322" r:id="rId22"/>
  </p:sldIdLst>
  <p:sldSz cx="9906000" cy="6858000" type="A4"/>
  <p:notesSz cx="6797675" cy="9926638"/>
  <p:embeddedFontLst>
    <p:embeddedFont>
      <p:font typeface="맑은 고딕" panose="020B0503020000020004" pitchFamily="50" charset="-127"/>
      <p:regular r:id="rId25"/>
      <p:bold r:id="rId26"/>
    </p:embeddedFont>
    <p:embeddedFont>
      <p:font typeface="Algerian" panose="04020705040A02060702" pitchFamily="82" charset="0"/>
      <p:regular r:id="rId27"/>
    </p:embeddedFont>
    <p:embeddedFont>
      <p:font typeface="HY헤드라인M" panose="02030600000101010101" pitchFamily="18" charset="-127"/>
      <p:regular r:id="rId28"/>
    </p:embeddedFont>
    <p:embeddedFont>
      <p:font typeface="Arial Black" panose="020B0A04020102020204" pitchFamily="34" charset="0"/>
      <p:bold r:id="rId29"/>
    </p:embeddedFont>
    <p:embeddedFont>
      <p:font typeface="Arial Rounded MT Bold" panose="020F0704030504030204" pitchFamily="34" charset="0"/>
      <p:regular r:id="rId30"/>
    </p:embeddedFont>
  </p:embeddedFontLst>
  <p:defaultTex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p:defaultTextStyle>
  <p:extLst>
    <p:ext uri="{EFAFB233-063F-42B5-8137-9DF3F51BA10A}">
      <p15:sldGuideLst xmlns:p15="http://schemas.microsoft.com/office/powerpoint/2012/main">
        <p15:guide id="1" orient="horz" pos="799" userDrawn="1">
          <p15:clr>
            <a:srgbClr val="A4A3A4"/>
          </p15:clr>
        </p15:guide>
        <p15:guide id="2" orient="horz" pos="527">
          <p15:clr>
            <a:srgbClr val="A4A3A4"/>
          </p15:clr>
        </p15:guide>
        <p15:guide id="3" orient="horz" pos="1253" userDrawn="1">
          <p15:clr>
            <a:srgbClr val="A4A3A4"/>
          </p15:clr>
        </p15:guide>
        <p15:guide id="4" orient="horz" pos="2160" userDrawn="1">
          <p15:clr>
            <a:srgbClr val="A4A3A4"/>
          </p15:clr>
        </p15:guide>
        <p15:guide id="5" pos="486">
          <p15:clr>
            <a:srgbClr val="A4A3A4"/>
          </p15:clr>
        </p15:guide>
        <p15:guide id="6" pos="5978" userDrawn="1">
          <p15:clr>
            <a:srgbClr val="A4A3A4"/>
          </p15:clr>
        </p15:guide>
        <p15:guide id="7" pos="3120">
          <p15:clr>
            <a:srgbClr val="A4A3A4"/>
          </p15:clr>
        </p15:guide>
        <p15:guide id="8" pos="2167">
          <p15:clr>
            <a:srgbClr val="A4A3A4"/>
          </p15:clr>
        </p15:guide>
      </p15:sldGuideLst>
    </p:ext>
    <p:ext uri="{2D200454-40CA-4A62-9FC3-DE9A4176ACB9}">
      <p15:notesGuideLst xmlns:p15="http://schemas.microsoft.com/office/powerpoint/2012/main">
        <p15:guide id="1" orient="horz" pos="3127">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0070C0"/>
    <a:srgbClr val="00B0F0"/>
    <a:srgbClr val="4F81BD"/>
    <a:srgbClr val="4BACC6"/>
    <a:srgbClr val="8064A2"/>
    <a:srgbClr val="7030A0"/>
    <a:srgbClr val="9BBB59"/>
    <a:srgbClr val="2C4D75"/>
    <a:srgbClr val="102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밝은 스타일 3 - 강조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106" autoAdjust="0"/>
  </p:normalViewPr>
  <p:slideViewPr>
    <p:cSldViewPr>
      <p:cViewPr varScale="1">
        <p:scale>
          <a:sx n="77" d="100"/>
          <a:sy n="77" d="100"/>
        </p:scale>
        <p:origin x="712" y="68"/>
      </p:cViewPr>
      <p:guideLst>
        <p:guide orient="horz" pos="799"/>
        <p:guide orient="horz" pos="527"/>
        <p:guide orient="horz" pos="1253"/>
        <p:guide orient="horz" pos="2160"/>
        <p:guide pos="486"/>
        <p:guide pos="5978"/>
        <p:guide pos="3120"/>
        <p:guide pos="2167"/>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9" d="100"/>
          <a:sy n="59" d="100"/>
        </p:scale>
        <p:origin x="-2508" y="-84"/>
      </p:cViewPr>
      <p:guideLst>
        <p:guide orient="horz" pos="3127"/>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atin typeface="맑은 고딕" pitchFamily="50" charset="-127"/>
                <a:ea typeface="맑은 고딕" pitchFamily="50" charset="-127"/>
              </a:defRPr>
            </a:lvl1pPr>
          </a:lstStyle>
          <a:p>
            <a:pPr>
              <a:defRPr/>
            </a:pPr>
            <a:endParaRPr lang="ko-KR" altLang="en-US"/>
          </a:p>
        </p:txBody>
      </p:sp>
      <p:sp>
        <p:nvSpPr>
          <p:cNvPr id="3" name="날짜 개체 틀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atin typeface="맑은 고딕" pitchFamily="50" charset="-127"/>
                <a:ea typeface="맑은 고딕" pitchFamily="50" charset="-127"/>
              </a:defRPr>
            </a:lvl1pPr>
          </a:lstStyle>
          <a:p>
            <a:pPr>
              <a:defRPr/>
            </a:pPr>
            <a:fld id="{DEA65B73-D244-40E6-8EEE-50B8F4684DA6}" type="datetimeFigureOut">
              <a:rPr lang="ko-KR" altLang="en-US"/>
              <a:pPr>
                <a:defRPr/>
              </a:pPr>
              <a:t>2022-10-26</a:t>
            </a:fld>
            <a:endParaRPr lang="ko-KR" altLang="en-US" dirty="0"/>
          </a:p>
        </p:txBody>
      </p:sp>
      <p:sp>
        <p:nvSpPr>
          <p:cNvPr id="4" name="바닥글 개체 틀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atin typeface="맑은 고딕" pitchFamily="50" charset="-127"/>
                <a:ea typeface="맑은 고딕" pitchFamily="50" charset="-127"/>
              </a:defRPr>
            </a:lvl1pPr>
          </a:lstStyle>
          <a:p>
            <a:pPr>
              <a:defRPr/>
            </a:pPr>
            <a:endParaRPr lang="ko-KR" altLang="en-US"/>
          </a:p>
        </p:txBody>
      </p:sp>
      <p:sp>
        <p:nvSpPr>
          <p:cNvPr id="5" name="슬라이드 번호 개체 틀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atin typeface="맑은 고딕" pitchFamily="50" charset="-127"/>
                <a:ea typeface="맑은 고딕" pitchFamily="50" charset="-127"/>
              </a:defRPr>
            </a:lvl1pPr>
          </a:lstStyle>
          <a:p>
            <a:pPr>
              <a:defRPr/>
            </a:pPr>
            <a:fld id="{08BE56C1-ABFF-44C6-B5B0-18967460B96A}" type="slidenum">
              <a:rPr lang="ko-KR" altLang="en-US"/>
              <a:pPr>
                <a:defRPr/>
              </a:pPr>
              <a:t>‹#›</a:t>
            </a:fld>
            <a:endParaRPr lang="ko-KR" altLang="en-US" dirty="0"/>
          </a:p>
        </p:txBody>
      </p:sp>
    </p:spTree>
    <p:extLst>
      <p:ext uri="{BB962C8B-B14F-4D97-AF65-F5344CB8AC3E}">
        <p14:creationId xmlns:p14="http://schemas.microsoft.com/office/powerpoint/2010/main" val="310440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atin typeface="맑은 고딕" pitchFamily="50" charset="-127"/>
                <a:ea typeface="맑은 고딕" pitchFamily="50" charset="-127"/>
              </a:defRPr>
            </a:lvl1pPr>
          </a:lstStyle>
          <a:p>
            <a:pPr>
              <a:defRPr/>
            </a:pPr>
            <a:endParaRPr lang="ko-KR" altLang="en-US"/>
          </a:p>
        </p:txBody>
      </p:sp>
      <p:sp>
        <p:nvSpPr>
          <p:cNvPr id="3" name="날짜 개체 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atin typeface="맑은 고딕" pitchFamily="50" charset="-127"/>
                <a:ea typeface="맑은 고딕" pitchFamily="50" charset="-127"/>
              </a:defRPr>
            </a:lvl1pPr>
          </a:lstStyle>
          <a:p>
            <a:pPr>
              <a:defRPr/>
            </a:pPr>
            <a:fld id="{805337D3-1A81-4598-AE45-70B845E656BC}" type="datetimeFigureOut">
              <a:rPr lang="ko-KR" altLang="en-US"/>
              <a:pPr>
                <a:defRPr/>
              </a:pPr>
              <a:t>2022-10-26</a:t>
            </a:fld>
            <a:endParaRPr lang="ko-KR" altLang="en-US" dirty="0"/>
          </a:p>
        </p:txBody>
      </p:sp>
      <p:sp>
        <p:nvSpPr>
          <p:cNvPr id="4" name="슬라이드 이미지 개체 틀 3"/>
          <p:cNvSpPr>
            <a:spLocks noGrp="1" noRot="1" noChangeAspect="1"/>
          </p:cNvSpPr>
          <p:nvPr>
            <p:ph type="sldImg" idx="2"/>
          </p:nvPr>
        </p:nvSpPr>
        <p:spPr>
          <a:xfrm>
            <a:off x="709613" y="744538"/>
            <a:ext cx="5378450" cy="3722687"/>
          </a:xfrm>
          <a:prstGeom prst="rect">
            <a:avLst/>
          </a:prstGeom>
          <a:noFill/>
          <a:ln w="12700">
            <a:solidFill>
              <a:prstClr val="black"/>
            </a:solidFill>
          </a:ln>
        </p:spPr>
        <p:txBody>
          <a:bodyPr vert="horz" lIns="91440" tIns="45720" rIns="91440" bIns="45720" rtlCol="0" anchor="ctr"/>
          <a:lstStyle/>
          <a:p>
            <a:pPr lvl="0"/>
            <a:endParaRPr lang="ko-KR" altLang="en-US" noProof="0" smtClean="0"/>
          </a:p>
        </p:txBody>
      </p:sp>
      <p:sp>
        <p:nvSpPr>
          <p:cNvPr id="5" name="슬라이드 노트 개체 틀 4"/>
          <p:cNvSpPr>
            <a:spLocks noGrp="1"/>
          </p:cNvSpPr>
          <p:nvPr>
            <p:ph type="body" sz="quarter" idx="3"/>
          </p:nvPr>
        </p:nvSpPr>
        <p:spPr>
          <a:xfrm>
            <a:off x="681038" y="4714875"/>
            <a:ext cx="5435600" cy="4467225"/>
          </a:xfrm>
          <a:prstGeom prst="rect">
            <a:avLst/>
          </a:prstGeom>
        </p:spPr>
        <p:txBody>
          <a:bodyPr vert="horz" lIns="91440" tIns="45720" rIns="91440" bIns="45720" rtlCol="0">
            <a:normAutofit/>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p>
        </p:txBody>
      </p:sp>
      <p:sp>
        <p:nvSpPr>
          <p:cNvPr id="6" name="바닥글 개체 틀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atin typeface="맑은 고딕" pitchFamily="50" charset="-127"/>
                <a:ea typeface="맑은 고딕" pitchFamily="50" charset="-127"/>
              </a:defRPr>
            </a:lvl1pPr>
          </a:lstStyle>
          <a:p>
            <a:pPr>
              <a:defRPr/>
            </a:pPr>
            <a:endParaRPr lang="ko-KR" altLang="en-US"/>
          </a:p>
        </p:txBody>
      </p:sp>
      <p:sp>
        <p:nvSpPr>
          <p:cNvPr id="7" name="슬라이드 번호 개체 틀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atin typeface="맑은 고딕" pitchFamily="50" charset="-127"/>
                <a:ea typeface="맑은 고딕" pitchFamily="50" charset="-127"/>
              </a:defRPr>
            </a:lvl1pPr>
          </a:lstStyle>
          <a:p>
            <a:pPr>
              <a:defRPr/>
            </a:pPr>
            <a:fld id="{7F175D39-45DB-45CC-B914-873BB20A3471}" type="slidenum">
              <a:rPr lang="ko-KR" altLang="en-US"/>
              <a:pPr>
                <a:defRPr/>
              </a:pPr>
              <a:t>‹#›</a:t>
            </a:fld>
            <a:endParaRPr lang="ko-KR" altLang="en-US" dirty="0"/>
          </a:p>
        </p:txBody>
      </p:sp>
    </p:spTree>
    <p:extLst>
      <p:ext uri="{BB962C8B-B14F-4D97-AF65-F5344CB8AC3E}">
        <p14:creationId xmlns:p14="http://schemas.microsoft.com/office/powerpoint/2010/main" val="3744234664"/>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
        <p:nvSpPr>
          <p:cNvPr id="31748"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맑은 고딕" pitchFamily="50" charset="-127"/>
                <a:ea typeface="맑은 고딕" pitchFamily="50" charset="-127"/>
              </a:defRPr>
            </a:lvl1pPr>
            <a:lvl2pPr marL="742950" indent="-285750" eaLnBrk="0" hangingPunct="0">
              <a:spcBef>
                <a:spcPct val="30000"/>
              </a:spcBef>
              <a:defRPr sz="1200">
                <a:solidFill>
                  <a:schemeClr val="tx1"/>
                </a:solidFill>
                <a:latin typeface="맑은 고딕" pitchFamily="50" charset="-127"/>
                <a:ea typeface="맑은 고딕" pitchFamily="50" charset="-127"/>
              </a:defRPr>
            </a:lvl2pPr>
            <a:lvl3pPr marL="1143000" indent="-228600" eaLnBrk="0" hangingPunct="0">
              <a:spcBef>
                <a:spcPct val="30000"/>
              </a:spcBef>
              <a:defRPr sz="1200">
                <a:solidFill>
                  <a:schemeClr val="tx1"/>
                </a:solidFill>
                <a:latin typeface="맑은 고딕" pitchFamily="50" charset="-127"/>
                <a:ea typeface="맑은 고딕" pitchFamily="50" charset="-127"/>
              </a:defRPr>
            </a:lvl3pPr>
            <a:lvl4pPr marL="1600200" indent="-228600" eaLnBrk="0" hangingPunct="0">
              <a:spcBef>
                <a:spcPct val="30000"/>
              </a:spcBef>
              <a:defRPr sz="1200">
                <a:solidFill>
                  <a:schemeClr val="tx1"/>
                </a:solidFill>
                <a:latin typeface="맑은 고딕" pitchFamily="50" charset="-127"/>
                <a:ea typeface="맑은 고딕" pitchFamily="50" charset="-127"/>
              </a:defRPr>
            </a:lvl4pPr>
            <a:lvl5pPr marL="2057400" indent="-228600" eaLnBrk="0" hangingPunct="0">
              <a:spcBef>
                <a:spcPct val="30000"/>
              </a:spcBef>
              <a:defRPr sz="1200">
                <a:solidFill>
                  <a:schemeClr val="tx1"/>
                </a:solidFill>
                <a:latin typeface="맑은 고딕" pitchFamily="50" charset="-127"/>
                <a:ea typeface="맑은 고딕" pitchFamily="50" charset="-127"/>
              </a:defRPr>
            </a:lvl5pPr>
            <a:lvl6pPr marL="2514600" indent="-228600" eaLnBrk="0" fontAlgn="base" hangingPunct="0">
              <a:spcBef>
                <a:spcPct val="30000"/>
              </a:spcBef>
              <a:spcAft>
                <a:spcPct val="0"/>
              </a:spcAft>
              <a:defRPr sz="1200">
                <a:solidFill>
                  <a:schemeClr val="tx1"/>
                </a:solidFill>
                <a:latin typeface="맑은 고딕" pitchFamily="50" charset="-127"/>
                <a:ea typeface="맑은 고딕" pitchFamily="50" charset="-127"/>
              </a:defRPr>
            </a:lvl6pPr>
            <a:lvl7pPr marL="2971800" indent="-228600" eaLnBrk="0" fontAlgn="base" hangingPunct="0">
              <a:spcBef>
                <a:spcPct val="30000"/>
              </a:spcBef>
              <a:spcAft>
                <a:spcPct val="0"/>
              </a:spcAft>
              <a:defRPr sz="1200">
                <a:solidFill>
                  <a:schemeClr val="tx1"/>
                </a:solidFill>
                <a:latin typeface="맑은 고딕" pitchFamily="50" charset="-127"/>
                <a:ea typeface="맑은 고딕" pitchFamily="50" charset="-127"/>
              </a:defRPr>
            </a:lvl7pPr>
            <a:lvl8pPr marL="3429000" indent="-228600" eaLnBrk="0" fontAlgn="base" hangingPunct="0">
              <a:spcBef>
                <a:spcPct val="30000"/>
              </a:spcBef>
              <a:spcAft>
                <a:spcPct val="0"/>
              </a:spcAft>
              <a:defRPr sz="1200">
                <a:solidFill>
                  <a:schemeClr val="tx1"/>
                </a:solidFill>
                <a:latin typeface="맑은 고딕" pitchFamily="50" charset="-127"/>
                <a:ea typeface="맑은 고딕" pitchFamily="50" charset="-127"/>
              </a:defRPr>
            </a:lvl8pPr>
            <a:lvl9pPr marL="3886200" indent="-228600" eaLnBrk="0" fontAlgn="base" hangingPunct="0">
              <a:spcBef>
                <a:spcPct val="30000"/>
              </a:spcBef>
              <a:spcAft>
                <a:spcPct val="0"/>
              </a:spcAft>
              <a:defRPr sz="1200">
                <a:solidFill>
                  <a:schemeClr val="tx1"/>
                </a:solidFill>
                <a:latin typeface="맑은 고딕" pitchFamily="50" charset="-127"/>
                <a:ea typeface="맑은 고딕" pitchFamily="50" charset="-127"/>
              </a:defRPr>
            </a:lvl9pPr>
          </a:lstStyle>
          <a:p>
            <a:pPr eaLnBrk="1" hangingPunct="1">
              <a:spcBef>
                <a:spcPct val="0"/>
              </a:spcBef>
            </a:pPr>
            <a:fld id="{866B3146-680C-49E1-A24F-EB3D181BC0E2}" type="slidenum">
              <a:rPr lang="ko-KR" altLang="en-US" smtClean="0">
                <a:solidFill>
                  <a:srgbClr val="000000"/>
                </a:solidFill>
              </a:rPr>
              <a:pPr eaLnBrk="1" hangingPunct="1">
                <a:spcBef>
                  <a:spcPct val="0"/>
                </a:spcBef>
              </a:pPr>
              <a:t>0</a:t>
            </a:fld>
            <a:endParaRPr lang="ko-KR" altLang="en-US" smtClean="0">
              <a:solidFill>
                <a:srgbClr val="000000"/>
              </a:solidFill>
            </a:endParaRPr>
          </a:p>
        </p:txBody>
      </p:sp>
    </p:spTree>
    <p:extLst>
      <p:ext uri="{BB962C8B-B14F-4D97-AF65-F5344CB8AC3E}">
        <p14:creationId xmlns:p14="http://schemas.microsoft.com/office/powerpoint/2010/main" val="3387847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
        <p:nvSpPr>
          <p:cNvPr id="37892"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맑은 고딕" pitchFamily="50" charset="-127"/>
                <a:ea typeface="맑은 고딕" pitchFamily="50" charset="-127"/>
              </a:defRPr>
            </a:lvl1pPr>
            <a:lvl2pPr marL="742950" indent="-285750" eaLnBrk="0" hangingPunct="0">
              <a:spcBef>
                <a:spcPct val="30000"/>
              </a:spcBef>
              <a:defRPr sz="1200">
                <a:solidFill>
                  <a:schemeClr val="tx1"/>
                </a:solidFill>
                <a:latin typeface="맑은 고딕" pitchFamily="50" charset="-127"/>
                <a:ea typeface="맑은 고딕" pitchFamily="50" charset="-127"/>
              </a:defRPr>
            </a:lvl2pPr>
            <a:lvl3pPr marL="1143000" indent="-228600" eaLnBrk="0" hangingPunct="0">
              <a:spcBef>
                <a:spcPct val="30000"/>
              </a:spcBef>
              <a:defRPr sz="1200">
                <a:solidFill>
                  <a:schemeClr val="tx1"/>
                </a:solidFill>
                <a:latin typeface="맑은 고딕" pitchFamily="50" charset="-127"/>
                <a:ea typeface="맑은 고딕" pitchFamily="50" charset="-127"/>
              </a:defRPr>
            </a:lvl3pPr>
            <a:lvl4pPr marL="1600200" indent="-228600" eaLnBrk="0" hangingPunct="0">
              <a:spcBef>
                <a:spcPct val="30000"/>
              </a:spcBef>
              <a:defRPr sz="1200">
                <a:solidFill>
                  <a:schemeClr val="tx1"/>
                </a:solidFill>
                <a:latin typeface="맑은 고딕" pitchFamily="50" charset="-127"/>
                <a:ea typeface="맑은 고딕" pitchFamily="50" charset="-127"/>
              </a:defRPr>
            </a:lvl4pPr>
            <a:lvl5pPr marL="2057400" indent="-228600" eaLnBrk="0" hangingPunct="0">
              <a:spcBef>
                <a:spcPct val="30000"/>
              </a:spcBef>
              <a:defRPr sz="1200">
                <a:solidFill>
                  <a:schemeClr val="tx1"/>
                </a:solidFill>
                <a:latin typeface="맑은 고딕" pitchFamily="50" charset="-127"/>
                <a:ea typeface="맑은 고딕" pitchFamily="50" charset="-127"/>
              </a:defRPr>
            </a:lvl5pPr>
            <a:lvl6pPr marL="2514600" indent="-228600" eaLnBrk="0" fontAlgn="base" hangingPunct="0">
              <a:spcBef>
                <a:spcPct val="30000"/>
              </a:spcBef>
              <a:spcAft>
                <a:spcPct val="0"/>
              </a:spcAft>
              <a:defRPr sz="1200">
                <a:solidFill>
                  <a:schemeClr val="tx1"/>
                </a:solidFill>
                <a:latin typeface="맑은 고딕" pitchFamily="50" charset="-127"/>
                <a:ea typeface="맑은 고딕" pitchFamily="50" charset="-127"/>
              </a:defRPr>
            </a:lvl6pPr>
            <a:lvl7pPr marL="2971800" indent="-228600" eaLnBrk="0" fontAlgn="base" hangingPunct="0">
              <a:spcBef>
                <a:spcPct val="30000"/>
              </a:spcBef>
              <a:spcAft>
                <a:spcPct val="0"/>
              </a:spcAft>
              <a:defRPr sz="1200">
                <a:solidFill>
                  <a:schemeClr val="tx1"/>
                </a:solidFill>
                <a:latin typeface="맑은 고딕" pitchFamily="50" charset="-127"/>
                <a:ea typeface="맑은 고딕" pitchFamily="50" charset="-127"/>
              </a:defRPr>
            </a:lvl7pPr>
            <a:lvl8pPr marL="3429000" indent="-228600" eaLnBrk="0" fontAlgn="base" hangingPunct="0">
              <a:spcBef>
                <a:spcPct val="30000"/>
              </a:spcBef>
              <a:spcAft>
                <a:spcPct val="0"/>
              </a:spcAft>
              <a:defRPr sz="1200">
                <a:solidFill>
                  <a:schemeClr val="tx1"/>
                </a:solidFill>
                <a:latin typeface="맑은 고딕" pitchFamily="50" charset="-127"/>
                <a:ea typeface="맑은 고딕" pitchFamily="50" charset="-127"/>
              </a:defRPr>
            </a:lvl8pPr>
            <a:lvl9pPr marL="3886200" indent="-228600" eaLnBrk="0" fontAlgn="base" hangingPunct="0">
              <a:spcBef>
                <a:spcPct val="30000"/>
              </a:spcBef>
              <a:spcAft>
                <a:spcPct val="0"/>
              </a:spcAft>
              <a:defRPr sz="1200">
                <a:solidFill>
                  <a:schemeClr val="tx1"/>
                </a:solidFill>
                <a:latin typeface="맑은 고딕" pitchFamily="50" charset="-127"/>
                <a:ea typeface="맑은 고딕" pitchFamily="50" charset="-127"/>
              </a:defRPr>
            </a:lvl9pPr>
          </a:lstStyle>
          <a:p>
            <a:pPr eaLnBrk="1" hangingPunct="1">
              <a:spcBef>
                <a:spcPct val="0"/>
              </a:spcBef>
            </a:pPr>
            <a:fld id="{827AF931-08F3-4D1A-ADCF-E730E33CDB87}" type="slidenum">
              <a:rPr lang="ko-KR" altLang="en-US" smtClean="0"/>
              <a:pPr eaLnBrk="1" hangingPunct="1">
                <a:spcBef>
                  <a:spcPct val="0"/>
                </a:spcBef>
              </a:pPr>
              <a:t>20</a:t>
            </a:fld>
            <a:endParaRPr lang="ko-KR" altLang="en-US" smtClean="0"/>
          </a:p>
        </p:txBody>
      </p:sp>
    </p:spTree>
    <p:extLst>
      <p:ext uri="{BB962C8B-B14F-4D97-AF65-F5344CB8AC3E}">
        <p14:creationId xmlns:p14="http://schemas.microsoft.com/office/powerpoint/2010/main" val="3371115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26"/>
            <a:ext cx="84201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lvl1pPr>
              <a:defRPr/>
            </a:lvl1pPr>
          </a:lstStyle>
          <a:p>
            <a:pPr>
              <a:defRPr/>
            </a:pPr>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E341EB01-46AD-4B5D-A0D9-9EB357C1EE2A}" type="slidenum">
              <a:rPr lang="ko-KR" altLang="en-US"/>
              <a:pPr>
                <a:defRPr/>
              </a:pPr>
              <a:t>‹#›</a:t>
            </a:fld>
            <a:endParaRPr lang="ko-KR" altLang="en-US"/>
          </a:p>
        </p:txBody>
      </p:sp>
    </p:spTree>
    <p:extLst>
      <p:ext uri="{BB962C8B-B14F-4D97-AF65-F5344CB8AC3E}">
        <p14:creationId xmlns:p14="http://schemas.microsoft.com/office/powerpoint/2010/main" val="27796833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속지">
    <p:spTree>
      <p:nvGrpSpPr>
        <p:cNvPr id="1" name=""/>
        <p:cNvGrpSpPr/>
        <p:nvPr/>
      </p:nvGrpSpPr>
      <p:grpSpPr>
        <a:xfrm>
          <a:off x="0" y="0"/>
          <a:ext cx="0" cy="0"/>
          <a:chOff x="0" y="0"/>
          <a:chExt cx="0" cy="0"/>
        </a:xfrm>
      </p:grpSpPr>
      <p:sp>
        <p:nvSpPr>
          <p:cNvPr id="2" name="직사각형 1"/>
          <p:cNvSpPr/>
          <p:nvPr userDrawn="1"/>
        </p:nvSpPr>
        <p:spPr>
          <a:xfrm>
            <a:off x="0" y="333375"/>
            <a:ext cx="9906000" cy="503238"/>
          </a:xfrm>
          <a:prstGeom prst="rect">
            <a:avLst/>
          </a:prstGeom>
          <a:solidFill>
            <a:schemeClr val="bg1"/>
          </a:solidFill>
          <a:ln w="3175">
            <a:noFill/>
            <a:prstDash val="solid"/>
          </a:ln>
        </p:spPr>
        <p:style>
          <a:lnRef idx="1">
            <a:schemeClr val="accent1"/>
          </a:lnRef>
          <a:fillRef idx="0">
            <a:schemeClr val="accent1"/>
          </a:fillRef>
          <a:effectRef idx="0">
            <a:schemeClr val="accent1"/>
          </a:effectRef>
          <a:fontRef idx="minor">
            <a:schemeClr val="tx1"/>
          </a:fontRef>
        </p:style>
        <p:txBody>
          <a:bodyPr lIns="0" rIns="0" anchor="ctr"/>
          <a:lstStyle/>
          <a:p>
            <a:pPr algn="ctr">
              <a:defRPr/>
            </a:pPr>
            <a:endParaRPr lang="ko-KR" altLang="en-US" sz="1000" dirty="0">
              <a:solidFill>
                <a:prstClr val="black"/>
              </a:solidFill>
            </a:endParaRPr>
          </a:p>
        </p:txBody>
      </p:sp>
      <p:cxnSp>
        <p:nvCxnSpPr>
          <p:cNvPr id="3" name="직선 연결선 2"/>
          <p:cNvCxnSpPr/>
          <p:nvPr userDrawn="1"/>
        </p:nvCxnSpPr>
        <p:spPr>
          <a:xfrm>
            <a:off x="2000250" y="2998788"/>
            <a:ext cx="7905750" cy="0"/>
          </a:xfrm>
          <a:prstGeom prst="line">
            <a:avLst/>
          </a:prstGeom>
          <a:ln w="3175">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슬라이드 번호 개체 틀 5"/>
          <p:cNvSpPr>
            <a:spLocks noGrp="1"/>
          </p:cNvSpPr>
          <p:nvPr>
            <p:ph type="sldNum" sz="quarter" idx="10"/>
          </p:nvPr>
        </p:nvSpPr>
        <p:spPr>
          <a:xfrm>
            <a:off x="7473950" y="6450013"/>
            <a:ext cx="2311400" cy="363537"/>
          </a:xfrm>
        </p:spPr>
        <p:txBody>
          <a:bodyPr/>
          <a:lstStyle>
            <a:lvl1pPr>
              <a:defRPr sz="1100"/>
            </a:lvl1pPr>
          </a:lstStyle>
          <a:p>
            <a:pPr>
              <a:defRPr/>
            </a:pPr>
            <a:fld id="{1053C528-DCCC-4856-ABAE-68B4C9DAD6A0}" type="slidenum">
              <a:rPr lang="ko-KR" altLang="en-US"/>
              <a:pPr>
                <a:defRPr/>
              </a:pPr>
              <a:t>‹#›</a:t>
            </a:fld>
            <a:endParaRPr lang="ko-KR" altLang="en-US"/>
          </a:p>
        </p:txBody>
      </p:sp>
    </p:spTree>
    <p:extLst>
      <p:ext uri="{BB962C8B-B14F-4D97-AF65-F5344CB8AC3E}">
        <p14:creationId xmlns:p14="http://schemas.microsoft.com/office/powerpoint/2010/main" val="40987746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3" name="직사각형 2"/>
          <p:cNvSpPr>
            <a:spLocks noChangeArrowheads="1"/>
          </p:cNvSpPr>
          <p:nvPr userDrawn="1"/>
        </p:nvSpPr>
        <p:spPr bwMode="auto">
          <a:xfrm>
            <a:off x="1" y="0"/>
            <a:ext cx="9906000" cy="620688"/>
          </a:xfrm>
          <a:prstGeom prst="rect">
            <a:avLst/>
          </a:prstGeom>
          <a:solidFill>
            <a:srgbClr val="7030A0"/>
          </a:solidFill>
          <a:ln>
            <a:noFill/>
          </a:ln>
          <a:extLst/>
        </p:spPr>
        <p:txBody>
          <a:bodyPr wrap="none" lIns="0" rIns="0"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latinLnBrk="0" hangingPunct="1">
              <a:defRPr/>
            </a:pPr>
            <a:endParaRPr kumimoji="0" lang="ko-KR" altLang="en-US" sz="1000" smtClean="0">
              <a:solidFill>
                <a:srgbClr val="000000"/>
              </a:solidFill>
              <a:latin typeface="맑은 고딕" pitchFamily="50" charset="-127"/>
              <a:ea typeface="맑은 고딕" pitchFamily="50" charset="-127"/>
            </a:endParaRPr>
          </a:p>
        </p:txBody>
      </p:sp>
      <p:pic>
        <p:nvPicPr>
          <p:cNvPr id="4" name="Picture 2" descr="C:\Users\user\Desktop\111133.png"/>
          <p:cNvPicPr>
            <a:picLocks noChangeAspect="1" noChangeArrowheads="1"/>
          </p:cNvPicPr>
          <p:nvPr userDrawn="1"/>
        </p:nvPicPr>
        <p:blipFill>
          <a:blip r:embed="rId2">
            <a:grayscl/>
            <a:biLevel thresh="50000"/>
            <a:extLst>
              <a:ext uri="{28A0092B-C50C-407E-A947-70E740481C1C}">
                <a14:useLocalDpi xmlns:a14="http://schemas.microsoft.com/office/drawing/2010/main" val="0"/>
              </a:ext>
            </a:extLst>
          </a:blip>
          <a:srcRect r="25967"/>
          <a:stretch>
            <a:fillRect/>
          </a:stretch>
        </p:blipFill>
        <p:spPr bwMode="auto">
          <a:xfrm>
            <a:off x="8705786" y="170532"/>
            <a:ext cx="1054465" cy="32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제목 1"/>
          <p:cNvSpPr>
            <a:spLocks noGrp="1"/>
          </p:cNvSpPr>
          <p:nvPr>
            <p:ph type="title"/>
          </p:nvPr>
        </p:nvSpPr>
        <p:spPr>
          <a:xfrm>
            <a:off x="80049" y="104795"/>
            <a:ext cx="8915400" cy="411097"/>
          </a:xfrm>
        </p:spPr>
        <p:txBody>
          <a:bodyPr/>
          <a:lstStyle>
            <a:lvl1pPr algn="l">
              <a:defRPr sz="1800" b="1">
                <a:solidFill>
                  <a:schemeClr val="bg1"/>
                </a:solidFill>
              </a:defRPr>
            </a:lvl1pPr>
          </a:lstStyle>
          <a:p>
            <a:r>
              <a:rPr lang="ko-KR" altLang="en-US" dirty="0" smtClean="0"/>
              <a:t>마스터 제목 스타일 편집</a:t>
            </a:r>
            <a:endParaRPr lang="ko-KR" altLang="en-US" dirty="0"/>
          </a:p>
        </p:txBody>
      </p:sp>
      <p:sp>
        <p:nvSpPr>
          <p:cNvPr id="5" name="바닥글 개체 틀 2"/>
          <p:cNvSpPr>
            <a:spLocks noGrp="1"/>
          </p:cNvSpPr>
          <p:nvPr>
            <p:ph type="ftr" sz="quarter" idx="10"/>
          </p:nvPr>
        </p:nvSpPr>
        <p:spPr>
          <a:xfrm>
            <a:off x="3384550" y="6479464"/>
            <a:ext cx="3136900" cy="365125"/>
          </a:xfrm>
        </p:spPr>
        <p:txBody>
          <a:bodyPr/>
          <a:lstStyle>
            <a:lvl1pPr>
              <a:defRPr/>
            </a:lvl1pPr>
          </a:lstStyle>
          <a:p>
            <a:pPr>
              <a:defRPr/>
            </a:pPr>
            <a:endParaRPr lang="ko-KR" altLang="en-US" dirty="0"/>
          </a:p>
        </p:txBody>
      </p:sp>
      <p:sp>
        <p:nvSpPr>
          <p:cNvPr id="6" name="슬라이드 번호 개체 틀 5"/>
          <p:cNvSpPr>
            <a:spLocks noGrp="1"/>
          </p:cNvSpPr>
          <p:nvPr>
            <p:ph type="sldNum" sz="quarter" idx="12"/>
          </p:nvPr>
        </p:nvSpPr>
        <p:spPr>
          <a:xfrm>
            <a:off x="7545288" y="6479463"/>
            <a:ext cx="2228850" cy="365125"/>
          </a:xfrm>
        </p:spPr>
        <p:txBody>
          <a:bodyPr/>
          <a:lstStyle>
            <a:lvl1pPr>
              <a:defRPr>
                <a:solidFill>
                  <a:schemeClr val="bg1"/>
                </a:solidFill>
                <a:latin typeface="Arial Black" panose="020B0A04020102020204" pitchFamily="34" charset="0"/>
              </a:defRPr>
            </a:lvl1pPr>
          </a:lstStyle>
          <a:p>
            <a:fld id="{B99C6B5B-76EA-402D-A0A3-0B93B25CE1A8}" type="slidenum">
              <a:rPr lang="ko-KR" altLang="en-US" smtClean="0"/>
              <a:pPr/>
              <a:t>‹#›</a:t>
            </a:fld>
            <a:endParaRPr lang="ko-KR" altLang="en-US"/>
          </a:p>
        </p:txBody>
      </p:sp>
      <p:sp>
        <p:nvSpPr>
          <p:cNvPr id="7" name="직사각형 6"/>
          <p:cNvSpPr>
            <a:spLocks noChangeArrowheads="1"/>
          </p:cNvSpPr>
          <p:nvPr userDrawn="1"/>
        </p:nvSpPr>
        <p:spPr bwMode="auto">
          <a:xfrm>
            <a:off x="1" y="6453335"/>
            <a:ext cx="9906000" cy="413337"/>
          </a:xfrm>
          <a:prstGeom prst="rect">
            <a:avLst/>
          </a:prstGeom>
          <a:solidFill>
            <a:srgbClr val="7030A0">
              <a:alpha val="99000"/>
            </a:srgbClr>
          </a:solidFill>
          <a:ln>
            <a:noFill/>
          </a:ln>
          <a:extLst/>
        </p:spPr>
        <p:txBody>
          <a:bodyPr wrap="none" lIns="0" rIns="0"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latinLnBrk="0" hangingPunct="1">
              <a:defRPr/>
            </a:pPr>
            <a:r>
              <a:rPr kumimoji="0" lang="ko-KR" altLang="en-US" sz="1200" dirty="0" smtClean="0">
                <a:solidFill>
                  <a:schemeClr val="bg1">
                    <a:lumMod val="95000"/>
                  </a:schemeClr>
                </a:solidFill>
                <a:latin typeface="Algerian" panose="04020705040A02060702" pitchFamily="82" charset="0"/>
                <a:ea typeface="HY헤드라인M" panose="02030600000101010101" pitchFamily="18" charset="-127"/>
              </a:rPr>
              <a:t>꼼꼼하게 돈 모으는 가장 똑똑한 방법</a:t>
            </a:r>
            <a:r>
              <a:rPr kumimoji="0" lang="en-US" altLang="ko-KR" sz="1200" dirty="0" smtClean="0">
                <a:solidFill>
                  <a:schemeClr val="bg1">
                    <a:lumMod val="95000"/>
                  </a:schemeClr>
                </a:solidFill>
                <a:latin typeface="Algerian" panose="04020705040A02060702" pitchFamily="82" charset="0"/>
                <a:ea typeface="HY헤드라인M" panose="02030600000101010101" pitchFamily="18" charset="-127"/>
              </a:rPr>
              <a:t>! </a:t>
            </a:r>
            <a:r>
              <a:rPr kumimoji="0" lang="ko-KR" altLang="en-US" sz="1200" dirty="0" smtClean="0">
                <a:solidFill>
                  <a:schemeClr val="bg1">
                    <a:lumMod val="95000"/>
                  </a:schemeClr>
                </a:solidFill>
                <a:latin typeface="Algerian" panose="04020705040A02060702" pitchFamily="82" charset="0"/>
                <a:ea typeface="HY헤드라인M" panose="02030600000101010101" pitchFamily="18" charset="-127"/>
              </a:rPr>
              <a:t> 내돈 관리 솔루션 </a:t>
            </a:r>
            <a:r>
              <a:rPr kumimoji="0" lang="en-US" altLang="ko-KR" sz="1200" dirty="0" smtClean="0">
                <a:solidFill>
                  <a:schemeClr val="bg1">
                    <a:lumMod val="95000"/>
                  </a:schemeClr>
                </a:solidFill>
                <a:latin typeface="Algerian" panose="04020705040A02060702" pitchFamily="82" charset="0"/>
                <a:ea typeface="HY헤드라인M" panose="02030600000101010101" pitchFamily="18" charset="-127"/>
              </a:rPr>
              <a:t>‘U-Planner’</a:t>
            </a:r>
            <a:endParaRPr kumimoji="0" lang="ko-KR" altLang="en-US" sz="1200" dirty="0" smtClean="0">
              <a:solidFill>
                <a:schemeClr val="bg1">
                  <a:lumMod val="95000"/>
                </a:schemeClr>
              </a:solidFill>
              <a:latin typeface="Algerian" panose="04020705040A02060702" pitchFamily="82" charset="0"/>
              <a:ea typeface="HY헤드라인M" panose="02030600000101010101" pitchFamily="18" charset="-127"/>
            </a:endParaRPr>
          </a:p>
        </p:txBody>
      </p:sp>
    </p:spTree>
    <p:extLst>
      <p:ext uri="{BB962C8B-B14F-4D97-AF65-F5344CB8AC3E}">
        <p14:creationId xmlns:p14="http://schemas.microsoft.com/office/powerpoint/2010/main" val="57217868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
        <p:nvSpPr>
          <p:cNvPr id="2" name="직사각형 1"/>
          <p:cNvSpPr/>
          <p:nvPr userDrawn="1"/>
        </p:nvSpPr>
        <p:spPr>
          <a:xfrm>
            <a:off x="0" y="333375"/>
            <a:ext cx="9906000" cy="647700"/>
          </a:xfrm>
          <a:prstGeom prst="rect">
            <a:avLst/>
          </a:prstGeom>
          <a:solidFill>
            <a:schemeClr val="bg1"/>
          </a:solidFill>
          <a:ln w="3175">
            <a:noFill/>
            <a:prstDash val="solid"/>
          </a:ln>
        </p:spPr>
        <p:style>
          <a:lnRef idx="1">
            <a:schemeClr val="accent1"/>
          </a:lnRef>
          <a:fillRef idx="0">
            <a:schemeClr val="accent1"/>
          </a:fillRef>
          <a:effectRef idx="0">
            <a:schemeClr val="accent1"/>
          </a:effectRef>
          <a:fontRef idx="minor">
            <a:schemeClr val="tx1"/>
          </a:fontRef>
        </p:style>
        <p:txBody>
          <a:bodyPr lIns="0" rIns="0" anchor="ctr"/>
          <a:lstStyle/>
          <a:p>
            <a:pPr algn="ctr">
              <a:defRPr/>
            </a:pPr>
            <a:endParaRPr lang="ko-KR" altLang="en-US" sz="1000" dirty="0">
              <a:solidFill>
                <a:prstClr val="black"/>
              </a:solidFill>
            </a:endParaRPr>
          </a:p>
        </p:txBody>
      </p:sp>
      <p:sp>
        <p:nvSpPr>
          <p:cNvPr id="3" name="직사각형 2"/>
          <p:cNvSpPr/>
          <p:nvPr userDrawn="1"/>
        </p:nvSpPr>
        <p:spPr>
          <a:xfrm>
            <a:off x="0" y="0"/>
            <a:ext cx="9906000" cy="6858000"/>
          </a:xfrm>
          <a:prstGeom prst="rect">
            <a:avLst/>
          </a:prstGeom>
          <a:pattFill prst="pct50">
            <a:fgClr>
              <a:schemeClr val="bg1">
                <a:lumMod val="85000"/>
              </a:schemeClr>
            </a:fgClr>
            <a:bgClr>
              <a:schemeClr val="bg1"/>
            </a:bgClr>
          </a:pattFill>
          <a:ln w="31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spcBef>
                <a:spcPts val="0"/>
              </a:spcBef>
              <a:spcAft>
                <a:spcPts val="0"/>
              </a:spcAft>
              <a:defRPr/>
            </a:pPr>
            <a:endParaRPr kumimoji="0" lang="ko-KR" altLang="en-US" sz="1000" b="1" dirty="0">
              <a:solidFill>
                <a:prstClr val="white"/>
              </a:solidFill>
            </a:endParaRPr>
          </a:p>
        </p:txBody>
      </p:sp>
    </p:spTree>
    <p:extLst>
      <p:ext uri="{BB962C8B-B14F-4D97-AF65-F5344CB8AC3E}">
        <p14:creationId xmlns:p14="http://schemas.microsoft.com/office/powerpoint/2010/main" val="32236395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int_Cover">
    <p:bg>
      <p:bgPr>
        <a:solidFill>
          <a:srgbClr val="F2F2F2"/>
        </a:solidFill>
        <a:effectLst/>
      </p:bgPr>
    </p:bg>
    <p:spTree>
      <p:nvGrpSpPr>
        <p:cNvPr id="1" name=""/>
        <p:cNvGrpSpPr/>
        <p:nvPr/>
      </p:nvGrpSpPr>
      <p:grpSpPr>
        <a:xfrm>
          <a:off x="0" y="0"/>
          <a:ext cx="0" cy="0"/>
          <a:chOff x="0" y="0"/>
          <a:chExt cx="0" cy="0"/>
        </a:xfrm>
      </p:grpSpPr>
      <p:pic>
        <p:nvPicPr>
          <p:cNvPr id="2" name="Picture 2" descr="C:\Users\user\Desktop\11113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200" y="5337175"/>
            <a:ext cx="110490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992188" y="5554663"/>
            <a:ext cx="6769100" cy="527050"/>
          </a:xfrm>
          <a:prstGeom prst="rect">
            <a:avLst/>
          </a:prstGeom>
          <a:noFill/>
          <a:ln>
            <a:noFill/>
          </a:ln>
          <a:extLst/>
        </p:spPr>
        <p:txBody>
          <a:bodyPr lIns="95793" tIns="47896" rIns="95793" bIns="47896">
            <a:spAutoFit/>
          </a:bodyPr>
          <a:lstStyle>
            <a:defPPr>
              <a:defRPr lang="ko-KR"/>
            </a:defPPr>
            <a:lvl1pPr eaLnBrk="1" hangingPunct="1">
              <a:defRPr kumimoji="0" sz="700">
                <a:solidFill>
                  <a:schemeClr val="bg1">
                    <a:lumMod val="75000"/>
                  </a:schemeClr>
                </a:solidFill>
                <a:latin typeface="Arial" pitchFamily="34"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altLang="ko-KR" dirty="0" smtClean="0">
                <a:solidFill>
                  <a:prstClr val="white">
                    <a:lumMod val="75000"/>
                  </a:prstClr>
                </a:solidFill>
              </a:rPr>
              <a:t>UBIVELOX has strong technology and accumulated experience in the area of mobile widget and web service, solutions and service platforms for telematics and mobile. In addiction, UBIVELOX is the strong and competent company that has developed and </a:t>
            </a:r>
          </a:p>
          <a:p>
            <a:pPr>
              <a:defRPr/>
            </a:pPr>
            <a:r>
              <a:rPr lang="en-US" altLang="ko-KR" dirty="0" smtClean="0">
                <a:solidFill>
                  <a:prstClr val="white">
                    <a:lumMod val="75000"/>
                  </a:prstClr>
                </a:solidFill>
              </a:rPr>
              <a:t>supplied competitive smart card chips in various areas including finance, communication, transportation and public services as well as </a:t>
            </a:r>
          </a:p>
          <a:p>
            <a:pPr>
              <a:defRPr/>
            </a:pPr>
            <a:r>
              <a:rPr lang="en-US" altLang="ko-KR" dirty="0" smtClean="0">
                <a:solidFill>
                  <a:prstClr val="white">
                    <a:lumMod val="75000"/>
                  </a:prstClr>
                </a:solidFill>
              </a:rPr>
              <a:t>integrated smart card solutions to financial institution first in Korea, based on original technology of smart card areas.</a:t>
            </a:r>
          </a:p>
        </p:txBody>
      </p:sp>
      <p:sp>
        <p:nvSpPr>
          <p:cNvPr id="4" name="슬라이드 번호 개체 틀 1"/>
          <p:cNvSpPr>
            <a:spLocks noGrp="1"/>
          </p:cNvSpPr>
          <p:nvPr>
            <p:ph type="sldNum" sz="quarter" idx="10"/>
          </p:nvPr>
        </p:nvSpPr>
        <p:spPr/>
        <p:txBody>
          <a:bodyPr/>
          <a:lstStyle>
            <a:lvl1pPr algn="ctr">
              <a:defRPr sz="1000" b="1">
                <a:solidFill>
                  <a:prstClr val="black">
                    <a:tint val="75000"/>
                  </a:prstClr>
                </a:solidFill>
                <a:latin typeface="맑은 고딕" pitchFamily="50" charset="-127"/>
                <a:ea typeface="맑은 고딕" pitchFamily="50" charset="-127"/>
              </a:defRPr>
            </a:lvl1pPr>
          </a:lstStyle>
          <a:p>
            <a:pPr>
              <a:defRPr/>
            </a:pPr>
            <a:endParaRPr lang="ko-KR" altLang="en-US" dirty="0"/>
          </a:p>
        </p:txBody>
      </p:sp>
    </p:spTree>
    <p:extLst>
      <p:ext uri="{BB962C8B-B14F-4D97-AF65-F5344CB8AC3E}">
        <p14:creationId xmlns:p14="http://schemas.microsoft.com/office/powerpoint/2010/main" val="16244145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사용자 지정 레이아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내용 개체 틀 6">
            <a:extLst>
              <a:ext uri="{FF2B5EF4-FFF2-40B4-BE49-F238E27FC236}">
                <a16:creationId xmlns:a16="http://schemas.microsoft.com/office/drawing/2014/main" id="{6D3A8064-A860-463F-8EBD-AFC3EF86ECB7}"/>
              </a:ext>
            </a:extLst>
          </p:cNvPr>
          <p:cNvSpPr>
            <a:spLocks noGrp="1"/>
          </p:cNvSpPr>
          <p:nvPr>
            <p:ph sz="quarter" idx="10" hasCustomPrompt="1"/>
          </p:nvPr>
        </p:nvSpPr>
        <p:spPr>
          <a:xfrm>
            <a:off x="220561" y="217487"/>
            <a:ext cx="8153104" cy="320676"/>
          </a:xfrm>
        </p:spPr>
        <p:txBody>
          <a:bodyPr>
            <a:noAutofit/>
          </a:bodyPr>
          <a:lstStyle>
            <a:lvl1pPr marL="0" indent="0">
              <a:buNone/>
              <a:defRPr sz="1625">
                <a:solidFill>
                  <a:schemeClr val="bg1"/>
                </a:solidFill>
                <a:latin typeface="맑은 고딕" panose="020B0503020000020004" pitchFamily="50" charset="-127"/>
                <a:ea typeface="맑은 고딕" panose="020B0503020000020004" pitchFamily="50" charset="-127"/>
              </a:defRPr>
            </a:lvl1pPr>
            <a:lvl2pPr>
              <a:defRPr sz="975">
                <a:latin typeface="Noto Sans KR Black" panose="020B0A00000000000000" pitchFamily="34" charset="-127"/>
                <a:ea typeface="Noto Sans KR Black" panose="020B0A00000000000000" pitchFamily="34" charset="-127"/>
              </a:defRPr>
            </a:lvl2pPr>
            <a:lvl3pPr>
              <a:defRPr sz="894">
                <a:latin typeface="Noto Sans KR Black" panose="020B0A00000000000000" pitchFamily="34" charset="-127"/>
                <a:ea typeface="Noto Sans KR Black" panose="020B0A00000000000000" pitchFamily="34" charset="-127"/>
              </a:defRPr>
            </a:lvl3pPr>
            <a:lvl4pPr>
              <a:defRPr sz="853">
                <a:latin typeface="Noto Sans KR Black" panose="020B0A00000000000000" pitchFamily="34" charset="-127"/>
                <a:ea typeface="Noto Sans KR Black" panose="020B0A00000000000000" pitchFamily="34" charset="-127"/>
              </a:defRPr>
            </a:lvl4pPr>
            <a:lvl5pPr>
              <a:defRPr sz="853">
                <a:latin typeface="Noto Sans KR Black" panose="020B0A00000000000000" pitchFamily="34" charset="-127"/>
                <a:ea typeface="Noto Sans KR Black" panose="020B0A00000000000000" pitchFamily="34" charset="-127"/>
              </a:defRPr>
            </a:lvl5pPr>
          </a:lstStyle>
          <a:p>
            <a:pPr lvl="0"/>
            <a:r>
              <a:rPr lang="ko-KR" altLang="en-US" dirty="0"/>
              <a:t>제목을 입력해주세요｜ </a:t>
            </a:r>
            <a:r>
              <a:rPr lang="en-US" altLang="ko-KR" dirty="0"/>
              <a:t>1. </a:t>
            </a:r>
            <a:r>
              <a:rPr lang="ko-KR" altLang="en-US" dirty="0"/>
              <a:t>서브제목을 입력해주세요</a:t>
            </a:r>
          </a:p>
        </p:txBody>
      </p:sp>
    </p:spTree>
    <p:extLst>
      <p:ext uri="{BB962C8B-B14F-4D97-AF65-F5344CB8AC3E}">
        <p14:creationId xmlns:p14="http://schemas.microsoft.com/office/powerpoint/2010/main" val="1590672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62868" y="339512"/>
            <a:ext cx="9403223" cy="724247"/>
          </a:xfrm>
          <a:prstGeom prst="rect">
            <a:avLst/>
          </a:prstGeom>
        </p:spPr>
        <p:txBody>
          <a:bodyPr anchor="ctr"/>
          <a:lstStyle>
            <a:lvl1pPr marL="0" indent="0" algn="ctr">
              <a:buNone/>
              <a:defRPr sz="4388"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그룹 2">
            <a:extLst>
              <a:ext uri="{FF2B5EF4-FFF2-40B4-BE49-F238E27FC236}">
                <a16:creationId xmlns:a16="http://schemas.microsoft.com/office/drawing/2014/main" id="{88973DAD-1B5F-42EB-8881-9353508C2B6F}"/>
              </a:ext>
            </a:extLst>
          </p:cNvPr>
          <p:cNvGrpSpPr/>
          <p:nvPr userDrawn="1"/>
        </p:nvGrpSpPr>
        <p:grpSpPr>
          <a:xfrm>
            <a:off x="-600" y="526245"/>
            <a:ext cx="9907200" cy="57600"/>
            <a:chOff x="-600" y="0"/>
            <a:chExt cx="9907200" cy="57600"/>
          </a:xfrm>
        </p:grpSpPr>
        <p:sp>
          <p:nvSpPr>
            <p:cNvPr id="4" name="직사각형 3">
              <a:extLst>
                <a:ext uri="{FF2B5EF4-FFF2-40B4-BE49-F238E27FC236}">
                  <a16:creationId xmlns:a16="http://schemas.microsoft.com/office/drawing/2014/main" id="{8A321927-9E1B-4223-9890-5927A122D1FB}"/>
                </a:ext>
              </a:extLst>
            </p:cNvPr>
            <p:cNvSpPr/>
            <p:nvPr/>
          </p:nvSpPr>
          <p:spPr>
            <a:xfrm>
              <a:off x="-600" y="0"/>
              <a:ext cx="9907200" cy="57600"/>
            </a:xfrm>
            <a:prstGeom prst="rect">
              <a:avLst/>
            </a:prstGeom>
            <a:solidFill>
              <a:srgbClr val="683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925">
                <a:ln>
                  <a:solidFill>
                    <a:srgbClr val="4F81BD">
                      <a:alpha val="0"/>
                    </a:srgbClr>
                  </a:solidFill>
                </a:ln>
                <a:solidFill>
                  <a:prstClr val="white"/>
                </a:solidFill>
              </a:endParaRPr>
            </a:p>
          </p:txBody>
        </p:sp>
        <p:sp>
          <p:nvSpPr>
            <p:cNvPr id="5" name="직사각형 18">
              <a:extLst>
                <a:ext uri="{FF2B5EF4-FFF2-40B4-BE49-F238E27FC236}">
                  <a16:creationId xmlns:a16="http://schemas.microsoft.com/office/drawing/2014/main" id="{BE41A91A-4F2B-4444-A598-726F90139C11}"/>
                </a:ext>
              </a:extLst>
            </p:cNvPr>
            <p:cNvSpPr/>
            <p:nvPr/>
          </p:nvSpPr>
          <p:spPr>
            <a:xfrm>
              <a:off x="8430935" y="0"/>
              <a:ext cx="1475663" cy="57600"/>
            </a:xfrm>
            <a:custGeom>
              <a:avLst/>
              <a:gdLst>
                <a:gd name="connsiteX0" fmla="*/ 0 w 1245679"/>
                <a:gd name="connsiteY0" fmla="*/ 0 h 57600"/>
                <a:gd name="connsiteX1" fmla="*/ 1245679 w 1245679"/>
                <a:gd name="connsiteY1" fmla="*/ 0 h 57600"/>
                <a:gd name="connsiteX2" fmla="*/ 1245679 w 1245679"/>
                <a:gd name="connsiteY2" fmla="*/ 57600 h 57600"/>
                <a:gd name="connsiteX3" fmla="*/ 0 w 1245679"/>
                <a:gd name="connsiteY3" fmla="*/ 57600 h 57600"/>
                <a:gd name="connsiteX4" fmla="*/ 0 w 1245679"/>
                <a:gd name="connsiteY4" fmla="*/ 0 h 57600"/>
                <a:gd name="connsiteX0" fmla="*/ 23812 w 1269491"/>
                <a:gd name="connsiteY0" fmla="*/ 0 h 57600"/>
                <a:gd name="connsiteX1" fmla="*/ 1269491 w 1269491"/>
                <a:gd name="connsiteY1" fmla="*/ 0 h 57600"/>
                <a:gd name="connsiteX2" fmla="*/ 1269491 w 1269491"/>
                <a:gd name="connsiteY2" fmla="*/ 57600 h 57600"/>
                <a:gd name="connsiteX3" fmla="*/ 0 w 1269491"/>
                <a:gd name="connsiteY3" fmla="*/ 57600 h 57600"/>
                <a:gd name="connsiteX4" fmla="*/ 23812 w 1269491"/>
                <a:gd name="connsiteY4" fmla="*/ 0 h 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491" h="57600">
                  <a:moveTo>
                    <a:pt x="23812" y="0"/>
                  </a:moveTo>
                  <a:lnTo>
                    <a:pt x="1269491" y="0"/>
                  </a:lnTo>
                  <a:lnTo>
                    <a:pt x="1269491" y="57600"/>
                  </a:lnTo>
                  <a:lnTo>
                    <a:pt x="0" y="57600"/>
                  </a:lnTo>
                  <a:lnTo>
                    <a:pt x="23812" y="0"/>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925">
                <a:ln>
                  <a:solidFill>
                    <a:srgbClr val="4F81BD">
                      <a:alpha val="0"/>
                    </a:srgbClr>
                  </a:solidFill>
                </a:ln>
                <a:solidFill>
                  <a:prstClr val="white"/>
                </a:solidFill>
              </a:endParaRPr>
            </a:p>
          </p:txBody>
        </p:sp>
      </p:grpSp>
      <p:pic>
        <p:nvPicPr>
          <p:cNvPr id="6" name="Picture 2" descr="C:\Users\user\Desktop\111133.png"/>
          <p:cNvPicPr>
            <a:picLocks noChangeAspect="1" noChangeArrowheads="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56668" y="144955"/>
            <a:ext cx="1024195" cy="28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슬라이드 번호 개체 틀 5"/>
          <p:cNvSpPr>
            <a:spLocks noGrp="1"/>
          </p:cNvSpPr>
          <p:nvPr>
            <p:ph type="sldNum" sz="quarter" idx="12"/>
          </p:nvPr>
        </p:nvSpPr>
        <p:spPr>
          <a:xfrm>
            <a:off x="7437240" y="6301796"/>
            <a:ext cx="2228850" cy="365125"/>
          </a:xfrm>
        </p:spPr>
        <p:txBody>
          <a:bodyPr/>
          <a:lstStyle/>
          <a:p>
            <a:fld id="{B99C6B5B-76EA-402D-A0A3-0B93B25CE1A8}" type="slidenum">
              <a:rPr lang="ko-KR" altLang="en-US" smtClean="0"/>
              <a:t>‹#›</a:t>
            </a:fld>
            <a:endParaRPr lang="ko-KR" altLang="en-US"/>
          </a:p>
        </p:txBody>
      </p:sp>
    </p:spTree>
    <p:extLst>
      <p:ext uri="{BB962C8B-B14F-4D97-AF65-F5344CB8AC3E}">
        <p14:creationId xmlns:p14="http://schemas.microsoft.com/office/powerpoint/2010/main" val="1741226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사용자 지정 레이아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76770933-DB95-4CD6-91A3-CCF37AA2422B}"/>
              </a:ext>
            </a:extLst>
          </p:cNvPr>
          <p:cNvSpPr>
            <a:spLocks noGrp="1"/>
          </p:cNvSpPr>
          <p:nvPr>
            <p:ph type="title" hasCustomPrompt="1"/>
          </p:nvPr>
        </p:nvSpPr>
        <p:spPr>
          <a:xfrm>
            <a:off x="4736307" y="3650071"/>
            <a:ext cx="4488655" cy="680223"/>
          </a:xfrm>
        </p:spPr>
        <p:txBody>
          <a:bodyPr>
            <a:normAutofit/>
          </a:bodyPr>
          <a:lstStyle>
            <a:lvl1pPr>
              <a:defRPr sz="3413">
                <a:solidFill>
                  <a:srgbClr val="F36C1E"/>
                </a:solidFill>
                <a:latin typeface="맑은 고딕" panose="020B0503020000020004" pitchFamily="50" charset="-127"/>
                <a:ea typeface="맑은 고딕" panose="020B0503020000020004" pitchFamily="50" charset="-127"/>
              </a:defRPr>
            </a:lvl1pPr>
          </a:lstStyle>
          <a:p>
            <a:r>
              <a:rPr lang="ko-KR" altLang="en-US" dirty="0"/>
              <a:t>회사소개</a:t>
            </a:r>
          </a:p>
        </p:txBody>
      </p:sp>
      <p:sp>
        <p:nvSpPr>
          <p:cNvPr id="9" name="내용 개체 틀 6">
            <a:extLst>
              <a:ext uri="{FF2B5EF4-FFF2-40B4-BE49-F238E27FC236}">
                <a16:creationId xmlns:a16="http://schemas.microsoft.com/office/drawing/2014/main" id="{20411450-132B-456B-A3DC-9D81204E294C}"/>
              </a:ext>
            </a:extLst>
          </p:cNvPr>
          <p:cNvSpPr>
            <a:spLocks noGrp="1"/>
          </p:cNvSpPr>
          <p:nvPr>
            <p:ph sz="quarter" idx="10" hasCustomPrompt="1"/>
          </p:nvPr>
        </p:nvSpPr>
        <p:spPr>
          <a:xfrm>
            <a:off x="4736306" y="4551362"/>
            <a:ext cx="3080147" cy="249238"/>
          </a:xfrm>
        </p:spPr>
        <p:txBody>
          <a:bodyPr>
            <a:noAutofit/>
          </a:bodyPr>
          <a:lstStyle>
            <a:lvl1pPr marL="0" indent="0">
              <a:buNone/>
              <a:defRPr sz="1219">
                <a:solidFill>
                  <a:schemeClr val="tx1">
                    <a:lumMod val="50000"/>
                    <a:lumOff val="50000"/>
                  </a:schemeClr>
                </a:solidFill>
                <a:latin typeface="Noto Sans KR Medium" panose="020B0600000000000000" pitchFamily="34" charset="-127"/>
                <a:ea typeface="Noto Sans KR Medium" panose="020B0600000000000000" pitchFamily="34" charset="-127"/>
              </a:defRPr>
            </a:lvl1pPr>
            <a:lvl2pPr>
              <a:defRPr sz="975">
                <a:latin typeface="Noto Sans KR Black" panose="020B0A00000000000000" pitchFamily="34" charset="-127"/>
                <a:ea typeface="Noto Sans KR Black" panose="020B0A00000000000000" pitchFamily="34" charset="-127"/>
              </a:defRPr>
            </a:lvl2pPr>
            <a:lvl3pPr>
              <a:defRPr sz="894">
                <a:latin typeface="Noto Sans KR Black" panose="020B0A00000000000000" pitchFamily="34" charset="-127"/>
                <a:ea typeface="Noto Sans KR Black" panose="020B0A00000000000000" pitchFamily="34" charset="-127"/>
              </a:defRPr>
            </a:lvl3pPr>
            <a:lvl4pPr>
              <a:defRPr sz="853">
                <a:latin typeface="Noto Sans KR Black" panose="020B0A00000000000000" pitchFamily="34" charset="-127"/>
                <a:ea typeface="Noto Sans KR Black" panose="020B0A00000000000000" pitchFamily="34" charset="-127"/>
              </a:defRPr>
            </a:lvl4pPr>
            <a:lvl5pPr>
              <a:defRPr sz="853">
                <a:latin typeface="Noto Sans KR Black" panose="020B0A00000000000000" pitchFamily="34" charset="-127"/>
                <a:ea typeface="Noto Sans KR Black" panose="020B0A00000000000000" pitchFamily="34" charset="-127"/>
              </a:defRPr>
            </a:lvl5pPr>
          </a:lstStyle>
          <a:p>
            <a:pPr lvl="0"/>
            <a:r>
              <a:rPr lang="en-US" altLang="ko-KR" dirty="0"/>
              <a:t>1. </a:t>
            </a:r>
            <a:r>
              <a:rPr lang="ko-KR" altLang="en-US" dirty="0"/>
              <a:t>회사소개</a:t>
            </a:r>
          </a:p>
        </p:txBody>
      </p:sp>
      <p:sp>
        <p:nvSpPr>
          <p:cNvPr id="10" name="내용 개체 틀 6">
            <a:extLst>
              <a:ext uri="{FF2B5EF4-FFF2-40B4-BE49-F238E27FC236}">
                <a16:creationId xmlns:a16="http://schemas.microsoft.com/office/drawing/2014/main" id="{EF5B2CEC-A0CE-4F1D-9C47-B3799AD4DA9A}"/>
              </a:ext>
            </a:extLst>
          </p:cNvPr>
          <p:cNvSpPr>
            <a:spLocks noGrp="1"/>
          </p:cNvSpPr>
          <p:nvPr>
            <p:ph sz="quarter" idx="11" hasCustomPrompt="1"/>
          </p:nvPr>
        </p:nvSpPr>
        <p:spPr>
          <a:xfrm>
            <a:off x="4736306" y="4868472"/>
            <a:ext cx="3080147" cy="249238"/>
          </a:xfrm>
        </p:spPr>
        <p:txBody>
          <a:bodyPr>
            <a:noAutofit/>
          </a:bodyPr>
          <a:lstStyle>
            <a:lvl1pPr marL="0" indent="0">
              <a:buNone/>
              <a:defRPr sz="1219">
                <a:solidFill>
                  <a:schemeClr val="tx1">
                    <a:lumMod val="50000"/>
                    <a:lumOff val="50000"/>
                  </a:schemeClr>
                </a:solidFill>
                <a:latin typeface="Noto Sans KR Medium" panose="020B0600000000000000" pitchFamily="34" charset="-127"/>
                <a:ea typeface="Noto Sans KR Medium" panose="020B0600000000000000" pitchFamily="34" charset="-127"/>
              </a:defRPr>
            </a:lvl1pPr>
            <a:lvl2pPr>
              <a:defRPr sz="975">
                <a:latin typeface="Noto Sans KR Black" panose="020B0A00000000000000" pitchFamily="34" charset="-127"/>
                <a:ea typeface="Noto Sans KR Black" panose="020B0A00000000000000" pitchFamily="34" charset="-127"/>
              </a:defRPr>
            </a:lvl2pPr>
            <a:lvl3pPr>
              <a:defRPr sz="894">
                <a:latin typeface="Noto Sans KR Black" panose="020B0A00000000000000" pitchFamily="34" charset="-127"/>
                <a:ea typeface="Noto Sans KR Black" panose="020B0A00000000000000" pitchFamily="34" charset="-127"/>
              </a:defRPr>
            </a:lvl3pPr>
            <a:lvl4pPr>
              <a:defRPr sz="853">
                <a:latin typeface="Noto Sans KR Black" panose="020B0A00000000000000" pitchFamily="34" charset="-127"/>
                <a:ea typeface="Noto Sans KR Black" panose="020B0A00000000000000" pitchFamily="34" charset="-127"/>
              </a:defRPr>
            </a:lvl4pPr>
            <a:lvl5pPr>
              <a:defRPr sz="853">
                <a:latin typeface="Noto Sans KR Black" panose="020B0A00000000000000" pitchFamily="34" charset="-127"/>
                <a:ea typeface="Noto Sans KR Black" panose="020B0A00000000000000" pitchFamily="34" charset="-127"/>
              </a:defRPr>
            </a:lvl5pPr>
          </a:lstStyle>
          <a:p>
            <a:pPr lvl="0"/>
            <a:r>
              <a:rPr lang="en-US" altLang="ko-KR" dirty="0"/>
              <a:t>2. </a:t>
            </a:r>
            <a:r>
              <a:rPr lang="ko-KR" altLang="en-US" dirty="0"/>
              <a:t>전담 팀 안내</a:t>
            </a:r>
          </a:p>
        </p:txBody>
      </p:sp>
    </p:spTree>
    <p:extLst>
      <p:ext uri="{BB962C8B-B14F-4D97-AF65-F5344CB8AC3E}">
        <p14:creationId xmlns:p14="http://schemas.microsoft.com/office/powerpoint/2010/main" val="380417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7" name="텍스트 개체 틀 2"/>
          <p:cNvSpPr>
            <a:spLocks noGrp="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날짜 개체 틀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lvl1pPr algn="l" fontAlgn="auto">
              <a:spcBef>
                <a:spcPts val="0"/>
              </a:spcBef>
              <a:spcAft>
                <a:spcPts val="0"/>
              </a:spcAft>
              <a:defRPr kumimoji="0" sz="1200">
                <a:solidFill>
                  <a:schemeClr val="tx1">
                    <a:tint val="75000"/>
                  </a:schemeClr>
                </a:solidFill>
                <a:latin typeface="+mn-lt"/>
                <a:ea typeface="+mn-ea"/>
              </a:defRPr>
            </a:lvl1pPr>
          </a:lstStyle>
          <a:p>
            <a:pPr>
              <a:defRPr/>
            </a:pPr>
            <a:endParaRPr lang="ko-KR" altLang="en-US"/>
          </a:p>
        </p:txBody>
      </p:sp>
      <p:sp>
        <p:nvSpPr>
          <p:cNvPr id="5" name="바닥글 개체 틀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ko-KR" altLang="en-US"/>
          </a:p>
        </p:txBody>
      </p:sp>
      <p:sp>
        <p:nvSpPr>
          <p:cNvPr id="6" name="슬라이드 번호 개체 틀 5"/>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41E0D869-6433-4FAE-8837-EF3D2BEBF7B0}"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4967" r:id="rId1"/>
    <p:sldLayoutId id="2147484969" r:id="rId2"/>
    <p:sldLayoutId id="2147484970" r:id="rId3"/>
    <p:sldLayoutId id="2147484971" r:id="rId4"/>
    <p:sldLayoutId id="2147484972" r:id="rId5"/>
    <p:sldLayoutId id="2147484974" r:id="rId6"/>
    <p:sldLayoutId id="2147484975" r:id="rId7"/>
    <p:sldLayoutId id="2147484976" r:id="rId8"/>
  </p:sldLayoutIdLst>
  <p:timing>
    <p:tnLst>
      <p:par>
        <p:cTn id="1" dur="indefinite" restart="never" nodeType="tmRoot"/>
      </p:par>
    </p:tnLst>
  </p:timing>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image" Target="../media/image22.emf"/><Relationship Id="rId1" Type="http://schemas.openxmlformats.org/officeDocument/2006/relationships/slideLayout" Target="../slideLayouts/slideLayout3.xml"/><Relationship Id="rId6" Type="http://schemas.openxmlformats.org/officeDocument/2006/relationships/image" Target="../media/image26.emf"/><Relationship Id="rId5" Type="http://schemas.openxmlformats.org/officeDocument/2006/relationships/image" Target="../media/image25.emf"/><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image" Target="../media/image29.emf"/></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0" y="1412776"/>
            <a:ext cx="9921875" cy="1008112"/>
          </a:xfrm>
          <a:prstGeom prst="rect">
            <a:avLst/>
          </a:prstGeom>
          <a:solidFill>
            <a:srgbClr val="7030A0"/>
          </a:solidFill>
          <a:ln w="3175" cap="sq">
            <a:noFill/>
            <a:prstDash val="solid"/>
            <a:miter lim="800000"/>
          </a:ln>
        </p:spPr>
        <p:style>
          <a:lnRef idx="1">
            <a:schemeClr val="accent1"/>
          </a:lnRef>
          <a:fillRef idx="0">
            <a:schemeClr val="accent1"/>
          </a:fillRef>
          <a:effectRef idx="0">
            <a:schemeClr val="accent1"/>
          </a:effectRef>
          <a:fontRef idx="minor">
            <a:schemeClr val="tx1"/>
          </a:fontRef>
        </p:style>
        <p:txBody>
          <a:bodyPr wrap="none" lIns="0" rIns="0" anchor="ctr"/>
          <a:lstStyle/>
          <a:p>
            <a:pPr algn="ctr">
              <a:lnSpc>
                <a:spcPts val="4000"/>
              </a:lnSpc>
              <a:defRPr/>
            </a:pPr>
            <a:r>
              <a:rPr kumimoji="0" lang="ko-KR" altLang="en-US" sz="2800" b="1" dirty="0" smtClean="0">
                <a:solidFill>
                  <a:srgbClr val="FFFFFF"/>
                </a:solidFill>
                <a:latin typeface="Arial Rounded MT Bold" panose="020F0704030504030204" pitchFamily="34" charset="0"/>
                <a:ea typeface="HY헤드라인M" panose="02030600000101010101" pitchFamily="18" charset="-127"/>
                <a:cs typeface="Arial" pitchFamily="34" charset="0"/>
              </a:rPr>
              <a:t>아차</a:t>
            </a:r>
            <a:r>
              <a:rPr kumimoji="0" lang="en-US" altLang="ko-KR" sz="2800" b="1" dirty="0" smtClean="0">
                <a:solidFill>
                  <a:srgbClr val="FFFFFF"/>
                </a:solidFill>
                <a:latin typeface="Arial Rounded MT Bold" panose="020F0704030504030204" pitchFamily="34" charset="0"/>
                <a:ea typeface="HY헤드라인M" panose="02030600000101010101" pitchFamily="18" charset="-127"/>
                <a:cs typeface="Arial" pitchFamily="34" charset="0"/>
              </a:rPr>
              <a:t>3.0 </a:t>
            </a:r>
            <a:r>
              <a:rPr kumimoji="0" lang="ko-KR" altLang="en-US" sz="2800" b="1" dirty="0">
                <a:solidFill>
                  <a:srgbClr val="FFFFFF"/>
                </a:solidFill>
                <a:latin typeface="Arial Rounded MT Bold" panose="020F0704030504030204" pitchFamily="34" charset="0"/>
                <a:ea typeface="HY헤드라인M" panose="02030600000101010101" pitchFamily="18" charset="-127"/>
                <a:cs typeface="Arial" pitchFamily="34" charset="0"/>
              </a:rPr>
              <a:t>출시 마케팅 계획 보고</a:t>
            </a:r>
            <a:endParaRPr kumimoji="0" lang="en-US" altLang="ko-KR" sz="2800" b="1" dirty="0">
              <a:solidFill>
                <a:srgbClr val="FFFFFF"/>
              </a:solidFill>
              <a:latin typeface="Arial Rounded MT Bold" panose="020F0704030504030204" pitchFamily="34" charset="0"/>
              <a:ea typeface="HY헤드라인M" panose="02030600000101010101" pitchFamily="18" charset="-127"/>
              <a:cs typeface="Arial" pitchFamily="34" charset="0"/>
            </a:endParaRPr>
          </a:p>
        </p:txBody>
      </p:sp>
      <p:pic>
        <p:nvPicPr>
          <p:cNvPr id="7172" name="Picture 2" descr="C:\Users\user\Desktop\1111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6" y="6327775"/>
            <a:ext cx="11049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1233488" y="6242050"/>
            <a:ext cx="8543925" cy="420688"/>
          </a:xfrm>
          <a:prstGeom prst="rect">
            <a:avLst/>
          </a:prstGeom>
          <a:noFill/>
          <a:ln>
            <a:noFill/>
          </a:ln>
          <a:extLst/>
        </p:spPr>
        <p:txBody>
          <a:bodyPr lIns="95793" tIns="47896" rIns="95793" bIns="47896">
            <a:spAutoFit/>
          </a:bodyPr>
          <a:lstStyle>
            <a:defPPr>
              <a:defRPr lang="ko-KR"/>
            </a:defPPr>
            <a:lvl1pPr eaLnBrk="1" hangingPunct="1">
              <a:defRPr kumimoji="0" sz="700">
                <a:solidFill>
                  <a:schemeClr val="bg1">
                    <a:lumMod val="75000"/>
                  </a:schemeClr>
                </a:solidFill>
                <a:latin typeface="Arial" pitchFamily="34"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fontAlgn="auto" latinLnBrk="0">
              <a:spcBef>
                <a:spcPts val="0"/>
              </a:spcBef>
              <a:spcAft>
                <a:spcPts val="0"/>
              </a:spcAft>
              <a:defRPr/>
            </a:pPr>
            <a:r>
              <a:rPr lang="en-US" altLang="ko-KR" kern="0" dirty="0" smtClean="0">
                <a:solidFill>
                  <a:prstClr val="white">
                    <a:lumMod val="75000"/>
                  </a:prstClr>
                </a:solidFill>
                <a:latin typeface="+mn-ea"/>
                <a:ea typeface="+mn-ea"/>
              </a:rPr>
              <a:t>UBIVELOX has strong technology and accumulated experience in the area of mobile widget and web service, solutions and service platforms for telematics and mobile. In addiction, UBIVELOX is the strong and competent company that has developed and supplied competitive smart card chips in various areas including finance, communication, transportation and public services as well as integrated smart card solutions to financial institution first in Korea, based on original technology of smart card areas.</a:t>
            </a:r>
          </a:p>
        </p:txBody>
      </p:sp>
      <p:sp>
        <p:nvSpPr>
          <p:cNvPr id="2" name="TextBox 1"/>
          <p:cNvSpPr txBox="1"/>
          <p:nvPr/>
        </p:nvSpPr>
        <p:spPr>
          <a:xfrm>
            <a:off x="3260725" y="3644900"/>
            <a:ext cx="3384550" cy="1112164"/>
          </a:xfrm>
          <a:prstGeom prst="rect">
            <a:avLst/>
          </a:prstGeom>
          <a:noFill/>
        </p:spPr>
        <p:txBody>
          <a:bodyPr>
            <a:spAutoFit/>
          </a:bodyPr>
          <a:lstStyle/>
          <a:p>
            <a:pPr algn="ctr">
              <a:lnSpc>
                <a:spcPct val="200000"/>
              </a:lnSpc>
              <a:defRPr/>
            </a:pPr>
            <a:r>
              <a:rPr lang="en-US" altLang="ko-KR" b="1" dirty="0" smtClean="0">
                <a:solidFill>
                  <a:schemeClr val="tx1">
                    <a:lumMod val="65000"/>
                    <a:lumOff val="35000"/>
                  </a:schemeClr>
                </a:solidFill>
                <a:latin typeface="HY헤드라인M" panose="02030600000101010101" pitchFamily="18" charset="-127"/>
                <a:ea typeface="HY헤드라인M" panose="02030600000101010101" pitchFamily="18" charset="-127"/>
              </a:rPr>
              <a:t>2022. 10. 26</a:t>
            </a:r>
            <a:r>
              <a:rPr lang="en-US" altLang="ko-KR" b="1" dirty="0">
                <a:solidFill>
                  <a:schemeClr val="tx1">
                    <a:lumMod val="65000"/>
                    <a:lumOff val="35000"/>
                  </a:schemeClr>
                </a:solidFill>
                <a:latin typeface="HY헤드라인M" panose="02030600000101010101" pitchFamily="18" charset="-127"/>
                <a:ea typeface="HY헤드라인M" panose="02030600000101010101" pitchFamily="18" charset="-127"/>
              </a:rPr>
              <a:t/>
            </a:r>
            <a:br>
              <a:rPr lang="en-US" altLang="ko-KR" b="1" dirty="0">
                <a:solidFill>
                  <a:schemeClr val="tx1">
                    <a:lumMod val="65000"/>
                    <a:lumOff val="35000"/>
                  </a:schemeClr>
                </a:solidFill>
                <a:latin typeface="HY헤드라인M" panose="02030600000101010101" pitchFamily="18" charset="-127"/>
                <a:ea typeface="HY헤드라인M" panose="02030600000101010101" pitchFamily="18" charset="-127"/>
              </a:rPr>
            </a:br>
            <a:r>
              <a:rPr lang="ko-KR" altLang="en-US" b="1" dirty="0" smtClean="0">
                <a:solidFill>
                  <a:schemeClr val="tx1">
                    <a:lumMod val="65000"/>
                    <a:lumOff val="35000"/>
                  </a:schemeClr>
                </a:solidFill>
                <a:latin typeface="HY헤드라인M" panose="02030600000101010101" pitchFamily="18" charset="-127"/>
                <a:ea typeface="HY헤드라인M" panose="02030600000101010101" pitchFamily="18" charset="-127"/>
              </a:rPr>
              <a:t> </a:t>
            </a:r>
            <a:r>
              <a:rPr lang="ko-KR" altLang="en-US" b="1" dirty="0" err="1" smtClean="0">
                <a:solidFill>
                  <a:schemeClr val="tx1">
                    <a:lumMod val="65000"/>
                    <a:lumOff val="35000"/>
                  </a:schemeClr>
                </a:solidFill>
                <a:latin typeface="HY헤드라인M" panose="02030600000101010101" pitchFamily="18" charset="-127"/>
                <a:ea typeface="HY헤드라인M" panose="02030600000101010101" pitchFamily="18" charset="-127"/>
              </a:rPr>
              <a:t>플랫폼본부</a:t>
            </a:r>
            <a:endParaRPr lang="en-US" altLang="ko-KR" b="1" dirty="0">
              <a:solidFill>
                <a:schemeClr val="tx1">
                  <a:lumMod val="65000"/>
                  <a:lumOff val="35000"/>
                </a:schemeClr>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27729553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latin typeface="HY헤드라인M" panose="02030600000101010101" pitchFamily="18" charset="-127"/>
                <a:ea typeface="HY헤드라인M" panose="02030600000101010101" pitchFamily="18" charset="-127"/>
              </a:rPr>
              <a:t>7. </a:t>
            </a:r>
            <a:r>
              <a:rPr lang="ko-KR" altLang="en-US" dirty="0" smtClean="0">
                <a:latin typeface="HY헤드라인M" panose="02030600000101010101" pitchFamily="18" charset="-127"/>
                <a:ea typeface="HY헤드라인M" panose="02030600000101010101" pitchFamily="18" charset="-127"/>
              </a:rPr>
              <a:t>마케팅 추진 세부 일정</a:t>
            </a:r>
            <a:endParaRPr lang="ko-KR" altLang="en-US" dirty="0">
              <a:latin typeface="HY헤드라인M" panose="02030600000101010101" pitchFamily="18" charset="-127"/>
              <a:ea typeface="HY헤드라인M" panose="02030600000101010101" pitchFamily="18" charset="-127"/>
            </a:endParaRPr>
          </a:p>
        </p:txBody>
      </p:sp>
      <p:sp>
        <p:nvSpPr>
          <p:cNvPr id="8" name="슬라이드 번호 개체 틀 7"/>
          <p:cNvSpPr>
            <a:spLocks noGrp="1"/>
          </p:cNvSpPr>
          <p:nvPr>
            <p:ph type="sldNum" sz="quarter" idx="12"/>
          </p:nvPr>
        </p:nvSpPr>
        <p:spPr/>
        <p:txBody>
          <a:bodyPr/>
          <a:lstStyle/>
          <a:p>
            <a:fld id="{B99C6B5B-76EA-402D-A0A3-0B93B25CE1A8}" type="slidenum">
              <a:rPr lang="ko-KR" altLang="en-US" smtClean="0"/>
              <a:pPr/>
              <a:t>9</a:t>
            </a:fld>
            <a:endParaRPr lang="ko-KR" altLang="en-US"/>
          </a:p>
        </p:txBody>
      </p:sp>
      <p:graphicFrame>
        <p:nvGraphicFramePr>
          <p:cNvPr id="5" name="표 4">
            <a:extLst>
              <a:ext uri="{FF2B5EF4-FFF2-40B4-BE49-F238E27FC236}">
                <a16:creationId xmlns:a16="http://schemas.microsoft.com/office/drawing/2014/main" id="{A7C213FD-DFA2-4E5F-A2BF-4A9404EBC95E}"/>
              </a:ext>
            </a:extLst>
          </p:cNvPr>
          <p:cNvGraphicFramePr>
            <a:graphicFrameLocks noGrp="1"/>
          </p:cNvGraphicFramePr>
          <p:nvPr>
            <p:extLst>
              <p:ext uri="{D42A27DB-BD31-4B8C-83A1-F6EECF244321}">
                <p14:modId xmlns:p14="http://schemas.microsoft.com/office/powerpoint/2010/main" val="788098681"/>
              </p:ext>
            </p:extLst>
          </p:nvPr>
        </p:nvGraphicFramePr>
        <p:xfrm>
          <a:off x="307973" y="1052736"/>
          <a:ext cx="9290053" cy="4632808"/>
        </p:xfrm>
        <a:graphic>
          <a:graphicData uri="http://schemas.openxmlformats.org/drawingml/2006/table">
            <a:tbl>
              <a:tblPr/>
              <a:tblGrid>
                <a:gridCol w="870473">
                  <a:extLst>
                    <a:ext uri="{9D8B030D-6E8A-4147-A177-3AD203B41FA5}">
                      <a16:colId xmlns:a16="http://schemas.microsoft.com/office/drawing/2014/main" val="2823571643"/>
                    </a:ext>
                  </a:extLst>
                </a:gridCol>
                <a:gridCol w="365824">
                  <a:extLst>
                    <a:ext uri="{9D8B030D-6E8A-4147-A177-3AD203B41FA5}">
                      <a16:colId xmlns:a16="http://schemas.microsoft.com/office/drawing/2014/main" val="3733509087"/>
                    </a:ext>
                  </a:extLst>
                </a:gridCol>
                <a:gridCol w="365824">
                  <a:extLst>
                    <a:ext uri="{9D8B030D-6E8A-4147-A177-3AD203B41FA5}">
                      <a16:colId xmlns:a16="http://schemas.microsoft.com/office/drawing/2014/main" val="698471435"/>
                    </a:ext>
                  </a:extLst>
                </a:gridCol>
                <a:gridCol w="365824">
                  <a:extLst>
                    <a:ext uri="{9D8B030D-6E8A-4147-A177-3AD203B41FA5}">
                      <a16:colId xmlns:a16="http://schemas.microsoft.com/office/drawing/2014/main" val="804858483"/>
                    </a:ext>
                  </a:extLst>
                </a:gridCol>
                <a:gridCol w="365824">
                  <a:extLst>
                    <a:ext uri="{9D8B030D-6E8A-4147-A177-3AD203B41FA5}">
                      <a16:colId xmlns:a16="http://schemas.microsoft.com/office/drawing/2014/main" val="3444595266"/>
                    </a:ext>
                  </a:extLst>
                </a:gridCol>
                <a:gridCol w="365824">
                  <a:extLst>
                    <a:ext uri="{9D8B030D-6E8A-4147-A177-3AD203B41FA5}">
                      <a16:colId xmlns:a16="http://schemas.microsoft.com/office/drawing/2014/main" val="2288713288"/>
                    </a:ext>
                  </a:extLst>
                </a:gridCol>
                <a:gridCol w="365824">
                  <a:extLst>
                    <a:ext uri="{9D8B030D-6E8A-4147-A177-3AD203B41FA5}">
                      <a16:colId xmlns:a16="http://schemas.microsoft.com/office/drawing/2014/main" val="3232724202"/>
                    </a:ext>
                  </a:extLst>
                </a:gridCol>
                <a:gridCol w="367700">
                  <a:extLst>
                    <a:ext uri="{9D8B030D-6E8A-4147-A177-3AD203B41FA5}">
                      <a16:colId xmlns:a16="http://schemas.microsoft.com/office/drawing/2014/main" val="1068037064"/>
                    </a:ext>
                  </a:extLst>
                </a:gridCol>
                <a:gridCol w="367700">
                  <a:extLst>
                    <a:ext uri="{9D8B030D-6E8A-4147-A177-3AD203B41FA5}">
                      <a16:colId xmlns:a16="http://schemas.microsoft.com/office/drawing/2014/main" val="2301167492"/>
                    </a:ext>
                  </a:extLst>
                </a:gridCol>
                <a:gridCol w="367700">
                  <a:extLst>
                    <a:ext uri="{9D8B030D-6E8A-4147-A177-3AD203B41FA5}">
                      <a16:colId xmlns:a16="http://schemas.microsoft.com/office/drawing/2014/main" val="4282988133"/>
                    </a:ext>
                  </a:extLst>
                </a:gridCol>
                <a:gridCol w="365824">
                  <a:extLst>
                    <a:ext uri="{9D8B030D-6E8A-4147-A177-3AD203B41FA5}">
                      <a16:colId xmlns:a16="http://schemas.microsoft.com/office/drawing/2014/main" val="1246959488"/>
                    </a:ext>
                  </a:extLst>
                </a:gridCol>
                <a:gridCol w="365824">
                  <a:extLst>
                    <a:ext uri="{9D8B030D-6E8A-4147-A177-3AD203B41FA5}">
                      <a16:colId xmlns:a16="http://schemas.microsoft.com/office/drawing/2014/main" val="3024218659"/>
                    </a:ext>
                  </a:extLst>
                </a:gridCol>
                <a:gridCol w="365824">
                  <a:extLst>
                    <a:ext uri="{9D8B030D-6E8A-4147-A177-3AD203B41FA5}">
                      <a16:colId xmlns:a16="http://schemas.microsoft.com/office/drawing/2014/main" val="848678225"/>
                    </a:ext>
                  </a:extLst>
                </a:gridCol>
                <a:gridCol w="365824">
                  <a:extLst>
                    <a:ext uri="{9D8B030D-6E8A-4147-A177-3AD203B41FA5}">
                      <a16:colId xmlns:a16="http://schemas.microsoft.com/office/drawing/2014/main" val="45946962"/>
                    </a:ext>
                  </a:extLst>
                </a:gridCol>
                <a:gridCol w="365824">
                  <a:extLst>
                    <a:ext uri="{9D8B030D-6E8A-4147-A177-3AD203B41FA5}">
                      <a16:colId xmlns:a16="http://schemas.microsoft.com/office/drawing/2014/main" val="3999537249"/>
                    </a:ext>
                  </a:extLst>
                </a:gridCol>
                <a:gridCol w="365824">
                  <a:extLst>
                    <a:ext uri="{9D8B030D-6E8A-4147-A177-3AD203B41FA5}">
                      <a16:colId xmlns:a16="http://schemas.microsoft.com/office/drawing/2014/main" val="16113034"/>
                    </a:ext>
                  </a:extLst>
                </a:gridCol>
                <a:gridCol w="365824">
                  <a:extLst>
                    <a:ext uri="{9D8B030D-6E8A-4147-A177-3AD203B41FA5}">
                      <a16:colId xmlns:a16="http://schemas.microsoft.com/office/drawing/2014/main" val="1254495773"/>
                    </a:ext>
                  </a:extLst>
                </a:gridCol>
                <a:gridCol w="365824">
                  <a:extLst>
                    <a:ext uri="{9D8B030D-6E8A-4147-A177-3AD203B41FA5}">
                      <a16:colId xmlns:a16="http://schemas.microsoft.com/office/drawing/2014/main" val="3132991515"/>
                    </a:ext>
                  </a:extLst>
                </a:gridCol>
                <a:gridCol w="365824">
                  <a:extLst>
                    <a:ext uri="{9D8B030D-6E8A-4147-A177-3AD203B41FA5}">
                      <a16:colId xmlns:a16="http://schemas.microsoft.com/office/drawing/2014/main" val="1416359436"/>
                    </a:ext>
                  </a:extLst>
                </a:gridCol>
                <a:gridCol w="365824">
                  <a:extLst>
                    <a:ext uri="{9D8B030D-6E8A-4147-A177-3AD203B41FA5}">
                      <a16:colId xmlns:a16="http://schemas.microsoft.com/office/drawing/2014/main" val="4244979077"/>
                    </a:ext>
                  </a:extLst>
                </a:gridCol>
                <a:gridCol w="365824">
                  <a:extLst>
                    <a:ext uri="{9D8B030D-6E8A-4147-A177-3AD203B41FA5}">
                      <a16:colId xmlns:a16="http://schemas.microsoft.com/office/drawing/2014/main" val="3319275699"/>
                    </a:ext>
                  </a:extLst>
                </a:gridCol>
                <a:gridCol w="365824">
                  <a:extLst>
                    <a:ext uri="{9D8B030D-6E8A-4147-A177-3AD203B41FA5}">
                      <a16:colId xmlns:a16="http://schemas.microsoft.com/office/drawing/2014/main" val="2939938608"/>
                    </a:ext>
                  </a:extLst>
                </a:gridCol>
                <a:gridCol w="365824">
                  <a:extLst>
                    <a:ext uri="{9D8B030D-6E8A-4147-A177-3AD203B41FA5}">
                      <a16:colId xmlns:a16="http://schemas.microsoft.com/office/drawing/2014/main" val="2235765439"/>
                    </a:ext>
                  </a:extLst>
                </a:gridCol>
                <a:gridCol w="365824">
                  <a:extLst>
                    <a:ext uri="{9D8B030D-6E8A-4147-A177-3AD203B41FA5}">
                      <a16:colId xmlns:a16="http://schemas.microsoft.com/office/drawing/2014/main" val="3685981752"/>
                    </a:ext>
                  </a:extLst>
                </a:gridCol>
              </a:tblGrid>
              <a:tr h="229554">
                <a:tc rowSpan="2">
                  <a:txBody>
                    <a:bodyPr/>
                    <a:lstStyle/>
                    <a:p>
                      <a:pPr algn="ctr" fontAlgn="ctr"/>
                      <a:r>
                        <a:rPr lang="ko-KR" altLang="en-US" sz="800" b="1" i="0" u="none" strike="noStrike" dirty="0">
                          <a:solidFill>
                            <a:srgbClr val="000000"/>
                          </a:solidFill>
                          <a:effectLst/>
                          <a:latin typeface="+mn-ea"/>
                          <a:ea typeface="+mn-ea"/>
                        </a:rPr>
                        <a:t>매체</a:t>
                      </a:r>
                      <a:r>
                        <a:rPr lang="en-US" altLang="ko-KR" sz="800" b="1" i="0" u="none" strike="noStrike" dirty="0">
                          <a:solidFill>
                            <a:srgbClr val="000000"/>
                          </a:solidFill>
                          <a:effectLst/>
                          <a:latin typeface="+mn-ea"/>
                          <a:ea typeface="+mn-ea"/>
                        </a:rPr>
                        <a:t>/</a:t>
                      </a:r>
                      <a:r>
                        <a:rPr lang="ko-KR" altLang="en-US" sz="800" b="1" i="0" u="none" strike="noStrike" dirty="0">
                          <a:solidFill>
                            <a:srgbClr val="000000"/>
                          </a:solidFill>
                          <a:effectLst/>
                          <a:latin typeface="+mn-ea"/>
                          <a:ea typeface="+mn-ea"/>
                        </a:rPr>
                        <a:t>상품</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gridSpan="5">
                  <a:txBody>
                    <a:bodyPr/>
                    <a:lstStyle/>
                    <a:p>
                      <a:pPr algn="ctr" fontAlgn="ctr"/>
                      <a:r>
                        <a:rPr lang="en-US" altLang="ko-KR" sz="800" b="1" i="0" u="none" strike="noStrike">
                          <a:solidFill>
                            <a:srgbClr val="000000"/>
                          </a:solidFill>
                          <a:effectLst/>
                          <a:latin typeface="+mn-ea"/>
                          <a:ea typeface="+mn-ea"/>
                        </a:rPr>
                        <a:t>11</a:t>
                      </a:r>
                      <a:r>
                        <a:rPr lang="ko-KR" altLang="en-US" sz="800" b="1" i="0" u="none" strike="noStrike">
                          <a:solidFill>
                            <a:srgbClr val="000000"/>
                          </a:solidFill>
                          <a:effectLst/>
                          <a:latin typeface="+mn-ea"/>
                          <a:ea typeface="+mn-ea"/>
                        </a:rPr>
                        <a:t>월</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ctr" fontAlgn="ctr"/>
                      <a:r>
                        <a:rPr lang="en-US" altLang="ko-KR" sz="800" b="1" i="0" u="none" strike="noStrike">
                          <a:solidFill>
                            <a:srgbClr val="000000"/>
                          </a:solidFill>
                          <a:effectLst/>
                          <a:latin typeface="+mn-ea"/>
                          <a:ea typeface="+mn-ea"/>
                        </a:rPr>
                        <a:t>12</a:t>
                      </a:r>
                      <a:r>
                        <a:rPr lang="ko-KR" altLang="en-US" sz="800" b="1" i="0" u="none" strike="noStrike">
                          <a:solidFill>
                            <a:srgbClr val="000000"/>
                          </a:solidFill>
                          <a:effectLst/>
                          <a:latin typeface="+mn-ea"/>
                          <a:ea typeface="+mn-ea"/>
                        </a:rPr>
                        <a:t>월 </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5">
                  <a:txBody>
                    <a:bodyPr/>
                    <a:lstStyle/>
                    <a:p>
                      <a:pPr algn="ctr" fontAlgn="ctr"/>
                      <a:r>
                        <a:rPr lang="en-US" altLang="ko-KR" sz="800" b="1" i="0" u="none" strike="noStrike">
                          <a:solidFill>
                            <a:srgbClr val="000000"/>
                          </a:solidFill>
                          <a:effectLst/>
                          <a:latin typeface="+mn-ea"/>
                          <a:ea typeface="+mn-ea"/>
                        </a:rPr>
                        <a:t>1</a:t>
                      </a:r>
                      <a:r>
                        <a:rPr lang="ko-KR" altLang="en-US" sz="800" b="1" i="0" u="none" strike="noStrike">
                          <a:solidFill>
                            <a:srgbClr val="000000"/>
                          </a:solidFill>
                          <a:effectLst/>
                          <a:latin typeface="+mn-ea"/>
                          <a:ea typeface="+mn-ea"/>
                        </a:rPr>
                        <a:t>월</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ctr" fontAlgn="ctr"/>
                      <a:r>
                        <a:rPr lang="en-US" altLang="ko-KR" sz="800" b="1" i="0" u="none" strike="noStrike">
                          <a:solidFill>
                            <a:srgbClr val="000000"/>
                          </a:solidFill>
                          <a:effectLst/>
                          <a:latin typeface="+mn-ea"/>
                          <a:ea typeface="+mn-ea"/>
                        </a:rPr>
                        <a:t>2</a:t>
                      </a:r>
                      <a:r>
                        <a:rPr lang="ko-KR" altLang="en-US" sz="800" b="1" i="0" u="none" strike="noStrike">
                          <a:solidFill>
                            <a:srgbClr val="000000"/>
                          </a:solidFill>
                          <a:effectLst/>
                          <a:latin typeface="+mn-ea"/>
                          <a:ea typeface="+mn-ea"/>
                        </a:rPr>
                        <a:t>월</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5">
                  <a:txBody>
                    <a:bodyPr/>
                    <a:lstStyle/>
                    <a:p>
                      <a:pPr algn="ctr" fontAlgn="ctr"/>
                      <a:r>
                        <a:rPr lang="en-US" altLang="ko-KR" sz="800" b="1" i="0" u="none" strike="noStrike">
                          <a:solidFill>
                            <a:srgbClr val="000000"/>
                          </a:solidFill>
                          <a:effectLst/>
                          <a:latin typeface="+mn-ea"/>
                          <a:ea typeface="+mn-ea"/>
                        </a:rPr>
                        <a:t>3</a:t>
                      </a:r>
                      <a:r>
                        <a:rPr lang="ko-KR" altLang="en-US" sz="800" b="1" i="0" u="none" strike="noStrike">
                          <a:solidFill>
                            <a:srgbClr val="000000"/>
                          </a:solidFill>
                          <a:effectLst/>
                          <a:latin typeface="+mn-ea"/>
                          <a:ea typeface="+mn-ea"/>
                        </a:rPr>
                        <a:t>월</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99125475"/>
                  </a:ext>
                </a:extLst>
              </a:tr>
              <a:tr h="229554">
                <a:tc vMerge="1">
                  <a:txBody>
                    <a:bodyPr/>
                    <a:lstStyle/>
                    <a:p>
                      <a:pPr latinLnBrk="1"/>
                      <a:endParaRPr lang="ko-KR" altLang="en-US"/>
                    </a:p>
                  </a:txBody>
                  <a:tcPr/>
                </a:tc>
                <a:tc>
                  <a:txBody>
                    <a:bodyPr/>
                    <a:lstStyle/>
                    <a:p>
                      <a:pPr algn="ctr" fontAlgn="ctr"/>
                      <a:r>
                        <a:rPr lang="en-US" altLang="ko-KR" sz="800" b="1" i="0" u="none" strike="noStrike">
                          <a:solidFill>
                            <a:srgbClr val="000000"/>
                          </a:solidFill>
                          <a:effectLst/>
                          <a:latin typeface="+mn-ea"/>
                          <a:ea typeface="+mn-ea"/>
                        </a:rPr>
                        <a:t>1</a:t>
                      </a:r>
                      <a:r>
                        <a:rPr lang="ko-KR" altLang="en-US" sz="800" b="1" i="0" u="none" strike="noStrike">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a:solidFill>
                            <a:srgbClr val="000000"/>
                          </a:solidFill>
                          <a:effectLst/>
                          <a:latin typeface="+mn-ea"/>
                          <a:ea typeface="+mn-ea"/>
                        </a:rPr>
                        <a:t>2</a:t>
                      </a:r>
                      <a:r>
                        <a:rPr lang="ko-KR" altLang="en-US" sz="800" b="1" i="0" u="none" strike="noStrike">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a:solidFill>
                            <a:srgbClr val="000000"/>
                          </a:solidFill>
                          <a:effectLst/>
                          <a:latin typeface="+mn-ea"/>
                          <a:ea typeface="+mn-ea"/>
                        </a:rPr>
                        <a:t>3</a:t>
                      </a:r>
                      <a:r>
                        <a:rPr lang="ko-KR" altLang="en-US" sz="800" b="1" i="0" u="none" strike="noStrike">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4</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5</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a:solidFill>
                            <a:srgbClr val="000000"/>
                          </a:solidFill>
                          <a:effectLst/>
                          <a:latin typeface="+mn-ea"/>
                          <a:ea typeface="+mn-ea"/>
                        </a:rPr>
                        <a:t>1</a:t>
                      </a:r>
                      <a:r>
                        <a:rPr lang="ko-KR" altLang="en-US" sz="800" b="1" i="0" u="none" strike="noStrike">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2</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3</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4</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1</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2</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3</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4</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5</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1</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2</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3</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4</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1</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2</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3</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4</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dirty="0">
                          <a:solidFill>
                            <a:srgbClr val="000000"/>
                          </a:solidFill>
                          <a:effectLst/>
                          <a:latin typeface="+mn-ea"/>
                          <a:ea typeface="+mn-ea"/>
                        </a:rPr>
                        <a:t>5</a:t>
                      </a:r>
                      <a:r>
                        <a:rPr lang="ko-KR" altLang="en-US" sz="800" b="1" i="0" u="none" strike="noStrike" dirty="0">
                          <a:solidFill>
                            <a:srgbClr val="000000"/>
                          </a:solidFill>
                          <a:effectLst/>
                          <a:latin typeface="+mn-ea"/>
                          <a:ea typeface="+mn-ea"/>
                        </a:rPr>
                        <a:t>주</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37614796"/>
                  </a:ext>
                </a:extLst>
              </a:tr>
              <a:tr h="417370">
                <a:tc>
                  <a:txBody>
                    <a:bodyPr/>
                    <a:lstStyle/>
                    <a:p>
                      <a:pPr algn="ctr" fontAlgn="ctr"/>
                      <a:r>
                        <a:rPr lang="ko-KR" altLang="en-US" sz="800" b="0" i="0" u="none" strike="noStrike">
                          <a:solidFill>
                            <a:srgbClr val="000000"/>
                          </a:solidFill>
                          <a:effectLst/>
                          <a:latin typeface="+mn-ea"/>
                          <a:ea typeface="+mn-ea"/>
                        </a:rPr>
                        <a:t>경품 이벤트</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ko-KR" altLang="en-US" sz="800" b="0" i="0" u="none" strike="noStrike">
                          <a:solidFill>
                            <a:srgbClr val="000000"/>
                          </a:solidFill>
                          <a:effectLst/>
                          <a:latin typeface="+mn-ea"/>
                          <a:ea typeface="+mn-ea"/>
                        </a:rPr>
                        <a:t>이벤트 기획</a:t>
                      </a:r>
                      <a:br>
                        <a:rPr lang="ko-KR" altLang="en-US" sz="800" b="0" i="0" u="none" strike="noStrike">
                          <a:solidFill>
                            <a:srgbClr val="000000"/>
                          </a:solidFill>
                          <a:effectLst/>
                          <a:latin typeface="+mn-ea"/>
                          <a:ea typeface="+mn-ea"/>
                        </a:rPr>
                      </a:br>
                      <a:r>
                        <a:rPr lang="en-US" altLang="ko-KR" sz="800" b="0" i="0" u="none" strike="noStrike">
                          <a:solidFill>
                            <a:srgbClr val="000000"/>
                          </a:solidFill>
                          <a:effectLst/>
                          <a:latin typeface="+mn-ea"/>
                          <a:ea typeface="+mn-ea"/>
                        </a:rPr>
                        <a:t>(</a:t>
                      </a:r>
                      <a:r>
                        <a:rPr lang="ko-KR" altLang="en-US" sz="800" b="0" i="0" u="none" strike="noStrike">
                          <a:solidFill>
                            <a:srgbClr val="000000"/>
                          </a:solidFill>
                          <a:effectLst/>
                          <a:latin typeface="+mn-ea"/>
                          <a:ea typeface="+mn-ea"/>
                        </a:rPr>
                        <a:t>내용</a:t>
                      </a:r>
                      <a:r>
                        <a:rPr lang="en-US" altLang="ko-KR" sz="800" b="0" i="0" u="none" strike="noStrike">
                          <a:solidFill>
                            <a:srgbClr val="000000"/>
                          </a:solidFill>
                          <a:effectLst/>
                          <a:latin typeface="+mn-ea"/>
                          <a:ea typeface="+mn-ea"/>
                        </a:rPr>
                        <a:t>, </a:t>
                      </a:r>
                      <a:r>
                        <a:rPr lang="ko-KR" altLang="en-US" sz="800" b="0" i="0" u="none" strike="noStrike">
                          <a:solidFill>
                            <a:srgbClr val="000000"/>
                          </a:solidFill>
                          <a:effectLst/>
                          <a:latin typeface="+mn-ea"/>
                          <a:ea typeface="+mn-ea"/>
                        </a:rPr>
                        <a:t>경품</a:t>
                      </a:r>
                      <a:r>
                        <a:rPr lang="en-US" altLang="ko-KR" sz="800" b="0" i="0" u="none" strike="noStrike">
                          <a:solidFill>
                            <a:srgbClr val="000000"/>
                          </a:solidFill>
                          <a:effectLst/>
                          <a:latin typeface="+mn-ea"/>
                          <a:ea typeface="+mn-ea"/>
                        </a:rPr>
                        <a:t>, </a:t>
                      </a:r>
                      <a:r>
                        <a:rPr lang="ko-KR" altLang="en-US" sz="800" b="0" i="0" u="none" strike="noStrike">
                          <a:solidFill>
                            <a:srgbClr val="000000"/>
                          </a:solidFill>
                          <a:effectLst/>
                          <a:latin typeface="+mn-ea"/>
                          <a:ea typeface="+mn-ea"/>
                        </a:rPr>
                        <a:t>지급방식 등</a:t>
                      </a:r>
                      <a:r>
                        <a:rPr lang="en-US" altLang="ko-KR" sz="800" b="0" i="0" u="none" strike="noStrike">
                          <a:solidFill>
                            <a:srgbClr val="000000"/>
                          </a:solidFill>
                          <a:effectLst/>
                          <a:latin typeface="+mn-ea"/>
                          <a:ea typeface="+mn-ea"/>
                        </a:rPr>
                        <a:t>)</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fontAlgn="ctr"/>
                      <a:r>
                        <a:rPr lang="ko-KR" altLang="en-US" sz="800" b="0" i="0" u="none" strike="noStrike">
                          <a:solidFill>
                            <a:srgbClr val="000000"/>
                          </a:solidFill>
                          <a:effectLst/>
                          <a:latin typeface="+mn-ea"/>
                          <a:ea typeface="+mn-ea"/>
                        </a:rPr>
                        <a:t>이벤트 디자인 및</a:t>
                      </a:r>
                      <a:br>
                        <a:rPr lang="ko-KR" altLang="en-US" sz="800" b="0" i="0" u="none" strike="noStrike">
                          <a:solidFill>
                            <a:srgbClr val="000000"/>
                          </a:solidFill>
                          <a:effectLst/>
                          <a:latin typeface="+mn-ea"/>
                          <a:ea typeface="+mn-ea"/>
                        </a:rPr>
                      </a:br>
                      <a:r>
                        <a:rPr lang="ko-KR" altLang="en-US" sz="800" b="0" i="0" u="none" strike="noStrike">
                          <a:solidFill>
                            <a:srgbClr val="000000"/>
                          </a:solidFill>
                          <a:effectLst/>
                          <a:latin typeface="+mn-ea"/>
                          <a:ea typeface="+mn-ea"/>
                        </a:rPr>
                        <a:t>진행준비</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algn="ctr" fontAlgn="ctr"/>
                      <a:r>
                        <a:rPr lang="ko-KR" altLang="en-US" sz="800" b="0" i="0" u="none" strike="noStrike">
                          <a:solidFill>
                            <a:srgbClr val="000000"/>
                          </a:solidFill>
                          <a:effectLst/>
                          <a:latin typeface="+mn-ea"/>
                          <a:ea typeface="+mn-ea"/>
                        </a:rPr>
                        <a:t>내부준법심의</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5">
                  <a:txBody>
                    <a:bodyPr/>
                    <a:lstStyle/>
                    <a:p>
                      <a:pPr algn="ctr" fontAlgn="ctr"/>
                      <a:r>
                        <a:rPr lang="ko-KR" altLang="en-US" sz="900" b="0" i="0" u="none" strike="noStrike" dirty="0">
                          <a:solidFill>
                            <a:schemeClr val="bg1"/>
                          </a:solidFill>
                          <a:effectLst/>
                          <a:latin typeface="HY헤드라인M" panose="02030600000101010101" pitchFamily="18" charset="-127"/>
                          <a:ea typeface="HY헤드라인M" panose="02030600000101010101" pitchFamily="18" charset="-127"/>
                        </a:rPr>
                        <a:t>경품 이벤트 진행</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alpha val="50000"/>
                      </a:srgb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863239447"/>
                  </a:ext>
                </a:extLst>
              </a:tr>
              <a:tr h="417370">
                <a:tc rowSpan="2">
                  <a:txBody>
                    <a:bodyPr/>
                    <a:lstStyle/>
                    <a:p>
                      <a:pPr algn="ctr" fontAlgn="ctr"/>
                      <a:r>
                        <a:rPr lang="ko-KR" altLang="en-US" sz="800" b="0" i="0" u="none" strike="noStrike">
                          <a:solidFill>
                            <a:srgbClr val="000000"/>
                          </a:solidFill>
                          <a:effectLst/>
                          <a:latin typeface="+mn-ea"/>
                          <a:ea typeface="+mn-ea"/>
                        </a:rPr>
                        <a:t>유튜브 광고 </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ko-KR" altLang="en-US" sz="800" b="0" i="0" u="none" strike="noStrike">
                          <a:solidFill>
                            <a:srgbClr val="000000"/>
                          </a:solidFill>
                          <a:effectLst/>
                          <a:latin typeface="+mn-ea"/>
                          <a:ea typeface="+mn-ea"/>
                        </a:rPr>
                        <a:t>유튜브 </a:t>
                      </a:r>
                      <a:r>
                        <a:rPr lang="en-US" altLang="ko-KR" sz="800" b="0" i="0" u="none" strike="noStrike">
                          <a:solidFill>
                            <a:srgbClr val="000000"/>
                          </a:solidFill>
                          <a:effectLst/>
                          <a:latin typeface="+mn-ea"/>
                          <a:ea typeface="+mn-ea"/>
                        </a:rPr>
                        <a:t>PPL</a:t>
                      </a:r>
                      <a:r>
                        <a:rPr lang="ko-KR" altLang="en-US" sz="800" b="0" i="0" u="none" strike="noStrike">
                          <a:solidFill>
                            <a:srgbClr val="000000"/>
                          </a:solidFill>
                          <a:effectLst/>
                          <a:latin typeface="+mn-ea"/>
                          <a:ea typeface="+mn-ea"/>
                        </a:rPr>
                        <a:t>광고 </a:t>
                      </a:r>
                      <a:br>
                        <a:rPr lang="ko-KR" altLang="en-US" sz="800" b="0" i="0" u="none" strike="noStrike">
                          <a:solidFill>
                            <a:srgbClr val="000000"/>
                          </a:solidFill>
                          <a:effectLst/>
                          <a:latin typeface="+mn-ea"/>
                          <a:ea typeface="+mn-ea"/>
                        </a:rPr>
                      </a:br>
                      <a:r>
                        <a:rPr lang="ko-KR" altLang="en-US" sz="800" b="0" i="0" u="none" strike="noStrike">
                          <a:solidFill>
                            <a:srgbClr val="000000"/>
                          </a:solidFill>
                          <a:effectLst/>
                          <a:latin typeface="+mn-ea"/>
                          <a:ea typeface="+mn-ea"/>
                        </a:rPr>
                        <a:t>제작 논의</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fontAlgn="ctr"/>
                      <a:r>
                        <a:rPr lang="ko-KR" altLang="en-US" sz="800" b="0" i="0" u="none" strike="noStrike">
                          <a:solidFill>
                            <a:srgbClr val="000000"/>
                          </a:solidFill>
                          <a:effectLst/>
                          <a:latin typeface="+mn-ea"/>
                          <a:ea typeface="+mn-ea"/>
                        </a:rPr>
                        <a:t>유튜브 </a:t>
                      </a:r>
                      <a:r>
                        <a:rPr lang="en-US" altLang="ko-KR" sz="800" b="0" i="0" u="none" strike="noStrike">
                          <a:solidFill>
                            <a:srgbClr val="000000"/>
                          </a:solidFill>
                          <a:effectLst/>
                          <a:latin typeface="+mn-ea"/>
                          <a:ea typeface="+mn-ea"/>
                        </a:rPr>
                        <a:t>PPL </a:t>
                      </a:r>
                      <a:r>
                        <a:rPr lang="ko-KR" altLang="en-US" sz="800" b="0" i="0" u="none" strike="noStrike">
                          <a:solidFill>
                            <a:srgbClr val="000000"/>
                          </a:solidFill>
                          <a:effectLst/>
                          <a:latin typeface="+mn-ea"/>
                          <a:ea typeface="+mn-ea"/>
                        </a:rPr>
                        <a:t>광고 </a:t>
                      </a:r>
                      <a:br>
                        <a:rPr lang="ko-KR" altLang="en-US" sz="800" b="0" i="0" u="none" strike="noStrike">
                          <a:solidFill>
                            <a:srgbClr val="000000"/>
                          </a:solidFill>
                          <a:effectLst/>
                          <a:latin typeface="+mn-ea"/>
                          <a:ea typeface="+mn-ea"/>
                        </a:rPr>
                      </a:br>
                      <a:r>
                        <a:rPr lang="ko-KR" altLang="en-US" sz="800" b="0" i="0" u="none" strike="noStrike">
                          <a:solidFill>
                            <a:srgbClr val="000000"/>
                          </a:solidFill>
                          <a:effectLst/>
                          <a:latin typeface="+mn-ea"/>
                          <a:ea typeface="+mn-ea"/>
                        </a:rPr>
                        <a:t>영상 촬영 및 편집</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fontAlgn="ctr"/>
                      <a:r>
                        <a:rPr lang="ko-KR" altLang="en-US" sz="800" b="0" i="0" u="none" strike="noStrike">
                          <a:solidFill>
                            <a:srgbClr val="000000"/>
                          </a:solidFill>
                          <a:effectLst/>
                          <a:latin typeface="+mn-ea"/>
                          <a:ea typeface="+mn-ea"/>
                        </a:rPr>
                        <a:t>내부준법</a:t>
                      </a:r>
                      <a:br>
                        <a:rPr lang="ko-KR" altLang="en-US" sz="800" b="0" i="0" u="none" strike="noStrike">
                          <a:solidFill>
                            <a:srgbClr val="000000"/>
                          </a:solidFill>
                          <a:effectLst/>
                          <a:latin typeface="+mn-ea"/>
                          <a:ea typeface="+mn-ea"/>
                        </a:rPr>
                      </a:br>
                      <a:r>
                        <a:rPr lang="ko-KR" altLang="en-US" sz="800" b="0" i="0" u="none" strike="noStrike">
                          <a:solidFill>
                            <a:srgbClr val="000000"/>
                          </a:solidFill>
                          <a:effectLst/>
                          <a:latin typeface="+mn-ea"/>
                          <a:ea typeface="+mn-ea"/>
                        </a:rPr>
                        <a:t>심의</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14">
                  <a:txBody>
                    <a:bodyPr/>
                    <a:lstStyle/>
                    <a:p>
                      <a:pPr algn="ctr" fontAlgn="ctr"/>
                      <a:r>
                        <a:rPr lang="ko-KR" altLang="en-US" sz="900" b="0" i="0" u="none" strike="noStrike" dirty="0">
                          <a:solidFill>
                            <a:schemeClr val="bg1"/>
                          </a:solidFill>
                          <a:effectLst/>
                          <a:latin typeface="HY헤드라인M" panose="02030600000101010101" pitchFamily="18" charset="-127"/>
                          <a:ea typeface="HY헤드라인M" panose="02030600000101010101" pitchFamily="18" charset="-127"/>
                        </a:rPr>
                        <a:t>유튜브 컨텐츠 업로드 및 노출</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alpha val="50000"/>
                      </a:srgb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351332841"/>
                  </a:ext>
                </a:extLst>
              </a:tr>
              <a:tr h="417370">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gridSpan="2">
                  <a:txBody>
                    <a:bodyPr/>
                    <a:lstStyle/>
                    <a:p>
                      <a:pPr algn="ctr" fontAlgn="ctr"/>
                      <a:r>
                        <a:rPr lang="ko-KR" altLang="en-US" sz="800" b="0" i="0" u="none" strike="noStrike" dirty="0">
                          <a:solidFill>
                            <a:srgbClr val="000000"/>
                          </a:solidFill>
                          <a:effectLst/>
                          <a:latin typeface="+mn-ea"/>
                          <a:ea typeface="+mn-ea"/>
                        </a:rPr>
                        <a:t>유튜브 동영상 </a:t>
                      </a:r>
                      <a:br>
                        <a:rPr lang="ko-KR" altLang="en-US" sz="800" b="0" i="0" u="none" strike="noStrike" dirty="0">
                          <a:solidFill>
                            <a:srgbClr val="000000"/>
                          </a:solidFill>
                          <a:effectLst/>
                          <a:latin typeface="+mn-ea"/>
                          <a:ea typeface="+mn-ea"/>
                        </a:rPr>
                      </a:br>
                      <a:r>
                        <a:rPr lang="ko-KR" altLang="en-US" sz="800" b="0" i="0" u="none" strike="noStrike" dirty="0" err="1">
                          <a:solidFill>
                            <a:srgbClr val="000000"/>
                          </a:solidFill>
                          <a:effectLst/>
                          <a:latin typeface="+mn-ea"/>
                          <a:ea typeface="+mn-ea"/>
                        </a:rPr>
                        <a:t>숏폼</a:t>
                      </a:r>
                      <a:r>
                        <a:rPr lang="ko-KR" altLang="en-US" sz="800" b="0" i="0" u="none" strike="noStrike" dirty="0">
                          <a:solidFill>
                            <a:srgbClr val="000000"/>
                          </a:solidFill>
                          <a:effectLst/>
                          <a:latin typeface="+mn-ea"/>
                          <a:ea typeface="+mn-ea"/>
                        </a:rPr>
                        <a:t> 편집</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800" b="0" i="0" u="none" strike="noStrike">
                          <a:solidFill>
                            <a:srgbClr val="000000"/>
                          </a:solidFill>
                          <a:effectLst/>
                          <a:latin typeface="+mn-ea"/>
                          <a:ea typeface="+mn-ea"/>
                        </a:rPr>
                        <a:t>내부</a:t>
                      </a:r>
                      <a:br>
                        <a:rPr lang="ko-KR" altLang="en-US" sz="800" b="0" i="0" u="none" strike="noStrike">
                          <a:solidFill>
                            <a:srgbClr val="000000"/>
                          </a:solidFill>
                          <a:effectLst/>
                          <a:latin typeface="+mn-ea"/>
                          <a:ea typeface="+mn-ea"/>
                        </a:rPr>
                      </a:br>
                      <a:r>
                        <a:rPr lang="ko-KR" altLang="en-US" sz="800" b="0" i="0" u="none" strike="noStrike">
                          <a:solidFill>
                            <a:srgbClr val="000000"/>
                          </a:solidFill>
                          <a:effectLst/>
                          <a:latin typeface="+mn-ea"/>
                          <a:ea typeface="+mn-ea"/>
                        </a:rPr>
                        <a:t>준법심의</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2">
                  <a:txBody>
                    <a:bodyPr/>
                    <a:lstStyle/>
                    <a:p>
                      <a:pPr algn="ctr" fontAlgn="ctr"/>
                      <a:r>
                        <a:rPr lang="ko-KR" altLang="en-US" sz="800" b="1" i="0" u="none" strike="noStrike" dirty="0">
                          <a:solidFill>
                            <a:srgbClr val="000000"/>
                          </a:solidFill>
                          <a:effectLst/>
                          <a:latin typeface="+mn-ea"/>
                          <a:ea typeface="+mn-ea"/>
                        </a:rPr>
                        <a:t>유튜브 </a:t>
                      </a:r>
                      <a:r>
                        <a:rPr lang="ko-KR" altLang="en-US" sz="800" b="1" i="0" u="none" strike="noStrike" dirty="0" err="1">
                          <a:solidFill>
                            <a:srgbClr val="000000"/>
                          </a:solidFill>
                          <a:effectLst/>
                          <a:latin typeface="+mn-ea"/>
                          <a:ea typeface="+mn-ea"/>
                        </a:rPr>
                        <a:t>범퍼광고</a:t>
                      </a:r>
                      <a:r>
                        <a:rPr lang="en-US" altLang="ko-KR" sz="800" b="1" i="0" u="none" strike="noStrike" dirty="0">
                          <a:solidFill>
                            <a:srgbClr val="000000"/>
                          </a:solidFill>
                          <a:effectLst/>
                          <a:latin typeface="+mn-ea"/>
                          <a:ea typeface="+mn-ea"/>
                        </a:rPr>
                        <a:t>/</a:t>
                      </a:r>
                      <a:r>
                        <a:rPr lang="ko-KR" altLang="en-US" sz="800" b="1" i="0" u="none" strike="noStrike" dirty="0" err="1">
                          <a:solidFill>
                            <a:srgbClr val="000000"/>
                          </a:solidFill>
                          <a:effectLst/>
                          <a:latin typeface="+mn-ea"/>
                          <a:ea typeface="+mn-ea"/>
                        </a:rPr>
                        <a:t>인스트림</a:t>
                      </a:r>
                      <a:r>
                        <a:rPr lang="ko-KR" altLang="en-US" sz="800" b="1" i="0" u="none" strike="noStrike" dirty="0">
                          <a:solidFill>
                            <a:srgbClr val="000000"/>
                          </a:solidFill>
                          <a:effectLst/>
                          <a:latin typeface="+mn-ea"/>
                          <a:ea typeface="+mn-ea"/>
                        </a:rPr>
                        <a:t> 광고 진행</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854900065"/>
                  </a:ext>
                </a:extLst>
              </a:tr>
              <a:tr h="417370">
                <a:tc>
                  <a:txBody>
                    <a:bodyPr/>
                    <a:lstStyle/>
                    <a:p>
                      <a:pPr algn="ctr" fontAlgn="ctr"/>
                      <a:r>
                        <a:rPr lang="en-US" altLang="ko-KR" sz="800" b="0" i="0" u="none" strike="noStrike" dirty="0" smtClean="0">
                          <a:solidFill>
                            <a:srgbClr val="000000"/>
                          </a:solidFill>
                          <a:effectLst/>
                          <a:latin typeface="+mn-ea"/>
                          <a:ea typeface="+mn-ea"/>
                        </a:rPr>
                        <a:t>SA</a:t>
                      </a:r>
                      <a:r>
                        <a:rPr lang="ko-KR" altLang="en-US" sz="800" b="0" i="0" u="none" strike="noStrike" dirty="0" smtClean="0">
                          <a:solidFill>
                            <a:srgbClr val="000000"/>
                          </a:solidFill>
                          <a:effectLst/>
                          <a:latin typeface="+mn-ea"/>
                          <a:ea typeface="+mn-ea"/>
                        </a:rPr>
                        <a:t> 광고</a:t>
                      </a:r>
                      <a:endParaRPr lang="en-US" altLang="ko-KR" sz="800" b="0" i="0" u="none" strike="noStrike" dirty="0" smtClean="0">
                        <a:solidFill>
                          <a:srgbClr val="000000"/>
                        </a:solidFill>
                        <a:effectLst/>
                        <a:latin typeface="+mn-ea"/>
                        <a:ea typeface="+mn-ea"/>
                      </a:endParaRPr>
                    </a:p>
                    <a:p>
                      <a:pPr algn="ctr" fontAlgn="ctr"/>
                      <a:r>
                        <a:rPr lang="en-US" altLang="ko-KR" sz="800" b="0" i="0" u="none" strike="noStrike" dirty="0" smtClean="0">
                          <a:solidFill>
                            <a:srgbClr val="000000"/>
                          </a:solidFill>
                          <a:effectLst/>
                          <a:latin typeface="+mn-ea"/>
                          <a:ea typeface="+mn-ea"/>
                        </a:rPr>
                        <a:t>(</a:t>
                      </a:r>
                      <a:r>
                        <a:rPr lang="ko-KR" altLang="en-US" sz="800" b="0" i="0" u="none" strike="noStrike" dirty="0">
                          <a:solidFill>
                            <a:srgbClr val="000000"/>
                          </a:solidFill>
                          <a:effectLst/>
                          <a:latin typeface="+mn-ea"/>
                          <a:ea typeface="+mn-ea"/>
                        </a:rPr>
                        <a:t>네이버</a:t>
                      </a:r>
                      <a:r>
                        <a:rPr lang="en-US" altLang="ko-KR" sz="800" b="0" i="0" u="none" strike="noStrike" dirty="0">
                          <a:solidFill>
                            <a:srgbClr val="000000"/>
                          </a:solidFill>
                          <a:effectLst/>
                          <a:latin typeface="+mn-ea"/>
                          <a:ea typeface="+mn-ea"/>
                        </a:rPr>
                        <a:t>/</a:t>
                      </a:r>
                      <a:r>
                        <a:rPr lang="ko-KR" altLang="en-US" sz="800" b="0" i="0" u="none" strike="noStrike" dirty="0">
                          <a:solidFill>
                            <a:srgbClr val="000000"/>
                          </a:solidFill>
                          <a:effectLst/>
                          <a:latin typeface="+mn-ea"/>
                          <a:ea typeface="+mn-ea"/>
                        </a:rPr>
                        <a:t>구글</a:t>
                      </a:r>
                      <a:r>
                        <a:rPr lang="en-US" altLang="ko-KR" sz="800" b="0" i="0" u="none" strike="noStrike" dirty="0">
                          <a:solidFill>
                            <a:srgbClr val="000000"/>
                          </a:solidFill>
                          <a:effectLst/>
                          <a:latin typeface="+mn-ea"/>
                          <a:ea typeface="+mn-ea"/>
                        </a:rPr>
                        <a:t>)</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gridSpan="3">
                  <a:txBody>
                    <a:bodyPr/>
                    <a:lstStyle/>
                    <a:p>
                      <a:pPr algn="ctr" fontAlgn="ctr"/>
                      <a:r>
                        <a:rPr lang="ko-KR" altLang="en-US" sz="800" b="0" i="0" u="none" strike="noStrike">
                          <a:solidFill>
                            <a:srgbClr val="000000"/>
                          </a:solidFill>
                          <a:effectLst/>
                          <a:latin typeface="+mn-ea"/>
                          <a:ea typeface="+mn-ea"/>
                        </a:rPr>
                        <a:t>검색 광고 세팅 논의</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fontAlgn="ctr"/>
                      <a:r>
                        <a:rPr lang="ko-KR" altLang="en-US" sz="800" b="0" i="0" u="none" strike="noStrike">
                          <a:solidFill>
                            <a:srgbClr val="000000"/>
                          </a:solidFill>
                          <a:effectLst/>
                          <a:latin typeface="+mn-ea"/>
                          <a:ea typeface="+mn-ea"/>
                        </a:rPr>
                        <a:t>광고 세팅</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algn="ctr" fontAlgn="ctr"/>
                      <a:r>
                        <a:rPr lang="ko-KR" altLang="en-US" sz="800" b="0" i="0" u="none" strike="noStrike">
                          <a:solidFill>
                            <a:srgbClr val="000000"/>
                          </a:solidFill>
                          <a:effectLst/>
                          <a:latin typeface="+mn-ea"/>
                          <a:ea typeface="+mn-ea"/>
                        </a:rPr>
                        <a:t>내부준법심의</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14">
                  <a:txBody>
                    <a:bodyPr/>
                    <a:lstStyle/>
                    <a:p>
                      <a:pPr algn="ctr" fontAlgn="ctr"/>
                      <a:r>
                        <a:rPr lang="ko-KR" altLang="en-US" sz="900" b="0" i="0" u="none" strike="noStrike" dirty="0">
                          <a:solidFill>
                            <a:schemeClr val="bg1"/>
                          </a:solidFill>
                          <a:effectLst/>
                          <a:latin typeface="HY헤드라인M" panose="02030600000101010101" pitchFamily="18" charset="-127"/>
                          <a:ea typeface="HY헤드라인M" panose="02030600000101010101" pitchFamily="18" charset="-127"/>
                        </a:rPr>
                        <a:t>검색 광고 운영</a:t>
                      </a:r>
                      <a:r>
                        <a:rPr lang="en-US" altLang="ko-KR" sz="900" b="0" i="0" u="none" strike="noStrike" dirty="0">
                          <a:solidFill>
                            <a:schemeClr val="bg1"/>
                          </a:solidFill>
                          <a:effectLst/>
                          <a:latin typeface="HY헤드라인M" panose="02030600000101010101" pitchFamily="18" charset="-127"/>
                          <a:ea typeface="HY헤드라인M" panose="02030600000101010101" pitchFamily="18" charset="-127"/>
                        </a:rPr>
                        <a:t>(</a:t>
                      </a:r>
                      <a:r>
                        <a:rPr lang="ko-KR" altLang="en-US" sz="900" b="0" i="0" u="none" strike="noStrike" dirty="0">
                          <a:solidFill>
                            <a:schemeClr val="bg1"/>
                          </a:solidFill>
                          <a:effectLst/>
                          <a:latin typeface="HY헤드라인M" panose="02030600000101010101" pitchFamily="18" charset="-127"/>
                          <a:ea typeface="HY헤드라인M" panose="02030600000101010101" pitchFamily="18" charset="-127"/>
                        </a:rPr>
                        <a:t>네이버</a:t>
                      </a:r>
                      <a:r>
                        <a:rPr lang="en-US" altLang="ko-KR" sz="900" b="0" i="0" u="none" strike="noStrike" dirty="0">
                          <a:solidFill>
                            <a:schemeClr val="bg1"/>
                          </a:solidFill>
                          <a:effectLst/>
                          <a:latin typeface="HY헤드라인M" panose="02030600000101010101" pitchFamily="18" charset="-127"/>
                          <a:ea typeface="HY헤드라인M" panose="02030600000101010101" pitchFamily="18" charset="-127"/>
                        </a:rPr>
                        <a:t>/</a:t>
                      </a:r>
                      <a:r>
                        <a:rPr lang="ko-KR" altLang="en-US" sz="900" b="0" i="0" u="none" strike="noStrike" dirty="0">
                          <a:solidFill>
                            <a:schemeClr val="bg1"/>
                          </a:solidFill>
                          <a:effectLst/>
                          <a:latin typeface="HY헤드라인M" panose="02030600000101010101" pitchFamily="18" charset="-127"/>
                          <a:ea typeface="HY헤드라인M" panose="02030600000101010101" pitchFamily="18" charset="-127"/>
                        </a:rPr>
                        <a:t>구글</a:t>
                      </a:r>
                      <a:r>
                        <a:rPr lang="en-US" altLang="ko-KR" sz="900" b="0" i="0" u="none" strike="noStrike" dirty="0">
                          <a:solidFill>
                            <a:schemeClr val="bg1"/>
                          </a:solidFill>
                          <a:effectLst/>
                          <a:latin typeface="HY헤드라인M" panose="02030600000101010101" pitchFamily="18" charset="-127"/>
                          <a:ea typeface="HY헤드라인M" panose="02030600000101010101" pitchFamily="18" charset="-127"/>
                        </a:rPr>
                        <a:t>)</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alpha val="50000"/>
                      </a:srgb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751567657"/>
                  </a:ext>
                </a:extLst>
              </a:tr>
              <a:tr h="417370">
                <a:tc>
                  <a:txBody>
                    <a:bodyPr/>
                    <a:lstStyle/>
                    <a:p>
                      <a:pPr algn="ctr" fontAlgn="ctr"/>
                      <a:r>
                        <a:rPr lang="en-US" sz="800" b="0" i="0" u="none" strike="noStrike">
                          <a:solidFill>
                            <a:srgbClr val="000000"/>
                          </a:solidFill>
                          <a:effectLst/>
                          <a:latin typeface="+mn-ea"/>
                          <a:ea typeface="+mn-ea"/>
                        </a:rPr>
                        <a:t>DA </a:t>
                      </a:r>
                      <a:r>
                        <a:rPr lang="ko-KR" altLang="en-US" sz="800" b="0" i="0" u="none" strike="noStrike">
                          <a:solidFill>
                            <a:srgbClr val="000000"/>
                          </a:solidFill>
                          <a:effectLst/>
                          <a:latin typeface="+mn-ea"/>
                          <a:ea typeface="+mn-ea"/>
                        </a:rPr>
                        <a:t>광고</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altLang="ko-KR" sz="800" b="0" i="0" u="none" strike="noStrike">
                          <a:solidFill>
                            <a:srgbClr val="000000"/>
                          </a:solidFill>
                          <a:effectLst/>
                          <a:latin typeface="+mn-ea"/>
                          <a:ea typeface="+mn-ea"/>
                        </a:rPr>
                        <a:t>DA </a:t>
                      </a:r>
                      <a:r>
                        <a:rPr lang="ko-KR" altLang="en-US" sz="800" b="0" i="0" u="none" strike="noStrike">
                          <a:solidFill>
                            <a:srgbClr val="000000"/>
                          </a:solidFill>
                          <a:effectLst/>
                          <a:latin typeface="+mn-ea"/>
                          <a:ea typeface="+mn-ea"/>
                        </a:rPr>
                        <a:t>광고 기획 및 운영 제안</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fontAlgn="ctr"/>
                      <a:r>
                        <a:rPr lang="ko-KR" altLang="en-US" sz="800" b="0" i="0" u="none" strike="noStrike">
                          <a:solidFill>
                            <a:srgbClr val="000000"/>
                          </a:solidFill>
                          <a:effectLst/>
                          <a:latin typeface="+mn-ea"/>
                          <a:ea typeface="+mn-ea"/>
                        </a:rPr>
                        <a:t>소재 제작 및 </a:t>
                      </a:r>
                      <a:br>
                        <a:rPr lang="ko-KR" altLang="en-US" sz="800" b="0" i="0" u="none" strike="noStrike">
                          <a:solidFill>
                            <a:srgbClr val="000000"/>
                          </a:solidFill>
                          <a:effectLst/>
                          <a:latin typeface="+mn-ea"/>
                          <a:ea typeface="+mn-ea"/>
                        </a:rPr>
                      </a:br>
                      <a:r>
                        <a:rPr lang="ko-KR" altLang="en-US" sz="800" b="0" i="0" u="none" strike="noStrike">
                          <a:solidFill>
                            <a:srgbClr val="000000"/>
                          </a:solidFill>
                          <a:effectLst/>
                          <a:latin typeface="+mn-ea"/>
                          <a:ea typeface="+mn-ea"/>
                        </a:rPr>
                        <a:t>세팅 진행</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800" b="0" i="0" u="none" strike="noStrike" dirty="0" smtClean="0">
                          <a:solidFill>
                            <a:srgbClr val="000000"/>
                          </a:solidFill>
                          <a:effectLst/>
                          <a:latin typeface="+mn-ea"/>
                          <a:ea typeface="+mn-ea"/>
                        </a:rPr>
                        <a:t>최종</a:t>
                      </a:r>
                      <a:endParaRPr lang="en-US" altLang="ko-KR" sz="800" b="0" i="0" u="none" strike="noStrike" dirty="0" smtClean="0">
                        <a:solidFill>
                          <a:srgbClr val="000000"/>
                        </a:solidFill>
                        <a:effectLst/>
                        <a:latin typeface="+mn-ea"/>
                        <a:ea typeface="+mn-ea"/>
                      </a:endParaRPr>
                    </a:p>
                    <a:p>
                      <a:pPr algn="ctr" fontAlgn="ctr"/>
                      <a:r>
                        <a:rPr lang="ko-KR" altLang="en-US" sz="800" b="0" i="0" u="none" strike="noStrike" dirty="0" smtClean="0">
                          <a:solidFill>
                            <a:srgbClr val="000000"/>
                          </a:solidFill>
                          <a:effectLst/>
                          <a:latin typeface="+mn-ea"/>
                          <a:ea typeface="+mn-ea"/>
                        </a:rPr>
                        <a:t>확인</a:t>
                      </a:r>
                      <a:endParaRPr lang="ko-KR" altLang="en-US" sz="800" b="0" i="0" u="none" strike="noStrike" dirty="0">
                        <a:solidFill>
                          <a:srgbClr val="000000"/>
                        </a:solidFill>
                        <a:effectLst/>
                        <a:latin typeface="+mn-ea"/>
                        <a:ea typeface="+mn-ea"/>
                      </a:endParaRP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ko-KR" altLang="en-US" sz="800" b="0" i="0" u="none" strike="noStrike">
                          <a:solidFill>
                            <a:srgbClr val="000000"/>
                          </a:solidFill>
                          <a:effectLst/>
                          <a:latin typeface="+mn-ea"/>
                          <a:ea typeface="+mn-ea"/>
                        </a:rPr>
                        <a:t>내부준법심의</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14">
                  <a:txBody>
                    <a:bodyPr/>
                    <a:lstStyle/>
                    <a:p>
                      <a:pPr algn="ctr" fontAlgn="ctr"/>
                      <a:r>
                        <a:rPr lang="en-US" sz="900" b="0" i="0" u="none" strike="noStrike" dirty="0">
                          <a:solidFill>
                            <a:schemeClr val="bg1"/>
                          </a:solidFill>
                          <a:effectLst/>
                          <a:latin typeface="HY헤드라인M" panose="02030600000101010101" pitchFamily="18" charset="-127"/>
                          <a:ea typeface="HY헤드라인M" panose="02030600000101010101" pitchFamily="18" charset="-127"/>
                        </a:rPr>
                        <a:t>DA </a:t>
                      </a:r>
                      <a:r>
                        <a:rPr lang="ko-KR" altLang="en-US" sz="900" b="0" i="0" u="none" strike="noStrike" dirty="0">
                          <a:solidFill>
                            <a:schemeClr val="bg1"/>
                          </a:solidFill>
                          <a:effectLst/>
                          <a:latin typeface="HY헤드라인M" panose="02030600000101010101" pitchFamily="18" charset="-127"/>
                          <a:ea typeface="HY헤드라인M" panose="02030600000101010101" pitchFamily="18" charset="-127"/>
                        </a:rPr>
                        <a:t>광고 운영</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alpha val="50000"/>
                      </a:srgb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253290892"/>
                  </a:ext>
                </a:extLst>
              </a:tr>
              <a:tr h="417370">
                <a:tc>
                  <a:txBody>
                    <a:bodyPr/>
                    <a:lstStyle/>
                    <a:p>
                      <a:pPr algn="ctr" fontAlgn="ctr"/>
                      <a:r>
                        <a:rPr lang="en-US" sz="800" b="0" i="0" u="none" strike="noStrike">
                          <a:solidFill>
                            <a:srgbClr val="000000"/>
                          </a:solidFill>
                          <a:effectLst/>
                          <a:latin typeface="+mn-ea"/>
                          <a:ea typeface="+mn-ea"/>
                        </a:rPr>
                        <a:t>DA </a:t>
                      </a:r>
                      <a:r>
                        <a:rPr lang="ko-KR" altLang="en-US" sz="800" b="0" i="0" u="none" strike="noStrike">
                          <a:solidFill>
                            <a:srgbClr val="000000"/>
                          </a:solidFill>
                          <a:effectLst/>
                          <a:latin typeface="+mn-ea"/>
                          <a:ea typeface="+mn-ea"/>
                        </a:rPr>
                        <a:t>리타겟 광고</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gridSpan="7">
                  <a:txBody>
                    <a:bodyPr/>
                    <a:lstStyle/>
                    <a:p>
                      <a:pPr algn="ctr" fontAlgn="ctr"/>
                      <a:r>
                        <a:rPr lang="en-US" altLang="ko-KR" sz="800" b="0" i="0" u="none" strike="noStrike">
                          <a:solidFill>
                            <a:srgbClr val="000000"/>
                          </a:solidFill>
                          <a:effectLst/>
                          <a:latin typeface="+mn-ea"/>
                          <a:ea typeface="+mn-ea"/>
                        </a:rPr>
                        <a:t>DA </a:t>
                      </a:r>
                      <a:r>
                        <a:rPr lang="ko-KR" altLang="en-US" sz="800" b="0" i="0" u="none" strike="noStrike">
                          <a:solidFill>
                            <a:srgbClr val="000000"/>
                          </a:solidFill>
                          <a:effectLst/>
                          <a:latin typeface="+mn-ea"/>
                          <a:ea typeface="+mn-ea"/>
                        </a:rPr>
                        <a:t>광고 운영을 통한 모수 확보</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algn="ctr" fontAlgn="ctr"/>
                      <a:r>
                        <a:rPr lang="en-US" altLang="ko-KR" sz="800" b="0" i="0" u="none" strike="noStrike" dirty="0" smtClean="0">
                          <a:solidFill>
                            <a:srgbClr val="000000"/>
                          </a:solidFill>
                          <a:effectLst/>
                          <a:latin typeface="+mn-ea"/>
                          <a:ea typeface="+mn-ea"/>
                        </a:rPr>
                        <a:t>DA</a:t>
                      </a:r>
                      <a:r>
                        <a:rPr lang="ko-KR" altLang="en-US" sz="800" b="0" i="0" u="none" strike="noStrike" dirty="0" err="1" smtClean="0">
                          <a:solidFill>
                            <a:srgbClr val="000000"/>
                          </a:solidFill>
                          <a:effectLst/>
                          <a:latin typeface="+mn-ea"/>
                          <a:ea typeface="+mn-ea"/>
                        </a:rPr>
                        <a:t>리타겟</a:t>
                      </a:r>
                      <a:r>
                        <a:rPr lang="ko-KR" altLang="en-US" sz="800" b="0" i="0" u="none" strike="noStrike" dirty="0" smtClean="0">
                          <a:solidFill>
                            <a:srgbClr val="000000"/>
                          </a:solidFill>
                          <a:effectLst/>
                          <a:latin typeface="+mn-ea"/>
                          <a:ea typeface="+mn-ea"/>
                        </a:rPr>
                        <a:t> </a:t>
                      </a:r>
                      <a:r>
                        <a:rPr lang="ko-KR" altLang="en-US" sz="800" b="0" i="0" u="none" strike="noStrike" dirty="0">
                          <a:solidFill>
                            <a:srgbClr val="000000"/>
                          </a:solidFill>
                          <a:effectLst/>
                          <a:latin typeface="+mn-ea"/>
                          <a:ea typeface="+mn-ea"/>
                        </a:rPr>
                        <a:t>광고 </a:t>
                      </a:r>
                      <a:br>
                        <a:rPr lang="ko-KR" altLang="en-US" sz="800" b="0" i="0" u="none" strike="noStrike" dirty="0">
                          <a:solidFill>
                            <a:srgbClr val="000000"/>
                          </a:solidFill>
                          <a:effectLst/>
                          <a:latin typeface="+mn-ea"/>
                          <a:ea typeface="+mn-ea"/>
                        </a:rPr>
                      </a:br>
                      <a:r>
                        <a:rPr lang="ko-KR" altLang="en-US" sz="800" b="0" i="0" u="none" strike="noStrike" dirty="0">
                          <a:solidFill>
                            <a:srgbClr val="000000"/>
                          </a:solidFill>
                          <a:effectLst/>
                          <a:latin typeface="+mn-ea"/>
                          <a:ea typeface="+mn-ea"/>
                        </a:rPr>
                        <a:t>타겟 세팅</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5">
                  <a:txBody>
                    <a:bodyPr/>
                    <a:lstStyle/>
                    <a:p>
                      <a:pPr algn="ctr" fontAlgn="ctr"/>
                      <a:r>
                        <a:rPr lang="en-US" altLang="ko-KR" sz="900" b="0" i="0" u="none" strike="noStrike" dirty="0">
                          <a:solidFill>
                            <a:schemeClr val="bg1"/>
                          </a:solidFill>
                          <a:effectLst/>
                          <a:latin typeface="HY헤드라인M" panose="02030600000101010101" pitchFamily="18" charset="-127"/>
                          <a:ea typeface="HY헤드라인M" panose="02030600000101010101" pitchFamily="18" charset="-127"/>
                        </a:rPr>
                        <a:t>DA </a:t>
                      </a:r>
                      <a:r>
                        <a:rPr lang="ko-KR" altLang="en-US" sz="900" b="0" i="0" u="none" strike="noStrike" dirty="0" err="1">
                          <a:solidFill>
                            <a:schemeClr val="bg1"/>
                          </a:solidFill>
                          <a:effectLst/>
                          <a:latin typeface="HY헤드라인M" panose="02030600000101010101" pitchFamily="18" charset="-127"/>
                          <a:ea typeface="HY헤드라인M" panose="02030600000101010101" pitchFamily="18" charset="-127"/>
                        </a:rPr>
                        <a:t>리타겟</a:t>
                      </a:r>
                      <a:r>
                        <a:rPr lang="ko-KR" altLang="en-US" sz="900" b="0" i="0" u="none" strike="noStrike" dirty="0">
                          <a:solidFill>
                            <a:schemeClr val="bg1"/>
                          </a:solidFill>
                          <a:effectLst/>
                          <a:latin typeface="HY헤드라인M" panose="02030600000101010101" pitchFamily="18" charset="-127"/>
                          <a:ea typeface="HY헤드라인M" panose="02030600000101010101" pitchFamily="18" charset="-127"/>
                        </a:rPr>
                        <a:t> 광고 운영</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alpha val="50000"/>
                      </a:srgb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061033150"/>
                  </a:ext>
                </a:extLst>
              </a:tr>
              <a:tr h="417370">
                <a:tc>
                  <a:txBody>
                    <a:bodyPr/>
                    <a:lstStyle/>
                    <a:p>
                      <a:pPr algn="ctr" fontAlgn="ctr"/>
                      <a:r>
                        <a:rPr lang="en-US" sz="800" b="0" i="0" u="none" strike="noStrike">
                          <a:solidFill>
                            <a:srgbClr val="000000"/>
                          </a:solidFill>
                          <a:effectLst/>
                          <a:latin typeface="+mn-ea"/>
                          <a:ea typeface="+mn-ea"/>
                        </a:rPr>
                        <a:t>APP CPA </a:t>
                      </a:r>
                      <a:r>
                        <a:rPr lang="ko-KR" altLang="en-US" sz="800" b="0" i="0" u="none" strike="noStrike">
                          <a:solidFill>
                            <a:srgbClr val="000000"/>
                          </a:solidFill>
                          <a:effectLst/>
                          <a:latin typeface="+mn-ea"/>
                          <a:ea typeface="+mn-ea"/>
                        </a:rPr>
                        <a:t>광고</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ko-KR" altLang="en-US" sz="800" b="0" i="0" u="none" strike="noStrike" dirty="0" err="1">
                          <a:solidFill>
                            <a:srgbClr val="000000"/>
                          </a:solidFill>
                          <a:effectLst/>
                          <a:latin typeface="+mn-ea"/>
                          <a:ea typeface="+mn-ea"/>
                        </a:rPr>
                        <a:t>매체별</a:t>
                      </a:r>
                      <a:r>
                        <a:rPr lang="ko-KR" altLang="en-US" sz="800" b="0" i="0" u="none" strike="noStrike" dirty="0">
                          <a:solidFill>
                            <a:srgbClr val="000000"/>
                          </a:solidFill>
                          <a:effectLst/>
                          <a:latin typeface="+mn-ea"/>
                          <a:ea typeface="+mn-ea"/>
                        </a:rPr>
                        <a:t> </a:t>
                      </a:r>
                      <a:r>
                        <a:rPr lang="ko-KR" altLang="en-US" sz="800" b="0" i="0" u="none" strike="noStrike" dirty="0" smtClean="0">
                          <a:solidFill>
                            <a:srgbClr val="000000"/>
                          </a:solidFill>
                          <a:effectLst/>
                          <a:latin typeface="+mn-ea"/>
                          <a:ea typeface="+mn-ea"/>
                        </a:rPr>
                        <a:t>협의</a:t>
                      </a:r>
                      <a:endParaRPr lang="ko-KR" altLang="en-US" sz="800" b="0" i="0" u="none" strike="noStrike" dirty="0">
                        <a:solidFill>
                          <a:srgbClr val="000000"/>
                        </a:solidFill>
                        <a:effectLst/>
                        <a:latin typeface="+mn-ea"/>
                        <a:ea typeface="+mn-ea"/>
                      </a:endParaRP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5">
                  <a:txBody>
                    <a:bodyPr/>
                    <a:lstStyle/>
                    <a:p>
                      <a:pPr algn="ctr" fontAlgn="ctr"/>
                      <a:r>
                        <a:rPr lang="ko-KR" altLang="en-US" sz="800" b="0" i="0" u="none" strike="noStrike">
                          <a:solidFill>
                            <a:srgbClr val="000000"/>
                          </a:solidFill>
                          <a:effectLst/>
                          <a:latin typeface="+mn-ea"/>
                          <a:ea typeface="+mn-ea"/>
                        </a:rPr>
                        <a:t>앱스플라이어 연동</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algn="ctr" fontAlgn="ctr"/>
                      <a:r>
                        <a:rPr lang="ko-KR" altLang="en-US" sz="800" b="0" i="0" u="none" strike="noStrike">
                          <a:solidFill>
                            <a:srgbClr val="000000"/>
                          </a:solidFill>
                          <a:effectLst/>
                          <a:latin typeface="+mn-ea"/>
                          <a:ea typeface="+mn-ea"/>
                        </a:rPr>
                        <a:t>내부준법심의</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5">
                  <a:txBody>
                    <a:bodyPr/>
                    <a:lstStyle/>
                    <a:p>
                      <a:pPr algn="ctr" fontAlgn="ctr"/>
                      <a:r>
                        <a:rPr lang="en-US" sz="900" b="0" i="0" u="none" strike="noStrike" dirty="0">
                          <a:solidFill>
                            <a:schemeClr val="bg1"/>
                          </a:solidFill>
                          <a:effectLst/>
                          <a:latin typeface="HY헤드라인M" panose="02030600000101010101" pitchFamily="18" charset="-127"/>
                          <a:ea typeface="HY헤드라인M" panose="02030600000101010101" pitchFamily="18" charset="-127"/>
                        </a:rPr>
                        <a:t>APP CPA </a:t>
                      </a:r>
                      <a:r>
                        <a:rPr lang="ko-KR" altLang="en-US" sz="900" b="0" i="0" u="none" strike="noStrike" dirty="0">
                          <a:solidFill>
                            <a:schemeClr val="bg1"/>
                          </a:solidFill>
                          <a:effectLst/>
                          <a:latin typeface="HY헤드라인M" panose="02030600000101010101" pitchFamily="18" charset="-127"/>
                          <a:ea typeface="HY헤드라인M" panose="02030600000101010101" pitchFamily="18" charset="-127"/>
                        </a:rPr>
                        <a:t>광고 운영</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alpha val="50000"/>
                      </a:srgb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722487925"/>
                  </a:ext>
                </a:extLst>
              </a:tr>
              <a:tr h="417370">
                <a:tc>
                  <a:txBody>
                    <a:bodyPr/>
                    <a:lstStyle/>
                    <a:p>
                      <a:pPr algn="ctr" fontAlgn="ctr"/>
                      <a:r>
                        <a:rPr lang="ko-KR" altLang="en-US" sz="800" b="0" i="0" u="none" strike="noStrike">
                          <a:solidFill>
                            <a:srgbClr val="000000"/>
                          </a:solidFill>
                          <a:effectLst/>
                          <a:latin typeface="+mn-ea"/>
                          <a:ea typeface="+mn-ea"/>
                        </a:rPr>
                        <a:t>앱마케팅</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gridSpan="4">
                  <a:txBody>
                    <a:bodyPr/>
                    <a:lstStyle/>
                    <a:p>
                      <a:pPr algn="ctr" fontAlgn="ctr"/>
                      <a:r>
                        <a:rPr lang="ko-KR" altLang="en-US" sz="800" b="0" i="0" u="none" strike="noStrike" dirty="0" err="1">
                          <a:solidFill>
                            <a:schemeClr val="bg1"/>
                          </a:solidFill>
                          <a:effectLst/>
                          <a:latin typeface="HY헤드라인M" panose="02030600000101010101" pitchFamily="18" charset="-127"/>
                          <a:ea typeface="HY헤드라인M" panose="02030600000101010101" pitchFamily="18" charset="-127"/>
                        </a:rPr>
                        <a:t>어플</a:t>
                      </a:r>
                      <a:r>
                        <a:rPr lang="ko-KR" altLang="en-US" sz="800" b="0" i="0" u="none" strike="noStrike" dirty="0">
                          <a:solidFill>
                            <a:schemeClr val="bg1"/>
                          </a:solidFill>
                          <a:effectLst/>
                          <a:latin typeface="HY헤드라인M" panose="02030600000101010101" pitchFamily="18" charset="-127"/>
                          <a:ea typeface="HY헤드라인M" panose="02030600000101010101" pitchFamily="18" charset="-127"/>
                        </a:rPr>
                        <a:t> 리뷰 및 평정 관리 진행</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alpha val="50000"/>
                      </a:srgb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altLang="ko-KR" sz="700" b="0" i="0" u="none" strike="noStrike" dirty="0">
                          <a:solidFill>
                            <a:schemeClr val="bg1"/>
                          </a:solidFill>
                          <a:effectLst/>
                          <a:latin typeface="HY헤드라인M" panose="02030600000101010101" pitchFamily="18" charset="-127"/>
                          <a:ea typeface="HY헤드라인M" panose="02030600000101010101" pitchFamily="18" charset="-127"/>
                        </a:rPr>
                        <a:t>1</a:t>
                      </a:r>
                      <a:r>
                        <a:rPr lang="ko-KR" altLang="en-US" sz="700" b="0" i="0" u="none" strike="noStrike" dirty="0">
                          <a:solidFill>
                            <a:schemeClr val="bg1"/>
                          </a:solidFill>
                          <a:effectLst/>
                          <a:latin typeface="HY헤드라인M" panose="02030600000101010101" pitchFamily="18" charset="-127"/>
                          <a:ea typeface="HY헤드라인M" panose="02030600000101010101" pitchFamily="18" charset="-127"/>
                        </a:rPr>
                        <a:t>차 </a:t>
                      </a:r>
                      <a:br>
                        <a:rPr lang="ko-KR" altLang="en-US" sz="700" b="0" i="0" u="none" strike="noStrike" dirty="0">
                          <a:solidFill>
                            <a:schemeClr val="bg1"/>
                          </a:solidFill>
                          <a:effectLst/>
                          <a:latin typeface="HY헤드라인M" panose="02030600000101010101" pitchFamily="18" charset="-127"/>
                          <a:ea typeface="HY헤드라인M" panose="02030600000101010101" pitchFamily="18" charset="-127"/>
                        </a:rPr>
                      </a:br>
                      <a:r>
                        <a:rPr lang="ko-KR" altLang="en-US" sz="700" b="0" i="0" u="none" strike="noStrike" dirty="0">
                          <a:solidFill>
                            <a:schemeClr val="bg1"/>
                          </a:solidFill>
                          <a:effectLst/>
                          <a:latin typeface="HY헤드라인M" panose="02030600000101010101" pitchFamily="18" charset="-127"/>
                          <a:ea typeface="HY헤드라인M" panose="02030600000101010101" pitchFamily="18" charset="-127"/>
                        </a:rPr>
                        <a:t>다운로드</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alpha val="50000"/>
                      </a:srgbClr>
                    </a:solidFill>
                  </a:tcPr>
                </a:tc>
                <a:tc>
                  <a:txBody>
                    <a:bodyPr/>
                    <a:lstStyle/>
                    <a:p>
                      <a:pPr algn="ctr" fontAlgn="ctr"/>
                      <a:r>
                        <a:rPr lang="en-US" altLang="ko-KR" sz="700" b="0" i="0" u="none" strike="noStrike" dirty="0">
                          <a:solidFill>
                            <a:schemeClr val="bg1"/>
                          </a:solidFill>
                          <a:effectLst/>
                          <a:latin typeface="HY헤드라인M" panose="02030600000101010101" pitchFamily="18" charset="-127"/>
                          <a:ea typeface="HY헤드라인M" panose="02030600000101010101" pitchFamily="18" charset="-127"/>
                        </a:rPr>
                        <a:t>2</a:t>
                      </a:r>
                      <a:r>
                        <a:rPr lang="ko-KR" altLang="en-US" sz="700" b="0" i="0" u="none" strike="noStrike" dirty="0">
                          <a:solidFill>
                            <a:schemeClr val="bg1"/>
                          </a:solidFill>
                          <a:effectLst/>
                          <a:latin typeface="HY헤드라인M" panose="02030600000101010101" pitchFamily="18" charset="-127"/>
                          <a:ea typeface="HY헤드라인M" panose="02030600000101010101" pitchFamily="18" charset="-127"/>
                        </a:rPr>
                        <a:t>차 </a:t>
                      </a:r>
                      <a:br>
                        <a:rPr lang="ko-KR" altLang="en-US" sz="700" b="0" i="0" u="none" strike="noStrike" dirty="0">
                          <a:solidFill>
                            <a:schemeClr val="bg1"/>
                          </a:solidFill>
                          <a:effectLst/>
                          <a:latin typeface="HY헤드라인M" panose="02030600000101010101" pitchFamily="18" charset="-127"/>
                          <a:ea typeface="HY헤드라인M" panose="02030600000101010101" pitchFamily="18" charset="-127"/>
                        </a:rPr>
                      </a:br>
                      <a:r>
                        <a:rPr lang="ko-KR" altLang="en-US" sz="700" b="0" i="0" u="none" strike="noStrike" dirty="0">
                          <a:solidFill>
                            <a:schemeClr val="bg1"/>
                          </a:solidFill>
                          <a:effectLst/>
                          <a:latin typeface="HY헤드라인M" panose="02030600000101010101" pitchFamily="18" charset="-127"/>
                          <a:ea typeface="HY헤드라인M" panose="02030600000101010101" pitchFamily="18" charset="-127"/>
                        </a:rPr>
                        <a:t>다운로드</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alpha val="50000"/>
                      </a:srgbClr>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221249619"/>
                  </a:ext>
                </a:extLst>
              </a:tr>
              <a:tr h="417370">
                <a:tc>
                  <a:txBody>
                    <a:bodyPr/>
                    <a:lstStyle/>
                    <a:p>
                      <a:pPr algn="ctr" fontAlgn="ctr"/>
                      <a:r>
                        <a:rPr lang="ko-KR" altLang="en-US" sz="800" b="0" i="0" u="none" strike="noStrike">
                          <a:solidFill>
                            <a:srgbClr val="000000"/>
                          </a:solidFill>
                          <a:effectLst/>
                          <a:latin typeface="+mn-ea"/>
                          <a:ea typeface="+mn-ea"/>
                        </a:rPr>
                        <a:t>공식채널 운영</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3">
                  <a:txBody>
                    <a:bodyPr/>
                    <a:lstStyle/>
                    <a:p>
                      <a:pPr algn="ctr" fontAlgn="ctr"/>
                      <a:r>
                        <a:rPr lang="ko-KR" altLang="en-US" sz="900" b="0" i="0" u="none" strike="noStrike" dirty="0" err="1">
                          <a:solidFill>
                            <a:schemeClr val="bg1"/>
                          </a:solidFill>
                          <a:effectLst/>
                          <a:latin typeface="HY헤드라인M" panose="02030600000101010101" pitchFamily="18" charset="-127"/>
                          <a:ea typeface="HY헤드라인M" panose="02030600000101010101" pitchFamily="18" charset="-127"/>
                        </a:rPr>
                        <a:t>유플래너</a:t>
                      </a:r>
                      <a:r>
                        <a:rPr lang="ko-KR" altLang="en-US" sz="900" b="0" i="0" u="none" strike="noStrike" dirty="0">
                          <a:solidFill>
                            <a:schemeClr val="bg1"/>
                          </a:solidFill>
                          <a:effectLst/>
                          <a:latin typeface="HY헤드라인M" panose="02030600000101010101" pitchFamily="18" charset="-127"/>
                          <a:ea typeface="HY헤드라인M" panose="02030600000101010101" pitchFamily="18" charset="-127"/>
                        </a:rPr>
                        <a:t> 공식 채널 상시 운영 및 관리</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alpha val="50000"/>
                      </a:srgb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44817614"/>
                  </a:ext>
                </a:extLst>
              </a:tr>
              <a:tr h="417370">
                <a:tc>
                  <a:txBody>
                    <a:bodyPr/>
                    <a:lstStyle/>
                    <a:p>
                      <a:pPr algn="ctr" fontAlgn="ctr"/>
                      <a:r>
                        <a:rPr lang="ko-KR" altLang="en-US" sz="800" b="0" i="0" u="none" strike="noStrike" dirty="0">
                          <a:solidFill>
                            <a:srgbClr val="000000"/>
                          </a:solidFill>
                          <a:effectLst/>
                          <a:latin typeface="+mn-ea"/>
                          <a:ea typeface="+mn-ea"/>
                        </a:rPr>
                        <a:t>컨텐츠 배포</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gridSpan="2">
                  <a:txBody>
                    <a:bodyPr/>
                    <a:lstStyle/>
                    <a:p>
                      <a:pPr algn="ctr" fontAlgn="ctr"/>
                      <a:r>
                        <a:rPr lang="ko-KR" altLang="en-US" sz="800" b="0" i="0" u="none" strike="noStrike" dirty="0" err="1">
                          <a:solidFill>
                            <a:srgbClr val="000000"/>
                          </a:solidFill>
                          <a:effectLst/>
                          <a:latin typeface="+mn-ea"/>
                          <a:ea typeface="+mn-ea"/>
                        </a:rPr>
                        <a:t>컨텐츠배포</a:t>
                      </a:r>
                      <a:r>
                        <a:rPr lang="ko-KR" altLang="en-US" sz="800" b="0" i="0" u="none" strike="noStrike" dirty="0">
                          <a:solidFill>
                            <a:srgbClr val="000000"/>
                          </a:solidFill>
                          <a:effectLst/>
                          <a:latin typeface="+mn-ea"/>
                          <a:ea typeface="+mn-ea"/>
                        </a:rPr>
                        <a:t> </a:t>
                      </a:r>
                      <a:endParaRPr lang="en-US" altLang="ko-KR" sz="800" b="0" i="0" u="none" strike="noStrike" dirty="0" smtClean="0">
                        <a:solidFill>
                          <a:srgbClr val="000000"/>
                        </a:solidFill>
                        <a:effectLst/>
                        <a:latin typeface="+mn-ea"/>
                        <a:ea typeface="+mn-ea"/>
                      </a:endParaRPr>
                    </a:p>
                    <a:p>
                      <a:pPr algn="ctr" fontAlgn="ctr"/>
                      <a:r>
                        <a:rPr lang="ko-KR" altLang="en-US" sz="800" b="0" i="0" u="none" strike="noStrike" dirty="0" smtClean="0">
                          <a:solidFill>
                            <a:srgbClr val="000000"/>
                          </a:solidFill>
                          <a:effectLst/>
                          <a:latin typeface="+mn-ea"/>
                          <a:ea typeface="+mn-ea"/>
                        </a:rPr>
                        <a:t>진행 </a:t>
                      </a:r>
                      <a:r>
                        <a:rPr lang="ko-KR" altLang="en-US" sz="800" b="0" i="0" u="none" strike="noStrike" dirty="0">
                          <a:solidFill>
                            <a:srgbClr val="000000"/>
                          </a:solidFill>
                          <a:effectLst/>
                          <a:latin typeface="+mn-ea"/>
                          <a:ea typeface="+mn-ea"/>
                        </a:rPr>
                        <a:t>논의</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ko-KR" altLang="en-US" sz="800" b="0" i="0" u="none" strike="noStrike" dirty="0">
                          <a:solidFill>
                            <a:srgbClr val="000000"/>
                          </a:solidFill>
                          <a:effectLst/>
                          <a:latin typeface="+mn-ea"/>
                          <a:ea typeface="+mn-ea"/>
                        </a:rPr>
                        <a:t>블로그</a:t>
                      </a:r>
                      <a:r>
                        <a:rPr lang="en-US" altLang="ko-KR" sz="800" b="0" i="0" u="none" strike="noStrike" dirty="0">
                          <a:solidFill>
                            <a:srgbClr val="000000"/>
                          </a:solidFill>
                          <a:effectLst/>
                          <a:latin typeface="+mn-ea"/>
                          <a:ea typeface="+mn-ea"/>
                        </a:rPr>
                        <a:t>, </a:t>
                      </a:r>
                      <a:r>
                        <a:rPr lang="ko-KR" altLang="en-US" sz="800" b="0" i="0" u="none" strike="noStrike" dirty="0">
                          <a:solidFill>
                            <a:srgbClr val="000000"/>
                          </a:solidFill>
                          <a:effectLst/>
                          <a:latin typeface="+mn-ea"/>
                          <a:ea typeface="+mn-ea"/>
                        </a:rPr>
                        <a:t>카페</a:t>
                      </a:r>
                      <a:r>
                        <a:rPr lang="en-US" altLang="ko-KR" sz="800" b="0" i="0" u="none" strike="noStrike" dirty="0">
                          <a:solidFill>
                            <a:srgbClr val="000000"/>
                          </a:solidFill>
                          <a:effectLst/>
                          <a:latin typeface="+mn-ea"/>
                          <a:ea typeface="+mn-ea"/>
                        </a:rPr>
                        <a:t>, </a:t>
                      </a:r>
                      <a:br>
                        <a:rPr lang="en-US" altLang="ko-KR" sz="800" b="0" i="0" u="none" strike="noStrike" dirty="0">
                          <a:solidFill>
                            <a:srgbClr val="000000"/>
                          </a:solidFill>
                          <a:effectLst/>
                          <a:latin typeface="+mn-ea"/>
                          <a:ea typeface="+mn-ea"/>
                        </a:rPr>
                      </a:br>
                      <a:r>
                        <a:rPr lang="ko-KR" altLang="en-US" sz="800" b="0" i="0" u="none" strike="noStrike" dirty="0" err="1" smtClean="0">
                          <a:solidFill>
                            <a:srgbClr val="000000"/>
                          </a:solidFill>
                          <a:effectLst/>
                          <a:latin typeface="+mn-ea"/>
                          <a:ea typeface="+mn-ea"/>
                        </a:rPr>
                        <a:t>인플루언서</a:t>
                      </a:r>
                      <a:endParaRPr lang="en-US" altLang="ko-KR" sz="800" b="0" i="0" u="none" strike="noStrike" dirty="0" smtClean="0">
                        <a:solidFill>
                          <a:srgbClr val="000000"/>
                        </a:solidFill>
                        <a:effectLst/>
                        <a:latin typeface="+mn-ea"/>
                        <a:ea typeface="+mn-ea"/>
                      </a:endParaRPr>
                    </a:p>
                    <a:p>
                      <a:pPr algn="ctr" fontAlgn="ctr"/>
                      <a:r>
                        <a:rPr lang="ko-KR" altLang="en-US" sz="800" b="0" i="0" u="none" strike="noStrike" dirty="0" smtClean="0">
                          <a:solidFill>
                            <a:srgbClr val="000000"/>
                          </a:solidFill>
                          <a:effectLst/>
                          <a:latin typeface="+mn-ea"/>
                          <a:ea typeface="+mn-ea"/>
                        </a:rPr>
                        <a:t> </a:t>
                      </a:r>
                      <a:r>
                        <a:rPr lang="ko-KR" altLang="en-US" sz="800" b="0" i="0" u="none" strike="noStrike" dirty="0">
                          <a:solidFill>
                            <a:srgbClr val="000000"/>
                          </a:solidFill>
                          <a:effectLst/>
                          <a:latin typeface="+mn-ea"/>
                          <a:ea typeface="+mn-ea"/>
                        </a:rPr>
                        <a:t>선정</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3">
                  <a:txBody>
                    <a:bodyPr/>
                    <a:lstStyle/>
                    <a:p>
                      <a:pPr algn="ctr" fontAlgn="ctr"/>
                      <a:r>
                        <a:rPr lang="ko-KR" altLang="en-US" sz="800" b="0" i="0" u="none" strike="noStrike" dirty="0">
                          <a:solidFill>
                            <a:srgbClr val="000000"/>
                          </a:solidFill>
                          <a:effectLst/>
                          <a:latin typeface="+mn-ea"/>
                          <a:ea typeface="+mn-ea"/>
                        </a:rPr>
                        <a:t>배포 컨텐츠 제작</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algn="ctr" fontAlgn="ctr"/>
                      <a:r>
                        <a:rPr lang="ko-KR" altLang="en-US" sz="800" b="1" i="0" u="none" strike="noStrike" dirty="0">
                          <a:solidFill>
                            <a:srgbClr val="000000"/>
                          </a:solidFill>
                          <a:effectLst/>
                          <a:latin typeface="+mn-ea"/>
                          <a:ea typeface="+mn-ea"/>
                        </a:rPr>
                        <a:t>컨텐츠 업로드</a:t>
                      </a:r>
                    </a:p>
                  </a:txBody>
                  <a:tcPr marL="6345" marR="6345" marT="63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a:solidFill>
                            <a:srgbClr val="000000"/>
                          </a:solidFill>
                          <a:effectLst/>
                          <a:latin typeface="+mn-ea"/>
                          <a:ea typeface="+mn-ea"/>
                        </a:rPr>
                        <a:t>　</a:t>
                      </a:r>
                    </a:p>
                  </a:txBody>
                  <a:tcPr marL="6345" marR="6345" marT="634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r>
                        <a:rPr lang="ko-KR" altLang="en-US" sz="800" b="0" i="0" u="none" strike="noStrike" dirty="0">
                          <a:solidFill>
                            <a:srgbClr val="000000"/>
                          </a:solidFill>
                          <a:effectLst/>
                          <a:latin typeface="+mn-ea"/>
                          <a:ea typeface="+mn-ea"/>
                        </a:rPr>
                        <a:t>　</a:t>
                      </a:r>
                    </a:p>
                  </a:txBody>
                  <a:tcPr marL="6345" marR="6345" marT="634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365734083"/>
                  </a:ext>
                </a:extLst>
              </a:tr>
            </a:tbl>
          </a:graphicData>
        </a:graphic>
      </p:graphicFrame>
    </p:spTree>
    <p:extLst>
      <p:ext uri="{BB962C8B-B14F-4D97-AF65-F5344CB8AC3E}">
        <p14:creationId xmlns:p14="http://schemas.microsoft.com/office/powerpoint/2010/main" val="7277930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latin typeface="HY헤드라인M" panose="02030600000101010101" pitchFamily="18" charset="-127"/>
                <a:ea typeface="HY헤드라인M" panose="02030600000101010101" pitchFamily="18" charset="-127"/>
              </a:rPr>
              <a:t>[</a:t>
            </a:r>
            <a:r>
              <a:rPr lang="ko-KR" altLang="en-US" dirty="0" smtClean="0">
                <a:latin typeface="HY헤드라인M" panose="02030600000101010101" pitchFamily="18" charset="-127"/>
                <a:ea typeface="HY헤드라인M" panose="02030600000101010101" pitchFamily="18" charset="-127"/>
              </a:rPr>
              <a:t>참고자료</a:t>
            </a:r>
            <a:r>
              <a:rPr lang="en-US" altLang="ko-KR" dirty="0" smtClean="0">
                <a:latin typeface="HY헤드라인M" panose="02030600000101010101" pitchFamily="18" charset="-127"/>
                <a:ea typeface="HY헤드라인M" panose="02030600000101010101" pitchFamily="18" charset="-127"/>
              </a:rPr>
              <a:t>2]</a:t>
            </a:r>
            <a:r>
              <a:rPr lang="ko-KR" altLang="en-US" dirty="0" smtClean="0">
                <a:latin typeface="HY헤드라인M" panose="02030600000101010101" pitchFamily="18" charset="-127"/>
                <a:ea typeface="HY헤드라인M" panose="02030600000101010101" pitchFamily="18" charset="-127"/>
              </a:rPr>
              <a:t> </a:t>
            </a:r>
            <a:r>
              <a:rPr lang="en-US" altLang="ko-KR" dirty="0" smtClean="0">
                <a:latin typeface="HY헤드라인M" panose="02030600000101010101" pitchFamily="18" charset="-127"/>
                <a:ea typeface="HY헤드라인M" panose="02030600000101010101" pitchFamily="18" charset="-127"/>
              </a:rPr>
              <a:t> </a:t>
            </a:r>
            <a:r>
              <a:rPr lang="ko-KR" altLang="en-US" dirty="0" smtClean="0">
                <a:latin typeface="HY헤드라인M" panose="02030600000101010101" pitchFamily="18" charset="-127"/>
                <a:ea typeface="HY헤드라인M" panose="02030600000101010101" pitchFamily="18" charset="-127"/>
              </a:rPr>
              <a:t>① </a:t>
            </a:r>
            <a:r>
              <a:rPr lang="en-US" altLang="ko-KR" dirty="0" smtClean="0">
                <a:latin typeface="HY헤드라인M" panose="02030600000101010101" pitchFamily="18" charset="-127"/>
                <a:ea typeface="HY헤드라인M" panose="02030600000101010101" pitchFamily="18" charset="-127"/>
              </a:rPr>
              <a:t>DA(Display Ads)</a:t>
            </a:r>
            <a:endParaRPr lang="ko-KR" altLang="en-US" dirty="0">
              <a:latin typeface="HY헤드라인M" panose="02030600000101010101" pitchFamily="18" charset="-127"/>
              <a:ea typeface="HY헤드라인M" panose="02030600000101010101" pitchFamily="18" charset="-127"/>
            </a:endParaRPr>
          </a:p>
        </p:txBody>
      </p:sp>
      <p:graphicFrame>
        <p:nvGraphicFramePr>
          <p:cNvPr id="13" name="표 5">
            <a:extLst>
              <a:ext uri="{FF2B5EF4-FFF2-40B4-BE49-F238E27FC236}">
                <a16:creationId xmlns:a16="http://schemas.microsoft.com/office/drawing/2014/main" id="{257976F7-4933-487E-82AC-4C59071887C4}"/>
              </a:ext>
            </a:extLst>
          </p:cNvPr>
          <p:cNvGraphicFramePr>
            <a:graphicFrameLocks noGrp="1"/>
          </p:cNvGraphicFramePr>
          <p:nvPr>
            <p:extLst>
              <p:ext uri="{D42A27DB-BD31-4B8C-83A1-F6EECF244321}">
                <p14:modId xmlns:p14="http://schemas.microsoft.com/office/powerpoint/2010/main" val="3069598553"/>
              </p:ext>
            </p:extLst>
          </p:nvPr>
        </p:nvGraphicFramePr>
        <p:xfrm>
          <a:off x="560955" y="2163735"/>
          <a:ext cx="4010746" cy="1058072"/>
        </p:xfrm>
        <a:graphic>
          <a:graphicData uri="http://schemas.openxmlformats.org/drawingml/2006/table">
            <a:tbl>
              <a:tblPr firstRow="1" bandRow="1">
                <a:tableStyleId>{5940675A-B579-460E-94D1-54222C63F5DA}</a:tableStyleId>
              </a:tblPr>
              <a:tblGrid>
                <a:gridCol w="884884">
                  <a:extLst>
                    <a:ext uri="{9D8B030D-6E8A-4147-A177-3AD203B41FA5}">
                      <a16:colId xmlns:a16="http://schemas.microsoft.com/office/drawing/2014/main" val="1079030759"/>
                    </a:ext>
                  </a:extLst>
                </a:gridCol>
                <a:gridCol w="3125862">
                  <a:extLst>
                    <a:ext uri="{9D8B030D-6E8A-4147-A177-3AD203B41FA5}">
                      <a16:colId xmlns:a16="http://schemas.microsoft.com/office/drawing/2014/main" val="3349756378"/>
                    </a:ext>
                  </a:extLst>
                </a:gridCol>
              </a:tblGrid>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상품명</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a:solidFill>
                            <a:schemeClr val="tx1"/>
                          </a:solidFill>
                          <a:latin typeface="나눔고딕OTF" panose="020D0604000000000000" pitchFamily="34" charset="-127"/>
                          <a:ea typeface="나눔고딕OTF" panose="020D0604000000000000" pitchFamily="34" charset="-127"/>
                        </a:rPr>
                        <a:t>구글 </a:t>
                      </a:r>
                      <a:r>
                        <a:rPr lang="en-US" altLang="ko-KR" sz="900" dirty="0">
                          <a:solidFill>
                            <a:schemeClr val="tx1"/>
                          </a:solidFill>
                          <a:latin typeface="나눔고딕OTF" panose="020D0604000000000000" pitchFamily="34" charset="-127"/>
                          <a:ea typeface="나눔고딕OTF" panose="020D0604000000000000" pitchFamily="34" charset="-127"/>
                        </a:rPr>
                        <a:t>UAC</a:t>
                      </a:r>
                      <a:endParaRPr lang="ko-KR" altLang="en-US" sz="900" dirty="0">
                        <a:solidFill>
                          <a:schemeClr val="tx1"/>
                        </a:solidFill>
                        <a:latin typeface="나눔고딕OTF" panose="020D0604000000000000" pitchFamily="34" charset="-127"/>
                        <a:ea typeface="나눔고딕OTF" panose="020D0604000000000000" pitchFamily="34" charset="-127"/>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3385238"/>
                  </a:ext>
                </a:extLst>
              </a:tr>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노출위치</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ko-KR" altLang="en-US" sz="900" dirty="0">
                          <a:solidFill>
                            <a:schemeClr val="tx1"/>
                          </a:solidFill>
                          <a:latin typeface="나눔고딕OTF" panose="020D0604000000000000" pitchFamily="34" charset="-127"/>
                          <a:ea typeface="나눔고딕OTF" panose="020D0604000000000000" pitchFamily="34" charset="-127"/>
                        </a:rPr>
                        <a:t>구글플레이</a:t>
                      </a:r>
                      <a:r>
                        <a:rPr lang="en-US" altLang="ko-KR" sz="900" dirty="0">
                          <a:solidFill>
                            <a:schemeClr val="tx1"/>
                          </a:solidFill>
                          <a:latin typeface="나눔고딕OTF" panose="020D0604000000000000" pitchFamily="34" charset="-127"/>
                          <a:ea typeface="나눔고딕OTF" panose="020D0604000000000000" pitchFamily="34" charset="-127"/>
                        </a:rPr>
                        <a:t>, </a:t>
                      </a:r>
                      <a:r>
                        <a:rPr lang="ko-KR" altLang="en-US" sz="900" dirty="0">
                          <a:solidFill>
                            <a:schemeClr val="tx1"/>
                          </a:solidFill>
                          <a:latin typeface="나눔고딕OTF" panose="020D0604000000000000" pitchFamily="34" charset="-127"/>
                          <a:ea typeface="나눔고딕OTF" panose="020D0604000000000000" pitchFamily="34" charset="-127"/>
                        </a:rPr>
                        <a:t>구글사이트</a:t>
                      </a:r>
                      <a:r>
                        <a:rPr lang="en-US" altLang="ko-KR" sz="900" dirty="0">
                          <a:solidFill>
                            <a:schemeClr val="tx1"/>
                          </a:solidFill>
                          <a:latin typeface="나눔고딕OTF" panose="020D0604000000000000" pitchFamily="34" charset="-127"/>
                          <a:ea typeface="나눔고딕OTF" panose="020D0604000000000000" pitchFamily="34" charset="-127"/>
                        </a:rPr>
                        <a:t>, </a:t>
                      </a:r>
                      <a:r>
                        <a:rPr lang="ko-KR" altLang="en-US" sz="900" dirty="0">
                          <a:solidFill>
                            <a:schemeClr val="tx1"/>
                          </a:solidFill>
                          <a:latin typeface="나눔고딕OTF" panose="020D0604000000000000" pitchFamily="34" charset="-127"/>
                          <a:ea typeface="나눔고딕OTF" panose="020D0604000000000000" pitchFamily="34" charset="-127"/>
                        </a:rPr>
                        <a:t>유튜브</a:t>
                      </a:r>
                      <a:r>
                        <a:rPr lang="en-US" altLang="ko-KR" sz="900" dirty="0">
                          <a:solidFill>
                            <a:schemeClr val="tx1"/>
                          </a:solidFill>
                          <a:latin typeface="나눔고딕OTF" panose="020D0604000000000000" pitchFamily="34" charset="-127"/>
                          <a:ea typeface="나눔고딕OTF" panose="020D0604000000000000" pitchFamily="34" charset="-127"/>
                        </a:rPr>
                        <a:t>, </a:t>
                      </a:r>
                      <a:r>
                        <a:rPr lang="ko-KR" altLang="en-US" sz="900" dirty="0">
                          <a:solidFill>
                            <a:schemeClr val="tx1"/>
                          </a:solidFill>
                          <a:latin typeface="나눔고딕OTF" panose="020D0604000000000000" pitchFamily="34" charset="-127"/>
                          <a:ea typeface="나눔고딕OTF" panose="020D0604000000000000" pitchFamily="34" charset="-127"/>
                        </a:rPr>
                        <a:t>제휴 네트워크 앱</a:t>
                      </a:r>
                      <a:r>
                        <a:rPr lang="en-US" altLang="ko-KR" sz="900" dirty="0">
                          <a:solidFill>
                            <a:schemeClr val="tx1"/>
                          </a:solidFill>
                          <a:latin typeface="나눔고딕OTF" panose="020D0604000000000000" pitchFamily="34" charset="-127"/>
                          <a:ea typeface="나눔고딕OTF" panose="020D0604000000000000" pitchFamily="34" charset="-127"/>
                        </a:rPr>
                        <a:t>/</a:t>
                      </a:r>
                      <a:r>
                        <a:rPr lang="ko-KR" altLang="en-US" sz="900" dirty="0">
                          <a:solidFill>
                            <a:schemeClr val="tx1"/>
                          </a:solidFill>
                          <a:latin typeface="나눔고딕OTF" panose="020D0604000000000000" pitchFamily="34" charset="-127"/>
                          <a:ea typeface="나눔고딕OTF" panose="020D0604000000000000" pitchFamily="34" charset="-127"/>
                        </a:rPr>
                        <a:t>웹</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550262250"/>
                  </a:ext>
                </a:extLst>
              </a:tr>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판매단가</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900" dirty="0">
                          <a:solidFill>
                            <a:schemeClr val="tx1"/>
                          </a:solidFill>
                          <a:latin typeface="나눔고딕OTF" panose="020D0604000000000000" pitchFamily="34" charset="-127"/>
                          <a:ea typeface="나눔고딕OTF" panose="020D0604000000000000" pitchFamily="34" charset="-127"/>
                        </a:rPr>
                        <a:t>CPI  </a:t>
                      </a:r>
                      <a:r>
                        <a:rPr lang="ko-KR" altLang="en-US" sz="900" dirty="0" err="1">
                          <a:solidFill>
                            <a:schemeClr val="tx1"/>
                          </a:solidFill>
                          <a:latin typeface="나눔고딕OTF" panose="020D0604000000000000" pitchFamily="34" charset="-127"/>
                          <a:ea typeface="나눔고딕OTF" panose="020D0604000000000000" pitchFamily="34" charset="-127"/>
                        </a:rPr>
                        <a:t>비딩</a:t>
                      </a:r>
                      <a:r>
                        <a:rPr lang="ko-KR" altLang="en-US" sz="900" dirty="0">
                          <a:solidFill>
                            <a:schemeClr val="tx1"/>
                          </a:solidFill>
                          <a:latin typeface="나눔고딕OTF" panose="020D0604000000000000" pitchFamily="34" charset="-127"/>
                          <a:ea typeface="나눔고딕OTF" panose="020D0604000000000000" pitchFamily="34" charset="-127"/>
                        </a:rPr>
                        <a:t> 상품</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122429"/>
                  </a:ext>
                </a:extLst>
              </a:tr>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특이사항</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900" dirty="0" err="1">
                          <a:solidFill>
                            <a:schemeClr val="tx1"/>
                          </a:solidFill>
                          <a:latin typeface="나눔고딕OTF" panose="020D0604000000000000" pitchFamily="34" charset="-127"/>
                          <a:ea typeface="나눔고딕OTF" panose="020D0604000000000000" pitchFamily="34" charset="-127"/>
                        </a:rPr>
                        <a:t>타게팅</a:t>
                      </a:r>
                      <a:r>
                        <a:rPr lang="ko-KR" altLang="en-US" sz="900" dirty="0">
                          <a:solidFill>
                            <a:schemeClr val="tx1"/>
                          </a:solidFill>
                          <a:latin typeface="나눔고딕OTF" panose="020D0604000000000000" pitchFamily="34" charset="-127"/>
                          <a:ea typeface="나눔고딕OTF" panose="020D0604000000000000" pitchFamily="34" charset="-127"/>
                        </a:rPr>
                        <a:t> 불가</a:t>
                      </a:r>
                      <a:r>
                        <a:rPr lang="en-US" altLang="ko-KR" sz="900" dirty="0">
                          <a:solidFill>
                            <a:schemeClr val="tx1"/>
                          </a:solidFill>
                          <a:latin typeface="나눔고딕OTF" panose="020D0604000000000000" pitchFamily="34" charset="-127"/>
                          <a:ea typeface="나눔고딕OTF" panose="020D0604000000000000" pitchFamily="34" charset="-127"/>
                        </a:rPr>
                        <a:t>(</a:t>
                      </a:r>
                      <a:r>
                        <a:rPr lang="ko-KR" altLang="en-US" sz="900" dirty="0">
                          <a:solidFill>
                            <a:schemeClr val="tx1"/>
                          </a:solidFill>
                          <a:latin typeface="나눔고딕OTF" panose="020D0604000000000000" pitchFamily="34" charset="-127"/>
                          <a:ea typeface="나눔고딕OTF" panose="020D0604000000000000" pitchFamily="34" charset="-127"/>
                        </a:rPr>
                        <a:t>자동 최적화 타겟팅</a:t>
                      </a:r>
                      <a:r>
                        <a:rPr lang="en-US" altLang="ko-KR" sz="900" dirty="0">
                          <a:solidFill>
                            <a:schemeClr val="tx1"/>
                          </a:solidFill>
                          <a:latin typeface="나눔고딕OTF" panose="020D0604000000000000" pitchFamily="34" charset="-127"/>
                          <a:ea typeface="나눔고딕OTF" panose="020D0604000000000000" pitchFamily="34" charset="-127"/>
                        </a:rPr>
                        <a:t>)</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895428"/>
                  </a:ext>
                </a:extLst>
              </a:tr>
            </a:tbl>
          </a:graphicData>
        </a:graphic>
      </p:graphicFrame>
      <p:sp>
        <p:nvSpPr>
          <p:cNvPr id="14" name="TextBox 13">
            <a:extLst>
              <a:ext uri="{FF2B5EF4-FFF2-40B4-BE49-F238E27FC236}">
                <a16:creationId xmlns:a16="http://schemas.microsoft.com/office/drawing/2014/main" id="{B34033B1-9E5F-464F-8EC6-5C8C8443B5CE}"/>
              </a:ext>
            </a:extLst>
          </p:cNvPr>
          <p:cNvSpPr txBox="1"/>
          <p:nvPr/>
        </p:nvSpPr>
        <p:spPr>
          <a:xfrm>
            <a:off x="313212" y="1194443"/>
            <a:ext cx="4392487" cy="752514"/>
          </a:xfrm>
          <a:prstGeom prst="rect">
            <a:avLst/>
          </a:prstGeom>
          <a:noFill/>
        </p:spPr>
        <p:txBody>
          <a:bodyPr wrap="square" rtlCol="0">
            <a:spAutoFit/>
          </a:bodyPr>
          <a:lstStyle/>
          <a:p>
            <a:pPr marL="171450" indent="-171450">
              <a:lnSpc>
                <a:spcPct val="130000"/>
              </a:lnSpc>
              <a:buFont typeface="Wingdings" panose="05000000000000000000" pitchFamily="2" charset="2"/>
              <a:buChar char="§"/>
            </a:pPr>
            <a:r>
              <a:rPr lang="ko-KR" altLang="en-US" sz="1100" dirty="0">
                <a:latin typeface="맑은 고딕" panose="020B0503020000020004" pitchFamily="50" charset="-127"/>
                <a:ea typeface="맑은 고딕" panose="020B0503020000020004" pitchFamily="50" charset="-127"/>
              </a:rPr>
              <a:t>정교한 구글의 </a:t>
            </a:r>
            <a:r>
              <a:rPr lang="ko-KR" altLang="en-US" sz="1100" dirty="0" err="1">
                <a:latin typeface="맑은 고딕" panose="020B0503020000020004" pitchFamily="50" charset="-127"/>
                <a:ea typeface="맑은 고딕" panose="020B0503020000020004" pitchFamily="50" charset="-127"/>
              </a:rPr>
              <a:t>머신러닝을</a:t>
            </a:r>
            <a:r>
              <a:rPr lang="ko-KR" altLang="en-US" sz="1100" dirty="0">
                <a:latin typeface="맑은 고딕" panose="020B0503020000020004" pitchFamily="50" charset="-127"/>
                <a:ea typeface="맑은 고딕" panose="020B0503020000020004" pitchFamily="50" charset="-127"/>
              </a:rPr>
              <a:t> 기반으로 </a:t>
            </a:r>
            <a:r>
              <a:rPr lang="ko-KR" altLang="en-US" sz="1100" dirty="0" err="1" smtClean="0">
                <a:latin typeface="맑은 고딕" panose="020B0503020000020004" pitchFamily="50" charset="-127"/>
                <a:ea typeface="맑은 고딕" panose="020B0503020000020004" pitchFamily="50" charset="-127"/>
              </a:rPr>
              <a:t>앱설치</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인앱액션</a:t>
            </a:r>
            <a:r>
              <a:rPr lang="ko-KR" altLang="en-US" sz="1100" dirty="0" smtClean="0">
                <a:latin typeface="맑은 고딕" panose="020B0503020000020004" pitchFamily="50" charset="-127"/>
                <a:ea typeface="맑은 고딕" panose="020B0503020000020004" pitchFamily="50" charset="-127"/>
              </a:rPr>
              <a:t> </a:t>
            </a:r>
            <a:r>
              <a:rPr lang="ko-KR" altLang="en-US" sz="1100" dirty="0">
                <a:latin typeface="맑은 고딕" panose="020B0503020000020004" pitchFamily="50" charset="-127"/>
                <a:ea typeface="맑은 고딕" panose="020B0503020000020004" pitchFamily="50" charset="-127"/>
              </a:rPr>
              <a:t>등의 퍼포먼스 </a:t>
            </a:r>
            <a:r>
              <a:rPr lang="ko-KR" altLang="en-US" sz="1100" dirty="0" smtClean="0">
                <a:latin typeface="맑은 고딕" panose="020B0503020000020004" pitchFamily="50" charset="-127"/>
                <a:ea typeface="맑은 고딕" panose="020B0503020000020004" pitchFamily="50" charset="-127"/>
              </a:rPr>
              <a:t>극대화한 앱 광고 상품</a:t>
            </a:r>
            <a:endParaRPr lang="en-US" altLang="ko-KR" sz="1100" dirty="0" smtClean="0">
              <a:latin typeface="맑은 고딕" panose="020B0503020000020004" pitchFamily="50" charset="-127"/>
              <a:ea typeface="맑은 고딕" panose="020B0503020000020004" pitchFamily="50" charset="-127"/>
            </a:endParaRPr>
          </a:p>
          <a:p>
            <a:pPr marL="171450" indent="-171450">
              <a:lnSpc>
                <a:spcPct val="130000"/>
              </a:lnSpc>
              <a:buFont typeface="Wingdings" panose="05000000000000000000" pitchFamily="2" charset="2"/>
              <a:buChar char="§"/>
            </a:pPr>
            <a:r>
              <a:rPr lang="ko-KR" altLang="en-US" sz="1100" dirty="0" smtClean="0">
                <a:latin typeface="맑은 고딕" panose="020B0503020000020004" pitchFamily="50" charset="-127"/>
                <a:ea typeface="맑은 고딕" panose="020B0503020000020004" pitchFamily="50" charset="-127"/>
              </a:rPr>
              <a:t>구글 플랫폼 내 다양한 지면을 통해 광고 노출</a:t>
            </a:r>
            <a:endParaRPr lang="en-US" altLang="ko-KR" sz="1100" dirty="0">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42249583-69DA-44F0-A993-FD779E932199}"/>
              </a:ext>
            </a:extLst>
          </p:cNvPr>
          <p:cNvSpPr txBox="1"/>
          <p:nvPr/>
        </p:nvSpPr>
        <p:spPr>
          <a:xfrm>
            <a:off x="560343" y="3494693"/>
            <a:ext cx="2586017" cy="246221"/>
          </a:xfrm>
          <a:prstGeom prst="rect">
            <a:avLst/>
          </a:prstGeom>
          <a:noFill/>
        </p:spPr>
        <p:txBody>
          <a:bodyPr wrap="square" rtlCol="0" anchor="ctr">
            <a:spAutoFit/>
          </a:bodyPr>
          <a:lstStyle/>
          <a:p>
            <a:r>
              <a:rPr lang="ko-KR" altLang="en-US" sz="1000" b="1" dirty="0">
                <a:latin typeface="HY헤드라인M" panose="02030600000101010101" pitchFamily="18" charset="-127"/>
                <a:ea typeface="HY헤드라인M" panose="02030600000101010101" pitchFamily="18" charset="-127"/>
              </a:rPr>
              <a:t>예시화면</a:t>
            </a:r>
          </a:p>
        </p:txBody>
      </p:sp>
      <p:sp>
        <p:nvSpPr>
          <p:cNvPr id="16" name="직사각형 15">
            <a:extLst>
              <a:ext uri="{FF2B5EF4-FFF2-40B4-BE49-F238E27FC236}">
                <a16:creationId xmlns:a16="http://schemas.microsoft.com/office/drawing/2014/main" id="{E1CFABC0-2D6D-443D-BEEC-A34059BEC043}"/>
              </a:ext>
            </a:extLst>
          </p:cNvPr>
          <p:cNvSpPr/>
          <p:nvPr/>
        </p:nvSpPr>
        <p:spPr>
          <a:xfrm>
            <a:off x="396680" y="3548870"/>
            <a:ext cx="137063" cy="137867"/>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3734C0D6-0AA4-4CDC-A710-99C7655D47AE}"/>
              </a:ext>
            </a:extLst>
          </p:cNvPr>
          <p:cNvPicPr>
            <a:picLocks noChangeAspect="1"/>
          </p:cNvPicPr>
          <p:nvPr/>
        </p:nvPicPr>
        <p:blipFill>
          <a:blip r:embed="rId2"/>
          <a:stretch>
            <a:fillRect/>
          </a:stretch>
        </p:blipFill>
        <p:spPr>
          <a:xfrm>
            <a:off x="560955" y="3947463"/>
            <a:ext cx="4248029" cy="1957174"/>
          </a:xfrm>
          <a:prstGeom prst="rect">
            <a:avLst/>
          </a:prstGeom>
        </p:spPr>
      </p:pic>
      <p:sp>
        <p:nvSpPr>
          <p:cNvPr id="4" name="슬라이드 번호 개체 틀 3"/>
          <p:cNvSpPr>
            <a:spLocks noGrp="1"/>
          </p:cNvSpPr>
          <p:nvPr>
            <p:ph type="sldNum" sz="quarter" idx="12"/>
          </p:nvPr>
        </p:nvSpPr>
        <p:spPr/>
        <p:txBody>
          <a:bodyPr/>
          <a:lstStyle/>
          <a:p>
            <a:fld id="{B99C6B5B-76EA-402D-A0A3-0B93B25CE1A8}" type="slidenum">
              <a:rPr lang="ko-KR" altLang="en-US" smtClean="0"/>
              <a:pPr/>
              <a:t>10</a:t>
            </a:fld>
            <a:endParaRPr lang="ko-KR" altLang="en-US"/>
          </a:p>
        </p:txBody>
      </p:sp>
      <p:sp>
        <p:nvSpPr>
          <p:cNvPr id="9" name="TextBox 8">
            <a:extLst>
              <a:ext uri="{FF2B5EF4-FFF2-40B4-BE49-F238E27FC236}">
                <a16:creationId xmlns:a16="http://schemas.microsoft.com/office/drawing/2014/main" id="{B34033B1-9E5F-464F-8EC6-5C8C8443B5CE}"/>
              </a:ext>
            </a:extLst>
          </p:cNvPr>
          <p:cNvSpPr txBox="1"/>
          <p:nvPr/>
        </p:nvSpPr>
        <p:spPr>
          <a:xfrm>
            <a:off x="5086998" y="1221677"/>
            <a:ext cx="4648237" cy="430887"/>
          </a:xfrm>
          <a:prstGeom prst="rect">
            <a:avLst/>
          </a:prstGeom>
          <a:noFill/>
        </p:spPr>
        <p:txBody>
          <a:bodyPr wrap="square" rtlCol="0">
            <a:spAutoFit/>
          </a:bodyPr>
          <a:lstStyle/>
          <a:p>
            <a:pPr marL="171450" indent="-171450">
              <a:buFont typeface="Wingdings" panose="05000000000000000000" pitchFamily="2" charset="2"/>
              <a:buChar char="§"/>
            </a:pPr>
            <a:r>
              <a:rPr lang="ko-KR" altLang="en-US" sz="1100" dirty="0" smtClean="0">
                <a:latin typeface="맑은 고딕" panose="020B0503020000020004" pitchFamily="50" charset="-127"/>
                <a:ea typeface="맑은 고딕" panose="020B0503020000020004" pitchFamily="50" charset="-127"/>
              </a:rPr>
              <a:t>메타에서 운영하는 매체인 페이스북</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인스타그램에</a:t>
            </a:r>
            <a:r>
              <a:rPr lang="ko-KR" altLang="en-US" sz="1100" dirty="0" smtClean="0">
                <a:latin typeface="맑은 고딕" panose="020B0503020000020004" pitchFamily="50" charset="-127"/>
                <a:ea typeface="맑은 고딕" panose="020B0503020000020004" pitchFamily="50" charset="-127"/>
              </a:rPr>
              <a:t> 동영상</a:t>
            </a:r>
            <a:r>
              <a:rPr lang="en-US" altLang="ko-KR" sz="1100" dirty="0" smtClean="0">
                <a:latin typeface="맑은 고딕" panose="020B0503020000020004" pitchFamily="50" charset="-127"/>
                <a:ea typeface="맑은 고딕" panose="020B0503020000020004" pitchFamily="50" charset="-127"/>
              </a:rPr>
              <a:t>, </a:t>
            </a:r>
            <a:r>
              <a:rPr lang="ko-KR" altLang="en-US" sz="1100" dirty="0" err="1" smtClean="0">
                <a:latin typeface="맑은 고딕" panose="020B0503020000020004" pitchFamily="50" charset="-127"/>
                <a:ea typeface="맑은 고딕" panose="020B0503020000020004" pitchFamily="50" charset="-127"/>
              </a:rPr>
              <a:t>컨테츠</a:t>
            </a:r>
            <a:r>
              <a:rPr lang="ko-KR" altLang="en-US" sz="1100" dirty="0" smtClean="0">
                <a:latin typeface="맑은 고딕" panose="020B0503020000020004" pitchFamily="50" charset="-127"/>
                <a:ea typeface="맑은 고딕" panose="020B0503020000020004" pitchFamily="50" charset="-127"/>
              </a:rPr>
              <a:t> 등의 노출이 가능한 광고</a:t>
            </a:r>
            <a:endParaRPr lang="en-US" altLang="ko-KR" sz="1100" dirty="0">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id="{42249583-69DA-44F0-A993-FD779E932199}"/>
              </a:ext>
            </a:extLst>
          </p:cNvPr>
          <p:cNvSpPr txBox="1"/>
          <p:nvPr/>
        </p:nvSpPr>
        <p:spPr>
          <a:xfrm>
            <a:off x="5334300" y="3494693"/>
            <a:ext cx="2586017" cy="246221"/>
          </a:xfrm>
          <a:prstGeom prst="rect">
            <a:avLst/>
          </a:prstGeom>
          <a:noFill/>
        </p:spPr>
        <p:txBody>
          <a:bodyPr wrap="square" rtlCol="0" anchor="ctr">
            <a:spAutoFit/>
          </a:bodyPr>
          <a:lstStyle/>
          <a:p>
            <a:r>
              <a:rPr lang="ko-KR" altLang="en-US" sz="1000" b="1" dirty="0">
                <a:latin typeface="HY헤드라인M" panose="02030600000101010101" pitchFamily="18" charset="-127"/>
                <a:ea typeface="HY헤드라인M" panose="02030600000101010101" pitchFamily="18" charset="-127"/>
              </a:rPr>
              <a:t>예시화면</a:t>
            </a:r>
          </a:p>
        </p:txBody>
      </p:sp>
      <p:sp>
        <p:nvSpPr>
          <p:cNvPr id="12" name="직사각형 11">
            <a:extLst>
              <a:ext uri="{FF2B5EF4-FFF2-40B4-BE49-F238E27FC236}">
                <a16:creationId xmlns:a16="http://schemas.microsoft.com/office/drawing/2014/main" id="{E1CFABC0-2D6D-443D-BEEC-A34059BEC043}"/>
              </a:ext>
            </a:extLst>
          </p:cNvPr>
          <p:cNvSpPr/>
          <p:nvPr/>
        </p:nvSpPr>
        <p:spPr>
          <a:xfrm>
            <a:off x="5170637" y="3548870"/>
            <a:ext cx="137063" cy="137867"/>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2">
            <a:extLst>
              <a:ext uri="{FF2B5EF4-FFF2-40B4-BE49-F238E27FC236}">
                <a16:creationId xmlns:a16="http://schemas.microsoft.com/office/drawing/2014/main" id="{8606D7CB-883F-4A9C-BB7B-2FF746154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64" y="3981238"/>
            <a:ext cx="2401864" cy="18579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p:cNvCxnSpPr/>
          <p:nvPr/>
        </p:nvCxnSpPr>
        <p:spPr>
          <a:xfrm>
            <a:off x="4953000" y="620688"/>
            <a:ext cx="0" cy="585877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사각형: 둥근 대각선 방향 모서리 5">
            <a:extLst>
              <a:ext uri="{FF2B5EF4-FFF2-40B4-BE49-F238E27FC236}">
                <a16:creationId xmlns:a16="http://schemas.microsoft.com/office/drawing/2014/main" id="{3281FBFC-9402-4F8C-8A1E-0A5F4225B2F3}"/>
              </a:ext>
            </a:extLst>
          </p:cNvPr>
          <p:cNvSpPr/>
          <p:nvPr/>
        </p:nvSpPr>
        <p:spPr>
          <a:xfrm>
            <a:off x="308984" y="869966"/>
            <a:ext cx="4500000" cy="235855"/>
          </a:xfrm>
          <a:prstGeom prst="round2DiagRect">
            <a:avLst>
              <a:gd name="adj1" fmla="val 1666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smtClean="0">
                <a:solidFill>
                  <a:schemeClr val="tx1"/>
                </a:solidFill>
                <a:latin typeface="나눔고딕OTF" panose="020D0604000000000000" pitchFamily="34" charset="-127"/>
                <a:ea typeface="나눔고딕OTF" panose="020D0604000000000000" pitchFamily="34" charset="-127"/>
              </a:rPr>
              <a:t>구글 </a:t>
            </a:r>
            <a:r>
              <a:rPr lang="en-US" altLang="ko-KR" sz="1200" b="1" dirty="0" smtClean="0">
                <a:solidFill>
                  <a:schemeClr val="tx1"/>
                </a:solidFill>
                <a:latin typeface="나눔고딕OTF" panose="020D0604000000000000" pitchFamily="34" charset="-127"/>
                <a:ea typeface="나눔고딕OTF" panose="020D0604000000000000" pitchFamily="34" charset="-127"/>
              </a:rPr>
              <a:t>UAC </a:t>
            </a:r>
            <a:r>
              <a:rPr lang="en-US" altLang="ko-KR" sz="1200" b="1" dirty="0" smtClean="0">
                <a:solidFill>
                  <a:schemeClr val="tx1">
                    <a:lumMod val="75000"/>
                    <a:lumOff val="25000"/>
                  </a:schemeClr>
                </a:solidFill>
                <a:latin typeface="나눔고딕OTF" panose="020D0604000000000000" pitchFamily="34" charset="-127"/>
                <a:ea typeface="나눔고딕OTF" panose="020D0604000000000000" pitchFamily="34" charset="-127"/>
              </a:rPr>
              <a:t>(</a:t>
            </a:r>
            <a:r>
              <a:rPr lang="en-US" altLang="ko-KR" sz="1200" b="1" dirty="0" smtClean="0">
                <a:solidFill>
                  <a:schemeClr val="tx1">
                    <a:lumMod val="75000"/>
                    <a:lumOff val="25000"/>
                  </a:schemeClr>
                </a:solidFill>
              </a:rPr>
              <a:t>Universal </a:t>
            </a:r>
            <a:r>
              <a:rPr lang="en-US" altLang="ko-KR" sz="1200" b="1" dirty="0">
                <a:solidFill>
                  <a:schemeClr val="tx1">
                    <a:lumMod val="75000"/>
                    <a:lumOff val="25000"/>
                  </a:schemeClr>
                </a:solidFill>
              </a:rPr>
              <a:t>App </a:t>
            </a:r>
            <a:r>
              <a:rPr lang="en-US" altLang="ko-KR" sz="1200" b="1" dirty="0" smtClean="0">
                <a:solidFill>
                  <a:schemeClr val="tx1">
                    <a:lumMod val="75000"/>
                    <a:lumOff val="25000"/>
                  </a:schemeClr>
                </a:solidFill>
              </a:rPr>
              <a:t>Campaign)</a:t>
            </a:r>
            <a:endParaRPr lang="ko-KR" altLang="en-US" sz="1200" b="1" dirty="0">
              <a:solidFill>
                <a:schemeClr val="tx1">
                  <a:lumMod val="75000"/>
                  <a:lumOff val="25000"/>
                </a:schemeClr>
              </a:solidFill>
              <a:latin typeface="나눔고딕OTF" panose="020D0604000000000000" pitchFamily="34" charset="-127"/>
              <a:ea typeface="나눔고딕OTF" panose="020D0604000000000000" pitchFamily="34" charset="-127"/>
            </a:endParaRPr>
          </a:p>
        </p:txBody>
      </p:sp>
      <p:sp>
        <p:nvSpPr>
          <p:cNvPr id="19" name="사각형: 둥근 대각선 방향 모서리 5">
            <a:extLst>
              <a:ext uri="{FF2B5EF4-FFF2-40B4-BE49-F238E27FC236}">
                <a16:creationId xmlns:a16="http://schemas.microsoft.com/office/drawing/2014/main" id="{3281FBFC-9402-4F8C-8A1E-0A5F4225B2F3}"/>
              </a:ext>
            </a:extLst>
          </p:cNvPr>
          <p:cNvSpPr/>
          <p:nvPr/>
        </p:nvSpPr>
        <p:spPr>
          <a:xfrm>
            <a:off x="5088561" y="881555"/>
            <a:ext cx="4500000" cy="235855"/>
          </a:xfrm>
          <a:prstGeom prst="round2DiagRect">
            <a:avLst>
              <a:gd name="adj1" fmla="val 1666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smtClean="0">
                <a:solidFill>
                  <a:schemeClr val="tx1"/>
                </a:solidFill>
                <a:latin typeface="나눔고딕OTF" panose="020D0604000000000000" pitchFamily="34" charset="-127"/>
                <a:ea typeface="나눔고딕OTF" panose="020D0604000000000000" pitchFamily="34" charset="-127"/>
              </a:rPr>
              <a:t>메타</a:t>
            </a:r>
            <a:r>
              <a:rPr lang="en-US" altLang="ko-KR" sz="1200" b="1" dirty="0" smtClean="0">
                <a:solidFill>
                  <a:schemeClr val="tx1"/>
                </a:solidFill>
                <a:latin typeface="나눔고딕OTF" panose="020D0604000000000000" pitchFamily="34" charset="-127"/>
                <a:ea typeface="나눔고딕OTF" panose="020D0604000000000000" pitchFamily="34" charset="-127"/>
              </a:rPr>
              <a:t>(</a:t>
            </a:r>
            <a:r>
              <a:rPr lang="ko-KR" altLang="en-US" sz="1200" b="1" dirty="0" smtClean="0">
                <a:solidFill>
                  <a:schemeClr val="tx1"/>
                </a:solidFill>
                <a:latin typeface="나눔고딕OTF" panose="020D0604000000000000" pitchFamily="34" charset="-127"/>
                <a:ea typeface="나눔고딕OTF" panose="020D0604000000000000" pitchFamily="34" charset="-127"/>
              </a:rPr>
              <a:t>페이스북</a:t>
            </a:r>
            <a:r>
              <a:rPr lang="en-US" altLang="ko-KR" sz="1200" b="1" dirty="0" smtClean="0">
                <a:solidFill>
                  <a:schemeClr val="tx1"/>
                </a:solidFill>
                <a:latin typeface="나눔고딕OTF" panose="020D0604000000000000" pitchFamily="34" charset="-127"/>
                <a:ea typeface="나눔고딕OTF" panose="020D0604000000000000" pitchFamily="34" charset="-127"/>
              </a:rPr>
              <a:t>, </a:t>
            </a:r>
            <a:r>
              <a:rPr lang="ko-KR" altLang="en-US" sz="1200" b="1" dirty="0" err="1" smtClean="0">
                <a:solidFill>
                  <a:schemeClr val="tx1"/>
                </a:solidFill>
                <a:latin typeface="나눔고딕OTF" panose="020D0604000000000000" pitchFamily="34" charset="-127"/>
                <a:ea typeface="나눔고딕OTF" panose="020D0604000000000000" pitchFamily="34" charset="-127"/>
              </a:rPr>
              <a:t>인스타그램</a:t>
            </a:r>
            <a:r>
              <a:rPr lang="en-US" altLang="ko-KR" sz="1200" b="1" dirty="0" smtClean="0">
                <a:solidFill>
                  <a:schemeClr val="tx1"/>
                </a:solidFill>
                <a:latin typeface="나눔고딕OTF" panose="020D0604000000000000" pitchFamily="34" charset="-127"/>
                <a:ea typeface="나눔고딕OTF" panose="020D0604000000000000" pitchFamily="34" charset="-127"/>
              </a:rPr>
              <a:t>)</a:t>
            </a:r>
            <a:endParaRPr lang="ko-KR" altLang="en-US" sz="1200" b="1" dirty="0">
              <a:solidFill>
                <a:schemeClr val="tx1"/>
              </a:solidFill>
              <a:latin typeface="나눔고딕OTF" panose="020D0604000000000000" pitchFamily="34" charset="-127"/>
              <a:ea typeface="나눔고딕OTF" panose="020D0604000000000000" pitchFamily="34" charset="-127"/>
            </a:endParaRPr>
          </a:p>
        </p:txBody>
      </p:sp>
      <p:graphicFrame>
        <p:nvGraphicFramePr>
          <p:cNvPr id="20" name="표 5">
            <a:extLst>
              <a:ext uri="{FF2B5EF4-FFF2-40B4-BE49-F238E27FC236}">
                <a16:creationId xmlns:a16="http://schemas.microsoft.com/office/drawing/2014/main" id="{257976F7-4933-487E-82AC-4C59071887C4}"/>
              </a:ext>
            </a:extLst>
          </p:cNvPr>
          <p:cNvGraphicFramePr>
            <a:graphicFrameLocks noGrp="1"/>
          </p:cNvGraphicFramePr>
          <p:nvPr>
            <p:extLst>
              <p:ext uri="{D42A27DB-BD31-4B8C-83A1-F6EECF244321}">
                <p14:modId xmlns:p14="http://schemas.microsoft.com/office/powerpoint/2010/main" val="2046414388"/>
              </p:ext>
            </p:extLst>
          </p:nvPr>
        </p:nvGraphicFramePr>
        <p:xfrm>
          <a:off x="5307700" y="2163735"/>
          <a:ext cx="4010746" cy="1058072"/>
        </p:xfrm>
        <a:graphic>
          <a:graphicData uri="http://schemas.openxmlformats.org/drawingml/2006/table">
            <a:tbl>
              <a:tblPr firstRow="1" bandRow="1">
                <a:tableStyleId>{5940675A-B579-460E-94D1-54222C63F5DA}</a:tableStyleId>
              </a:tblPr>
              <a:tblGrid>
                <a:gridCol w="884884">
                  <a:extLst>
                    <a:ext uri="{9D8B030D-6E8A-4147-A177-3AD203B41FA5}">
                      <a16:colId xmlns:a16="http://schemas.microsoft.com/office/drawing/2014/main" val="1079030759"/>
                    </a:ext>
                  </a:extLst>
                </a:gridCol>
                <a:gridCol w="3125862">
                  <a:extLst>
                    <a:ext uri="{9D8B030D-6E8A-4147-A177-3AD203B41FA5}">
                      <a16:colId xmlns:a16="http://schemas.microsoft.com/office/drawing/2014/main" val="3349756378"/>
                    </a:ext>
                  </a:extLst>
                </a:gridCol>
              </a:tblGrid>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상품명</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smtClean="0">
                          <a:solidFill>
                            <a:schemeClr val="tx1"/>
                          </a:solidFill>
                          <a:latin typeface="나눔고딕OTF" panose="020D0604000000000000" pitchFamily="34" charset="-127"/>
                          <a:ea typeface="나눔고딕OTF" panose="020D0604000000000000" pitchFamily="34" charset="-127"/>
                        </a:rPr>
                        <a:t>메타</a:t>
                      </a:r>
                      <a:endParaRPr lang="ko-KR" altLang="en-US" sz="900" dirty="0">
                        <a:solidFill>
                          <a:schemeClr val="tx1"/>
                        </a:solidFill>
                        <a:latin typeface="나눔고딕OTF" panose="020D0604000000000000" pitchFamily="34" charset="-127"/>
                        <a:ea typeface="나눔고딕OTF" panose="020D0604000000000000" pitchFamily="34" charset="-127"/>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3385238"/>
                  </a:ext>
                </a:extLst>
              </a:tr>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노출위치</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ko-KR" altLang="en-US" sz="900" dirty="0" smtClean="0">
                          <a:solidFill>
                            <a:schemeClr val="tx1"/>
                          </a:solidFill>
                          <a:latin typeface="나눔고딕OTF" panose="020D0604000000000000" pitchFamily="34" charset="-127"/>
                          <a:ea typeface="나눔고딕OTF" panose="020D0604000000000000" pitchFamily="34" charset="-127"/>
                        </a:rPr>
                        <a:t>페이스북</a:t>
                      </a:r>
                      <a:r>
                        <a:rPr lang="en-US" altLang="ko-KR" sz="900" dirty="0" smtClean="0">
                          <a:solidFill>
                            <a:schemeClr val="tx1"/>
                          </a:solidFill>
                          <a:latin typeface="나눔고딕OTF" panose="020D0604000000000000" pitchFamily="34" charset="-127"/>
                          <a:ea typeface="나눔고딕OTF" panose="020D0604000000000000" pitchFamily="34" charset="-127"/>
                        </a:rPr>
                        <a:t>, </a:t>
                      </a:r>
                      <a:r>
                        <a:rPr lang="ko-KR" altLang="en-US" sz="900" dirty="0" err="1" smtClean="0">
                          <a:solidFill>
                            <a:schemeClr val="tx1"/>
                          </a:solidFill>
                          <a:latin typeface="나눔고딕OTF" panose="020D0604000000000000" pitchFamily="34" charset="-127"/>
                          <a:ea typeface="나눔고딕OTF" panose="020D0604000000000000" pitchFamily="34" charset="-127"/>
                        </a:rPr>
                        <a:t>인스타그램</a:t>
                      </a:r>
                      <a:endParaRPr lang="ko-KR" altLang="en-US" sz="900" dirty="0">
                        <a:solidFill>
                          <a:schemeClr val="tx1"/>
                        </a:solidFill>
                        <a:latin typeface="나눔고딕OTF" panose="020D0604000000000000" pitchFamily="34" charset="-127"/>
                        <a:ea typeface="나눔고딕OTF" panose="020D0604000000000000" pitchFamily="34" charset="-127"/>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550262250"/>
                  </a:ext>
                </a:extLst>
              </a:tr>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판매단가</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900" dirty="0" smtClean="0">
                          <a:solidFill>
                            <a:schemeClr val="tx1"/>
                          </a:solidFill>
                          <a:latin typeface="나눔고딕OTF" panose="020D0604000000000000" pitchFamily="34" charset="-127"/>
                          <a:ea typeface="나눔고딕OTF" panose="020D0604000000000000" pitchFamily="34" charset="-127"/>
                        </a:rPr>
                        <a:t>CPI</a:t>
                      </a:r>
                      <a:endParaRPr lang="ko-KR" altLang="en-US" sz="900" dirty="0">
                        <a:solidFill>
                          <a:schemeClr val="tx1"/>
                        </a:solidFill>
                        <a:latin typeface="나눔고딕OTF" panose="020D0604000000000000" pitchFamily="34" charset="-127"/>
                        <a:ea typeface="나눔고딕OTF" panose="020D0604000000000000" pitchFamily="34" charset="-127"/>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122429"/>
                  </a:ext>
                </a:extLst>
              </a:tr>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특이사항</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endParaRPr lang="en-US" altLang="ko-KR" sz="900" dirty="0">
                        <a:solidFill>
                          <a:schemeClr val="tx1"/>
                        </a:solidFill>
                        <a:latin typeface="나눔고딕OTF" panose="020D0604000000000000" pitchFamily="34" charset="-127"/>
                        <a:ea typeface="나눔고딕OTF" panose="020D0604000000000000" pitchFamily="34" charset="-127"/>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895428"/>
                  </a:ext>
                </a:extLst>
              </a:tr>
            </a:tbl>
          </a:graphicData>
        </a:graphic>
      </p:graphicFrame>
      <p:pic>
        <p:nvPicPr>
          <p:cNvPr id="21" name="그림 20">
            <a:extLst>
              <a:ext uri="{FF2B5EF4-FFF2-40B4-BE49-F238E27FC236}">
                <a16:creationId xmlns:a16="http://schemas.microsoft.com/office/drawing/2014/main" id="{C22B46B7-FA5C-4FF2-9D10-1BBEE7D22C1A}"/>
              </a:ext>
            </a:extLst>
          </p:cNvPr>
          <p:cNvPicPr preferRelativeResize="0">
            <a:picLocks/>
          </p:cNvPicPr>
          <p:nvPr/>
        </p:nvPicPr>
        <p:blipFill rotWithShape="1">
          <a:blip r:embed="rId4"/>
          <a:srcRect t="6605" b="11927"/>
          <a:stretch/>
        </p:blipFill>
        <p:spPr>
          <a:xfrm>
            <a:off x="8121352" y="3990366"/>
            <a:ext cx="1008112" cy="1814898"/>
          </a:xfrm>
          <a:prstGeom prst="rect">
            <a:avLst/>
          </a:prstGeom>
          <a:ln>
            <a:solidFill>
              <a:schemeClr val="tx1">
                <a:lumMod val="50000"/>
                <a:lumOff val="50000"/>
              </a:schemeClr>
            </a:solidFill>
          </a:ln>
        </p:spPr>
      </p:pic>
    </p:spTree>
    <p:extLst>
      <p:ext uri="{BB962C8B-B14F-4D97-AF65-F5344CB8AC3E}">
        <p14:creationId xmlns:p14="http://schemas.microsoft.com/office/powerpoint/2010/main" val="1403338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그림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20" y="1052736"/>
            <a:ext cx="4499238" cy="1030313"/>
          </a:xfrm>
          <a:prstGeom prst="rect">
            <a:avLst/>
          </a:prstGeom>
        </p:spPr>
      </p:pic>
      <p:sp>
        <p:nvSpPr>
          <p:cNvPr id="3" name="제목 2"/>
          <p:cNvSpPr>
            <a:spLocks noGrp="1"/>
          </p:cNvSpPr>
          <p:nvPr>
            <p:ph type="title"/>
          </p:nvPr>
        </p:nvSpPr>
        <p:spPr/>
        <p:txBody>
          <a:bodyPr/>
          <a:lstStyle/>
          <a:p>
            <a:r>
              <a:rPr lang="en-US" altLang="ko-KR" dirty="0">
                <a:latin typeface="HY헤드라인M" panose="02030600000101010101" pitchFamily="18" charset="-127"/>
                <a:ea typeface="HY헤드라인M" panose="02030600000101010101" pitchFamily="18" charset="-127"/>
              </a:rPr>
              <a:t>[</a:t>
            </a:r>
            <a:r>
              <a:rPr lang="ko-KR" altLang="en-US" dirty="0" smtClean="0">
                <a:latin typeface="HY헤드라인M" panose="02030600000101010101" pitchFamily="18" charset="-127"/>
                <a:ea typeface="HY헤드라인M" panose="02030600000101010101" pitchFamily="18" charset="-127"/>
              </a:rPr>
              <a:t>참고자료</a:t>
            </a:r>
            <a:r>
              <a:rPr lang="en-US" altLang="ko-KR" dirty="0" smtClean="0">
                <a:latin typeface="HY헤드라인M" panose="02030600000101010101" pitchFamily="18" charset="-127"/>
                <a:ea typeface="HY헤드라인M" panose="02030600000101010101" pitchFamily="18" charset="-127"/>
              </a:rPr>
              <a:t>2]</a:t>
            </a:r>
            <a:r>
              <a:rPr lang="ko-KR" altLang="en-US" dirty="0" smtClean="0">
                <a:latin typeface="HY헤드라인M" panose="02030600000101010101" pitchFamily="18" charset="-127"/>
                <a:ea typeface="HY헤드라인M" panose="02030600000101010101" pitchFamily="18" charset="-127"/>
              </a:rPr>
              <a:t> </a:t>
            </a:r>
            <a:r>
              <a:rPr lang="en-US" altLang="ko-KR" dirty="0" smtClean="0">
                <a:latin typeface="HY헤드라인M" panose="02030600000101010101" pitchFamily="18" charset="-127"/>
                <a:ea typeface="HY헤드라인M" panose="02030600000101010101" pitchFamily="18" charset="-127"/>
              </a:rPr>
              <a:t> </a:t>
            </a:r>
            <a:r>
              <a:rPr lang="ko-KR" altLang="en-US" dirty="0" smtClean="0">
                <a:latin typeface="HY헤드라인M" panose="02030600000101010101" pitchFamily="18" charset="-127"/>
                <a:ea typeface="HY헤드라인M" panose="02030600000101010101" pitchFamily="18" charset="-127"/>
              </a:rPr>
              <a:t>② 유튜브</a:t>
            </a:r>
            <a:r>
              <a:rPr lang="en-US" altLang="ko-KR" dirty="0">
                <a:latin typeface="HY헤드라인M" panose="02030600000101010101" pitchFamily="18" charset="-127"/>
                <a:ea typeface="HY헤드라인M" panose="02030600000101010101" pitchFamily="18" charset="-127"/>
              </a:rPr>
              <a:t> </a:t>
            </a:r>
            <a:r>
              <a:rPr lang="ko-KR" altLang="en-US" dirty="0" smtClean="0">
                <a:latin typeface="HY헤드라인M" panose="02030600000101010101" pitchFamily="18" charset="-127"/>
                <a:ea typeface="HY헤드라인M" panose="02030600000101010101" pitchFamily="18" charset="-127"/>
              </a:rPr>
              <a:t>동영상 </a:t>
            </a:r>
            <a:r>
              <a:rPr lang="en-US" altLang="ko-KR" dirty="0" smtClean="0">
                <a:latin typeface="HY헤드라인M" panose="02030600000101010101" pitchFamily="18" charset="-127"/>
                <a:ea typeface="HY헤드라인M" panose="02030600000101010101" pitchFamily="18" charset="-127"/>
              </a:rPr>
              <a:t>PPL</a:t>
            </a:r>
            <a:endParaRPr lang="ko-KR" altLang="en-US" dirty="0">
              <a:latin typeface="HY헤드라인M" panose="02030600000101010101" pitchFamily="18" charset="-127"/>
              <a:ea typeface="HY헤드라인M" panose="02030600000101010101" pitchFamily="18" charset="-127"/>
            </a:endParaRPr>
          </a:p>
        </p:txBody>
      </p:sp>
      <p:pic>
        <p:nvPicPr>
          <p:cNvPr id="72" name="그림 71">
            <a:extLst>
              <a:ext uri="{FF2B5EF4-FFF2-40B4-BE49-F238E27FC236}">
                <a16:creationId xmlns:a16="http://schemas.microsoft.com/office/drawing/2014/main" id="{A3C640FB-3D65-45CC-A838-78B968A29204}"/>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18058" y="2103899"/>
            <a:ext cx="1404000" cy="1136845"/>
          </a:xfrm>
          <a:prstGeom prst="rect">
            <a:avLst/>
          </a:prstGeom>
          <a:ln>
            <a:solidFill>
              <a:schemeClr val="bg1">
                <a:lumMod val="95000"/>
              </a:schemeClr>
            </a:solidFill>
          </a:ln>
        </p:spPr>
      </p:pic>
      <p:pic>
        <p:nvPicPr>
          <p:cNvPr id="73" name="그림 72">
            <a:extLst>
              <a:ext uri="{FF2B5EF4-FFF2-40B4-BE49-F238E27FC236}">
                <a16:creationId xmlns:a16="http://schemas.microsoft.com/office/drawing/2014/main" id="{F98DC0E3-F9DB-487B-A47C-79E05A438B9E}"/>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3408258" y="2100942"/>
            <a:ext cx="1404000" cy="1136845"/>
          </a:xfrm>
          <a:prstGeom prst="rect">
            <a:avLst/>
          </a:prstGeom>
          <a:ln>
            <a:solidFill>
              <a:schemeClr val="bg1">
                <a:lumMod val="95000"/>
              </a:schemeClr>
            </a:solidFill>
          </a:ln>
        </p:spPr>
      </p:pic>
      <p:pic>
        <p:nvPicPr>
          <p:cNvPr id="74" name="그림 73">
            <a:extLst>
              <a:ext uri="{FF2B5EF4-FFF2-40B4-BE49-F238E27FC236}">
                <a16:creationId xmlns:a16="http://schemas.microsoft.com/office/drawing/2014/main" id="{DF6E172B-AD29-4BEC-8E44-FA1B9DBA7D1E}"/>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1867024" y="2102875"/>
            <a:ext cx="1404000" cy="1136845"/>
          </a:xfrm>
          <a:prstGeom prst="rect">
            <a:avLst/>
          </a:prstGeom>
          <a:ln>
            <a:solidFill>
              <a:schemeClr val="bg1">
                <a:lumMod val="95000"/>
              </a:schemeClr>
            </a:solidFill>
          </a:ln>
        </p:spPr>
      </p:pic>
      <p:sp>
        <p:nvSpPr>
          <p:cNvPr id="77" name="TextBox 76">
            <a:extLst>
              <a:ext uri="{FF2B5EF4-FFF2-40B4-BE49-F238E27FC236}">
                <a16:creationId xmlns:a16="http://schemas.microsoft.com/office/drawing/2014/main" id="{FD6BA5FA-A6FE-47B8-AEDA-C5028BC3A030}"/>
              </a:ext>
            </a:extLst>
          </p:cNvPr>
          <p:cNvSpPr txBox="1"/>
          <p:nvPr/>
        </p:nvSpPr>
        <p:spPr>
          <a:xfrm>
            <a:off x="318058" y="3231369"/>
            <a:ext cx="1404000" cy="360000"/>
          </a:xfrm>
          <a:prstGeom prst="rect">
            <a:avLst/>
          </a:prstGeom>
          <a:solidFill>
            <a:schemeClr val="tx1">
              <a:lumMod val="65000"/>
              <a:lumOff val="35000"/>
            </a:schemeClr>
          </a:solidFill>
        </p:spPr>
        <p:txBody>
          <a:bodyPr wrap="none" rtlCol="0" anchor="ctr" anchorCtr="0">
            <a:noAutofit/>
          </a:bodyPr>
          <a:lstStyle/>
          <a:p>
            <a:pPr algn="ctr"/>
            <a:r>
              <a:rPr lang="ko-KR" altLang="en-US" sz="900" dirty="0">
                <a:solidFill>
                  <a:schemeClr val="bg1"/>
                </a:solidFill>
                <a:latin typeface="+mn-ea"/>
                <a:ea typeface="+mn-ea"/>
              </a:rPr>
              <a:t>구독자 </a:t>
            </a:r>
            <a:r>
              <a:rPr lang="en-US" altLang="ko-KR" sz="900" dirty="0">
                <a:solidFill>
                  <a:schemeClr val="bg1"/>
                </a:solidFill>
                <a:latin typeface="+mn-ea"/>
                <a:ea typeface="+mn-ea"/>
              </a:rPr>
              <a:t>72.8</a:t>
            </a:r>
            <a:r>
              <a:rPr lang="ko-KR" altLang="en-US" sz="900" dirty="0">
                <a:solidFill>
                  <a:schemeClr val="bg1"/>
                </a:solidFill>
                <a:latin typeface="+mn-ea"/>
                <a:ea typeface="+mn-ea"/>
              </a:rPr>
              <a:t>만명</a:t>
            </a:r>
            <a:endParaRPr lang="en-US" altLang="ko-KR" sz="900" dirty="0">
              <a:solidFill>
                <a:schemeClr val="bg1"/>
              </a:solidFill>
              <a:latin typeface="+mn-ea"/>
              <a:ea typeface="+mn-ea"/>
            </a:endParaRPr>
          </a:p>
          <a:p>
            <a:pPr algn="ctr"/>
            <a:r>
              <a:rPr lang="ko-KR" altLang="en-US" sz="900" dirty="0">
                <a:solidFill>
                  <a:schemeClr val="bg1"/>
                </a:solidFill>
                <a:latin typeface="+mn-ea"/>
                <a:ea typeface="+mn-ea"/>
              </a:rPr>
              <a:t>평균 조회수 </a:t>
            </a:r>
            <a:r>
              <a:rPr lang="en-US" altLang="ko-KR" sz="900" dirty="0">
                <a:solidFill>
                  <a:schemeClr val="bg1"/>
                </a:solidFill>
                <a:latin typeface="+mn-ea"/>
                <a:ea typeface="+mn-ea"/>
              </a:rPr>
              <a:t>145</a:t>
            </a:r>
            <a:r>
              <a:rPr lang="ko-KR" altLang="en-US" sz="900" dirty="0">
                <a:solidFill>
                  <a:schemeClr val="bg1"/>
                </a:solidFill>
                <a:latin typeface="+mn-ea"/>
                <a:ea typeface="+mn-ea"/>
              </a:rPr>
              <a:t>만회</a:t>
            </a:r>
          </a:p>
        </p:txBody>
      </p:sp>
      <p:sp>
        <p:nvSpPr>
          <p:cNvPr id="78" name="TextBox 77">
            <a:extLst>
              <a:ext uri="{FF2B5EF4-FFF2-40B4-BE49-F238E27FC236}">
                <a16:creationId xmlns:a16="http://schemas.microsoft.com/office/drawing/2014/main" id="{0F9C5BBD-BF5A-412D-AD24-1DF124D08AE8}"/>
              </a:ext>
            </a:extLst>
          </p:cNvPr>
          <p:cNvSpPr txBox="1"/>
          <p:nvPr/>
        </p:nvSpPr>
        <p:spPr>
          <a:xfrm>
            <a:off x="1848772" y="3237787"/>
            <a:ext cx="1404000" cy="360000"/>
          </a:xfrm>
          <a:prstGeom prst="rect">
            <a:avLst/>
          </a:prstGeom>
          <a:solidFill>
            <a:srgbClr val="A2AAB0"/>
          </a:solidFill>
        </p:spPr>
        <p:txBody>
          <a:bodyPr wrap="none" rtlCol="0" anchor="ctr" anchorCtr="0">
            <a:noAutofit/>
          </a:bodyPr>
          <a:lstStyle/>
          <a:p>
            <a:pPr algn="ctr"/>
            <a:r>
              <a:rPr lang="ko-KR" altLang="en-US" sz="900" dirty="0">
                <a:solidFill>
                  <a:schemeClr val="bg1"/>
                </a:solidFill>
                <a:latin typeface="+mn-ea"/>
                <a:ea typeface="+mn-ea"/>
              </a:rPr>
              <a:t>구독자 </a:t>
            </a:r>
            <a:r>
              <a:rPr lang="en-US" altLang="ko-KR" sz="900" dirty="0">
                <a:solidFill>
                  <a:schemeClr val="bg1"/>
                </a:solidFill>
                <a:latin typeface="+mn-ea"/>
                <a:ea typeface="+mn-ea"/>
              </a:rPr>
              <a:t>11.8</a:t>
            </a:r>
            <a:r>
              <a:rPr lang="ko-KR" altLang="en-US" sz="900" dirty="0">
                <a:solidFill>
                  <a:schemeClr val="bg1"/>
                </a:solidFill>
                <a:latin typeface="+mn-ea"/>
                <a:ea typeface="+mn-ea"/>
              </a:rPr>
              <a:t>만명</a:t>
            </a:r>
            <a:endParaRPr lang="en-US" altLang="ko-KR" sz="900" dirty="0">
              <a:solidFill>
                <a:schemeClr val="bg1"/>
              </a:solidFill>
              <a:latin typeface="+mn-ea"/>
              <a:ea typeface="+mn-ea"/>
            </a:endParaRPr>
          </a:p>
          <a:p>
            <a:pPr algn="ctr"/>
            <a:r>
              <a:rPr lang="ko-KR" altLang="en-US" sz="900" dirty="0">
                <a:solidFill>
                  <a:schemeClr val="bg1"/>
                </a:solidFill>
                <a:latin typeface="+mn-ea"/>
                <a:ea typeface="+mn-ea"/>
              </a:rPr>
              <a:t>평균 조회수 </a:t>
            </a:r>
            <a:r>
              <a:rPr lang="en-US" altLang="ko-KR" sz="900" dirty="0">
                <a:solidFill>
                  <a:schemeClr val="bg1"/>
                </a:solidFill>
                <a:latin typeface="+mn-ea"/>
                <a:ea typeface="+mn-ea"/>
              </a:rPr>
              <a:t>30</a:t>
            </a:r>
            <a:r>
              <a:rPr lang="ko-KR" altLang="en-US" sz="900" dirty="0">
                <a:solidFill>
                  <a:schemeClr val="bg1"/>
                </a:solidFill>
                <a:latin typeface="+mn-ea"/>
                <a:ea typeface="+mn-ea"/>
              </a:rPr>
              <a:t>만회</a:t>
            </a:r>
          </a:p>
        </p:txBody>
      </p:sp>
      <p:sp>
        <p:nvSpPr>
          <p:cNvPr id="79" name="TextBox 78">
            <a:extLst>
              <a:ext uri="{FF2B5EF4-FFF2-40B4-BE49-F238E27FC236}">
                <a16:creationId xmlns:a16="http://schemas.microsoft.com/office/drawing/2014/main" id="{9E517CA9-E955-4029-AF66-C8067D9C0D09}"/>
              </a:ext>
            </a:extLst>
          </p:cNvPr>
          <p:cNvSpPr txBox="1"/>
          <p:nvPr/>
        </p:nvSpPr>
        <p:spPr>
          <a:xfrm>
            <a:off x="3408258" y="3237787"/>
            <a:ext cx="1404000" cy="360000"/>
          </a:xfrm>
          <a:prstGeom prst="rect">
            <a:avLst/>
          </a:prstGeom>
          <a:solidFill>
            <a:srgbClr val="A2AAB0"/>
          </a:solidFill>
        </p:spPr>
        <p:txBody>
          <a:bodyPr wrap="none" rtlCol="0" anchor="ctr" anchorCtr="0">
            <a:noAutofit/>
          </a:bodyPr>
          <a:lstStyle/>
          <a:p>
            <a:pPr algn="ctr"/>
            <a:r>
              <a:rPr lang="ko-KR" altLang="en-US" sz="900" dirty="0">
                <a:solidFill>
                  <a:schemeClr val="bg1"/>
                </a:solidFill>
                <a:latin typeface="+mn-ea"/>
                <a:ea typeface="+mn-ea"/>
              </a:rPr>
              <a:t>구독자 </a:t>
            </a:r>
            <a:r>
              <a:rPr lang="en-US" altLang="ko-KR" sz="900" dirty="0">
                <a:solidFill>
                  <a:schemeClr val="bg1"/>
                </a:solidFill>
                <a:latin typeface="+mn-ea"/>
                <a:ea typeface="+mn-ea"/>
              </a:rPr>
              <a:t>10.4</a:t>
            </a:r>
            <a:r>
              <a:rPr lang="ko-KR" altLang="en-US" sz="900" dirty="0">
                <a:solidFill>
                  <a:schemeClr val="bg1"/>
                </a:solidFill>
                <a:latin typeface="+mn-ea"/>
                <a:ea typeface="+mn-ea"/>
              </a:rPr>
              <a:t>만명</a:t>
            </a:r>
            <a:endParaRPr lang="en-US" altLang="ko-KR" sz="900" dirty="0">
              <a:solidFill>
                <a:schemeClr val="bg1"/>
              </a:solidFill>
              <a:latin typeface="+mn-ea"/>
              <a:ea typeface="+mn-ea"/>
            </a:endParaRPr>
          </a:p>
          <a:p>
            <a:pPr algn="ctr"/>
            <a:r>
              <a:rPr lang="ko-KR" altLang="en-US" sz="900" dirty="0">
                <a:solidFill>
                  <a:schemeClr val="bg1"/>
                </a:solidFill>
                <a:latin typeface="+mn-ea"/>
                <a:ea typeface="+mn-ea"/>
              </a:rPr>
              <a:t>평균 조회수 </a:t>
            </a:r>
            <a:r>
              <a:rPr lang="en-US" altLang="ko-KR" sz="900" dirty="0">
                <a:solidFill>
                  <a:schemeClr val="bg1"/>
                </a:solidFill>
                <a:latin typeface="+mn-ea"/>
                <a:ea typeface="+mn-ea"/>
              </a:rPr>
              <a:t>25</a:t>
            </a:r>
            <a:r>
              <a:rPr lang="ko-KR" altLang="en-US" sz="900" dirty="0">
                <a:solidFill>
                  <a:schemeClr val="bg1"/>
                </a:solidFill>
                <a:latin typeface="+mn-ea"/>
                <a:ea typeface="+mn-ea"/>
              </a:rPr>
              <a:t>만회</a:t>
            </a:r>
          </a:p>
        </p:txBody>
      </p:sp>
      <p:sp>
        <p:nvSpPr>
          <p:cNvPr id="5" name="슬라이드 번호 개체 틀 4"/>
          <p:cNvSpPr>
            <a:spLocks noGrp="1"/>
          </p:cNvSpPr>
          <p:nvPr>
            <p:ph type="sldNum" sz="quarter" idx="12"/>
          </p:nvPr>
        </p:nvSpPr>
        <p:spPr/>
        <p:txBody>
          <a:bodyPr/>
          <a:lstStyle/>
          <a:p>
            <a:fld id="{B99C6B5B-76EA-402D-A0A3-0B93B25CE1A8}" type="slidenum">
              <a:rPr lang="ko-KR" altLang="en-US" smtClean="0"/>
              <a:pPr/>
              <a:t>11</a:t>
            </a:fld>
            <a:endParaRPr lang="ko-KR" altLang="en-US"/>
          </a:p>
        </p:txBody>
      </p:sp>
      <p:cxnSp>
        <p:nvCxnSpPr>
          <p:cNvPr id="39" name="직선 연결선 38"/>
          <p:cNvCxnSpPr/>
          <p:nvPr/>
        </p:nvCxnSpPr>
        <p:spPr>
          <a:xfrm>
            <a:off x="4953000" y="620688"/>
            <a:ext cx="0" cy="585877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707C201F-AA6F-401D-9C4C-24A07B9FD5DD}"/>
              </a:ext>
            </a:extLst>
          </p:cNvPr>
          <p:cNvSpPr/>
          <p:nvPr/>
        </p:nvSpPr>
        <p:spPr>
          <a:xfrm>
            <a:off x="318058" y="3918498"/>
            <a:ext cx="4480746" cy="2396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57" name="직사각형 56">
            <a:extLst>
              <a:ext uri="{FF2B5EF4-FFF2-40B4-BE49-F238E27FC236}">
                <a16:creationId xmlns:a16="http://schemas.microsoft.com/office/drawing/2014/main" id="{388C61BA-F6C1-4126-AA40-E9A98D405055}"/>
              </a:ext>
            </a:extLst>
          </p:cNvPr>
          <p:cNvSpPr/>
          <p:nvPr/>
        </p:nvSpPr>
        <p:spPr>
          <a:xfrm>
            <a:off x="5064270" y="1092295"/>
            <a:ext cx="4506070" cy="24990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59" name="직사각형 58">
            <a:extLst>
              <a:ext uri="{FF2B5EF4-FFF2-40B4-BE49-F238E27FC236}">
                <a16:creationId xmlns:a16="http://schemas.microsoft.com/office/drawing/2014/main" id="{3FAE9312-BC7E-45D4-88A5-A3D2A28C9718}"/>
              </a:ext>
            </a:extLst>
          </p:cNvPr>
          <p:cNvSpPr/>
          <p:nvPr/>
        </p:nvSpPr>
        <p:spPr>
          <a:xfrm>
            <a:off x="5158248" y="1221028"/>
            <a:ext cx="4331255" cy="422588"/>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30000"/>
              </a:lnSpc>
              <a:buFont typeface="Wingdings" panose="05000000000000000000" pitchFamily="2" charset="2"/>
              <a:buChar char="§"/>
            </a:pPr>
            <a:r>
              <a:rPr lang="en-US" altLang="ko-KR" sz="900" dirty="0">
                <a:solidFill>
                  <a:schemeClr val="tx1"/>
                </a:solidFill>
                <a:latin typeface="+mn-ea"/>
              </a:rPr>
              <a:t>1~2</a:t>
            </a:r>
            <a:r>
              <a:rPr lang="ko-KR" altLang="en-US" sz="900" dirty="0">
                <a:solidFill>
                  <a:schemeClr val="tx1"/>
                </a:solidFill>
                <a:latin typeface="+mn-ea"/>
              </a:rPr>
              <a:t>분 자연스러운 노출을 </a:t>
            </a:r>
            <a:r>
              <a:rPr lang="ko-KR" altLang="en-US" sz="900" dirty="0" smtClean="0">
                <a:solidFill>
                  <a:schemeClr val="tx1"/>
                </a:solidFill>
                <a:latin typeface="+mn-ea"/>
              </a:rPr>
              <a:t>통해 여성 </a:t>
            </a:r>
            <a:r>
              <a:rPr lang="ko-KR" altLang="en-US" sz="900" dirty="0" err="1">
                <a:solidFill>
                  <a:schemeClr val="tx1"/>
                </a:solidFill>
                <a:latin typeface="+mn-ea"/>
              </a:rPr>
              <a:t>타겟에게</a:t>
            </a:r>
            <a:r>
              <a:rPr lang="ko-KR" altLang="en-US" sz="900" dirty="0">
                <a:solidFill>
                  <a:schemeClr val="tx1"/>
                </a:solidFill>
                <a:latin typeface="+mn-ea"/>
              </a:rPr>
              <a:t> </a:t>
            </a:r>
            <a:r>
              <a:rPr lang="en-US" altLang="ko-KR" sz="900" dirty="0">
                <a:solidFill>
                  <a:schemeClr val="tx1"/>
                </a:solidFill>
                <a:latin typeface="+mn-ea"/>
              </a:rPr>
              <a:t>‘</a:t>
            </a:r>
            <a:r>
              <a:rPr lang="ko-KR" altLang="en-US" sz="900" dirty="0">
                <a:solidFill>
                  <a:schemeClr val="tx1"/>
                </a:solidFill>
                <a:latin typeface="+mn-ea"/>
              </a:rPr>
              <a:t>아차</a:t>
            </a:r>
            <a:r>
              <a:rPr lang="en-US" altLang="ko-KR" sz="900" dirty="0">
                <a:solidFill>
                  <a:schemeClr val="tx1"/>
                </a:solidFill>
                <a:latin typeface="+mn-ea"/>
              </a:rPr>
              <a:t>‘ </a:t>
            </a:r>
            <a:r>
              <a:rPr lang="ko-KR" altLang="en-US" sz="900" dirty="0">
                <a:solidFill>
                  <a:schemeClr val="tx1"/>
                </a:solidFill>
                <a:latin typeface="+mn-ea"/>
              </a:rPr>
              <a:t>서비스의 특장점 </a:t>
            </a:r>
            <a:r>
              <a:rPr lang="ko-KR" altLang="en-US" sz="900" dirty="0" smtClean="0">
                <a:solidFill>
                  <a:schemeClr val="tx1"/>
                </a:solidFill>
                <a:latin typeface="+mn-ea"/>
              </a:rPr>
              <a:t>소개</a:t>
            </a:r>
            <a:endParaRPr lang="en-US" altLang="ko-KR" sz="900" dirty="0" smtClean="0">
              <a:solidFill>
                <a:schemeClr val="tx1"/>
              </a:solidFill>
              <a:latin typeface="+mn-ea"/>
            </a:endParaRPr>
          </a:p>
          <a:p>
            <a:pPr marL="171450" indent="-171450">
              <a:lnSpc>
                <a:spcPct val="130000"/>
              </a:lnSpc>
              <a:buFont typeface="Wingdings" panose="05000000000000000000" pitchFamily="2" charset="2"/>
              <a:buChar char="§"/>
            </a:pPr>
            <a:r>
              <a:rPr lang="ko-KR" altLang="en-US" sz="900" dirty="0">
                <a:solidFill>
                  <a:schemeClr val="tx1"/>
                </a:solidFill>
                <a:latin typeface="맑은 고딕" panose="020B0503020000020004" pitchFamily="50" charset="-127"/>
              </a:rPr>
              <a:t>단순</a:t>
            </a:r>
            <a:r>
              <a:rPr lang="en-US" altLang="ko-KR" sz="900" dirty="0">
                <a:solidFill>
                  <a:schemeClr val="tx1"/>
                </a:solidFill>
                <a:latin typeface="맑은 고딕" panose="020B0503020000020004" pitchFamily="50" charset="-127"/>
              </a:rPr>
              <a:t>/</a:t>
            </a:r>
            <a:r>
              <a:rPr lang="ko-KR" altLang="en-US" sz="900" dirty="0">
                <a:solidFill>
                  <a:schemeClr val="tx1"/>
                </a:solidFill>
                <a:latin typeface="맑은 고딕" panose="020B0503020000020004" pitchFamily="50" charset="-127"/>
              </a:rPr>
              <a:t>기획 </a:t>
            </a:r>
            <a:r>
              <a:rPr lang="en-US" altLang="ko-KR" sz="900" dirty="0">
                <a:solidFill>
                  <a:schemeClr val="tx1"/>
                </a:solidFill>
                <a:latin typeface="맑은 고딕" panose="020B0503020000020004" pitchFamily="50" charset="-127"/>
              </a:rPr>
              <a:t>PPL</a:t>
            </a:r>
            <a:r>
              <a:rPr lang="ko-KR" altLang="en-US" sz="900" dirty="0">
                <a:solidFill>
                  <a:schemeClr val="tx1"/>
                </a:solidFill>
                <a:latin typeface="맑은 고딕" panose="020B0503020000020004" pitchFamily="50" charset="-127"/>
              </a:rPr>
              <a:t>등 짧은 형태의 </a:t>
            </a:r>
            <a:r>
              <a:rPr lang="en-US" altLang="ko-KR" sz="900" dirty="0">
                <a:solidFill>
                  <a:schemeClr val="tx1"/>
                </a:solidFill>
                <a:latin typeface="맑은 고딕" panose="020B0503020000020004" pitchFamily="50" charset="-127"/>
              </a:rPr>
              <a:t>PPL</a:t>
            </a:r>
            <a:r>
              <a:rPr lang="ko-KR" altLang="en-US" sz="900" dirty="0" smtClean="0">
                <a:solidFill>
                  <a:schemeClr val="tx1"/>
                </a:solidFill>
                <a:latin typeface="맑은 고딕" panose="020B0503020000020004" pitchFamily="50" charset="-127"/>
              </a:rPr>
              <a:t>상품 </a:t>
            </a:r>
            <a:endParaRPr lang="ko-KR" altLang="en-US" sz="900" dirty="0">
              <a:solidFill>
                <a:schemeClr val="tx1"/>
              </a:solidFill>
              <a:latin typeface="+mn-ea"/>
            </a:endParaRPr>
          </a:p>
        </p:txBody>
      </p:sp>
      <p:sp>
        <p:nvSpPr>
          <p:cNvPr id="60" name="TextBox 59">
            <a:extLst>
              <a:ext uri="{FF2B5EF4-FFF2-40B4-BE49-F238E27FC236}">
                <a16:creationId xmlns:a16="http://schemas.microsoft.com/office/drawing/2014/main" id="{8DC579E5-4264-4E0C-B8DA-9F5C831EAAA1}"/>
              </a:ext>
            </a:extLst>
          </p:cNvPr>
          <p:cNvSpPr txBox="1"/>
          <p:nvPr/>
        </p:nvSpPr>
        <p:spPr>
          <a:xfrm>
            <a:off x="752795" y="5829232"/>
            <a:ext cx="3503452" cy="354841"/>
          </a:xfrm>
          <a:prstGeom prst="rect">
            <a:avLst/>
          </a:prstGeom>
          <a:noFill/>
        </p:spPr>
        <p:txBody>
          <a:bodyPr wrap="square" rtlCol="0">
            <a:spAutoFit/>
          </a:bodyPr>
          <a:lstStyle/>
          <a:p>
            <a:pPr marL="139303" indent="-139303">
              <a:buFont typeface="Arial" panose="020B0604020202020204" pitchFamily="34" charset="0"/>
              <a:buChar char="•"/>
            </a:pPr>
            <a:r>
              <a:rPr lang="ko-KR" altLang="en-US" sz="853" dirty="0" err="1">
                <a:latin typeface="+mn-ea"/>
                <a:ea typeface="+mn-ea"/>
              </a:rPr>
              <a:t>브랜디드</a:t>
            </a:r>
            <a:r>
              <a:rPr lang="ko-KR" altLang="en-US" sz="853" dirty="0">
                <a:latin typeface="+mn-ea"/>
                <a:ea typeface="+mn-ea"/>
              </a:rPr>
              <a:t> 콘텐츠의 노출 분량은 </a:t>
            </a:r>
            <a:r>
              <a:rPr lang="ko-KR" altLang="en-US" sz="853" dirty="0" err="1">
                <a:latin typeface="+mn-ea"/>
                <a:ea typeface="+mn-ea"/>
              </a:rPr>
              <a:t>크리에이터별로</a:t>
            </a:r>
            <a:r>
              <a:rPr lang="ko-KR" altLang="en-US" sz="853" dirty="0">
                <a:latin typeface="+mn-ea"/>
                <a:ea typeface="+mn-ea"/>
              </a:rPr>
              <a:t> 상이</a:t>
            </a:r>
            <a:endParaRPr lang="en-US" altLang="ko-KR" sz="853" dirty="0">
              <a:latin typeface="+mn-ea"/>
              <a:ea typeface="+mn-ea"/>
            </a:endParaRPr>
          </a:p>
          <a:p>
            <a:pPr marL="139303" indent="-139303">
              <a:buFont typeface="Arial" panose="020B0604020202020204" pitchFamily="34" charset="0"/>
              <a:buChar char="•"/>
            </a:pPr>
            <a:r>
              <a:rPr lang="ko-KR" altLang="en-US" sz="853" dirty="0">
                <a:latin typeface="+mn-ea"/>
                <a:ea typeface="+mn-ea"/>
              </a:rPr>
              <a:t>크리에이터 채널에 콘텐츠 </a:t>
            </a:r>
            <a:r>
              <a:rPr lang="ko-KR" altLang="en-US" sz="853" dirty="0" smtClean="0">
                <a:latin typeface="+mn-ea"/>
                <a:ea typeface="+mn-ea"/>
              </a:rPr>
              <a:t>업로드</a:t>
            </a:r>
            <a:endParaRPr lang="en-US" altLang="ko-KR" sz="853" dirty="0">
              <a:latin typeface="+mn-ea"/>
              <a:ea typeface="+mn-ea"/>
            </a:endParaRPr>
          </a:p>
        </p:txBody>
      </p:sp>
      <p:pic>
        <p:nvPicPr>
          <p:cNvPr id="61" name="그림 60">
            <a:extLst>
              <a:ext uri="{FF2B5EF4-FFF2-40B4-BE49-F238E27FC236}">
                <a16:creationId xmlns:a16="http://schemas.microsoft.com/office/drawing/2014/main" id="{F8FD700F-5664-4B69-86F7-8C289D7D25F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71779" y="4668790"/>
            <a:ext cx="1462500" cy="798864"/>
          </a:xfrm>
          <a:prstGeom prst="rect">
            <a:avLst/>
          </a:prstGeom>
        </p:spPr>
      </p:pic>
      <p:pic>
        <p:nvPicPr>
          <p:cNvPr id="62" name="그림 61">
            <a:extLst>
              <a:ext uri="{FF2B5EF4-FFF2-40B4-BE49-F238E27FC236}">
                <a16:creationId xmlns:a16="http://schemas.microsoft.com/office/drawing/2014/main" id="{DF1EF484-1E48-4A4B-B3DB-FDCC839C80D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5372" y="4655898"/>
            <a:ext cx="1462500" cy="824649"/>
          </a:xfrm>
          <a:prstGeom prst="rect">
            <a:avLst/>
          </a:prstGeom>
        </p:spPr>
      </p:pic>
      <p:sp>
        <p:nvSpPr>
          <p:cNvPr id="63" name="직사각형 62">
            <a:extLst>
              <a:ext uri="{FF2B5EF4-FFF2-40B4-BE49-F238E27FC236}">
                <a16:creationId xmlns:a16="http://schemas.microsoft.com/office/drawing/2014/main" id="{1CC46E8D-8EEE-4E37-B92C-F2B769920E65}"/>
              </a:ext>
            </a:extLst>
          </p:cNvPr>
          <p:cNvSpPr/>
          <p:nvPr/>
        </p:nvSpPr>
        <p:spPr>
          <a:xfrm>
            <a:off x="426536" y="4065870"/>
            <a:ext cx="4227140" cy="43236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a:solidFill>
                  <a:schemeClr val="tx1"/>
                </a:solidFill>
                <a:latin typeface="+mn-ea"/>
              </a:rPr>
              <a:t>크리에이터 채널 및 콘텐츠 성격에 맞게</a:t>
            </a:r>
            <a:endParaRPr lang="en-US" altLang="ko-KR" sz="900">
              <a:solidFill>
                <a:schemeClr val="tx1"/>
              </a:solidFill>
              <a:latin typeface="+mn-ea"/>
            </a:endParaRPr>
          </a:p>
          <a:p>
            <a:pPr algn="ctr"/>
            <a:r>
              <a:rPr lang="en-US" altLang="ko-KR" sz="900">
                <a:solidFill>
                  <a:schemeClr val="tx1"/>
                </a:solidFill>
                <a:latin typeface="+mn-ea"/>
              </a:rPr>
              <a:t>‘</a:t>
            </a:r>
            <a:r>
              <a:rPr lang="ko-KR" altLang="en-US" sz="900">
                <a:solidFill>
                  <a:schemeClr val="tx1"/>
                </a:solidFill>
                <a:latin typeface="+mn-ea"/>
              </a:rPr>
              <a:t>아차</a:t>
            </a:r>
            <a:r>
              <a:rPr lang="en-US" altLang="ko-KR" sz="900">
                <a:solidFill>
                  <a:schemeClr val="tx1"/>
                </a:solidFill>
                <a:latin typeface="+mn-ea"/>
              </a:rPr>
              <a:t>’ </a:t>
            </a:r>
            <a:r>
              <a:rPr lang="ko-KR" altLang="en-US" sz="900">
                <a:solidFill>
                  <a:schemeClr val="tx1"/>
                </a:solidFill>
                <a:latin typeface="+mn-ea"/>
              </a:rPr>
              <a:t>서비스를 자연스럽게 홍보하는 영상 컨텐츠 제작</a:t>
            </a:r>
            <a:endParaRPr lang="ko-KR" altLang="en-US" sz="900" dirty="0">
              <a:solidFill>
                <a:schemeClr val="tx1"/>
              </a:solidFill>
              <a:latin typeface="+mn-ea"/>
            </a:endParaRPr>
          </a:p>
        </p:txBody>
      </p:sp>
      <p:sp>
        <p:nvSpPr>
          <p:cNvPr id="65" name="TextBox 64">
            <a:extLst>
              <a:ext uri="{FF2B5EF4-FFF2-40B4-BE49-F238E27FC236}">
                <a16:creationId xmlns:a16="http://schemas.microsoft.com/office/drawing/2014/main" id="{5D1D7CED-943B-422B-A515-4B187DE17421}"/>
              </a:ext>
            </a:extLst>
          </p:cNvPr>
          <p:cNvSpPr txBox="1"/>
          <p:nvPr/>
        </p:nvSpPr>
        <p:spPr>
          <a:xfrm>
            <a:off x="809044" y="5524611"/>
            <a:ext cx="1515159" cy="317266"/>
          </a:xfrm>
          <a:prstGeom prst="rect">
            <a:avLst/>
          </a:prstGeom>
          <a:noFill/>
        </p:spPr>
        <p:txBody>
          <a:bodyPr wrap="none" rtlCol="0">
            <a:spAutoFit/>
          </a:bodyPr>
          <a:lstStyle/>
          <a:p>
            <a:pPr algn="ctr"/>
            <a:r>
              <a:rPr lang="ko-KR" altLang="en-US" sz="731" dirty="0">
                <a:latin typeface="+mn-ea"/>
                <a:ea typeface="+mn-ea"/>
              </a:rPr>
              <a:t>사회초년생 재테크 채널로</a:t>
            </a:r>
            <a:endParaRPr lang="en-US" altLang="ko-KR" sz="731" dirty="0">
              <a:latin typeface="+mn-ea"/>
              <a:ea typeface="+mn-ea"/>
            </a:endParaRPr>
          </a:p>
          <a:p>
            <a:pPr algn="ctr"/>
            <a:r>
              <a:rPr lang="ko-KR" altLang="en-US" sz="731" dirty="0" err="1">
                <a:latin typeface="+mn-ea"/>
                <a:ea typeface="+mn-ea"/>
              </a:rPr>
              <a:t>돈관리</a:t>
            </a:r>
            <a:r>
              <a:rPr lang="ko-KR" altLang="en-US" sz="731" dirty="0">
                <a:latin typeface="+mn-ea"/>
                <a:ea typeface="+mn-ea"/>
              </a:rPr>
              <a:t> </a:t>
            </a:r>
            <a:r>
              <a:rPr lang="ko-KR" altLang="en-US" sz="731" dirty="0" err="1">
                <a:latin typeface="+mn-ea"/>
                <a:ea typeface="+mn-ea"/>
              </a:rPr>
              <a:t>꿀팁</a:t>
            </a:r>
            <a:r>
              <a:rPr lang="ko-KR" altLang="en-US" sz="731" dirty="0">
                <a:latin typeface="+mn-ea"/>
                <a:ea typeface="+mn-ea"/>
              </a:rPr>
              <a:t> 콘텐츠로 활용 가능</a:t>
            </a:r>
          </a:p>
        </p:txBody>
      </p:sp>
      <p:sp>
        <p:nvSpPr>
          <p:cNvPr id="66" name="TextBox 65">
            <a:extLst>
              <a:ext uri="{FF2B5EF4-FFF2-40B4-BE49-F238E27FC236}">
                <a16:creationId xmlns:a16="http://schemas.microsoft.com/office/drawing/2014/main" id="{1482F280-9328-46E7-8579-BD1F5B249A0D}"/>
              </a:ext>
            </a:extLst>
          </p:cNvPr>
          <p:cNvSpPr txBox="1"/>
          <p:nvPr/>
        </p:nvSpPr>
        <p:spPr>
          <a:xfrm>
            <a:off x="2710673" y="5524611"/>
            <a:ext cx="1391728" cy="317266"/>
          </a:xfrm>
          <a:prstGeom prst="rect">
            <a:avLst/>
          </a:prstGeom>
          <a:noFill/>
        </p:spPr>
        <p:txBody>
          <a:bodyPr wrap="none" rtlCol="0">
            <a:spAutoFit/>
          </a:bodyPr>
          <a:lstStyle/>
          <a:p>
            <a:pPr algn="ctr"/>
            <a:r>
              <a:rPr lang="ko-KR" altLang="en-US" sz="731" dirty="0">
                <a:latin typeface="+mn-ea"/>
                <a:ea typeface="+mn-ea"/>
              </a:rPr>
              <a:t>재테크 관련 상담 컨텐츠에서</a:t>
            </a:r>
            <a:endParaRPr lang="en-US" altLang="ko-KR" sz="731" dirty="0">
              <a:latin typeface="+mn-ea"/>
              <a:ea typeface="+mn-ea"/>
            </a:endParaRPr>
          </a:p>
          <a:p>
            <a:pPr algn="ctr"/>
            <a:r>
              <a:rPr lang="ko-KR" altLang="en-US" sz="731" dirty="0">
                <a:latin typeface="+mn-ea"/>
                <a:ea typeface="+mn-ea"/>
              </a:rPr>
              <a:t>서비스 활용 추천 가능</a:t>
            </a:r>
          </a:p>
        </p:txBody>
      </p:sp>
      <p:sp>
        <p:nvSpPr>
          <p:cNvPr id="67" name="직사각형 66">
            <a:extLst>
              <a:ext uri="{FF2B5EF4-FFF2-40B4-BE49-F238E27FC236}">
                <a16:creationId xmlns:a16="http://schemas.microsoft.com/office/drawing/2014/main" id="{E4FBD77C-8094-47E7-B9A6-D1D9F89F00A5}"/>
              </a:ext>
            </a:extLst>
          </p:cNvPr>
          <p:cNvSpPr/>
          <p:nvPr/>
        </p:nvSpPr>
        <p:spPr>
          <a:xfrm>
            <a:off x="5414728" y="1772348"/>
            <a:ext cx="1562273" cy="211698"/>
          </a:xfrm>
          <a:prstGeom prst="rect">
            <a:avLst/>
          </a:prstGeom>
          <a:solidFill>
            <a:srgbClr val="A2A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94" dirty="0">
                <a:latin typeface="+mn-ea"/>
              </a:rPr>
              <a:t>기획 </a:t>
            </a:r>
            <a:r>
              <a:rPr lang="en-US" altLang="ko-KR" sz="894" dirty="0">
                <a:latin typeface="+mn-ea"/>
              </a:rPr>
              <a:t>PPL</a:t>
            </a:r>
            <a:endParaRPr lang="ko-KR" altLang="en-US" sz="894" dirty="0">
              <a:latin typeface="+mn-ea"/>
            </a:endParaRPr>
          </a:p>
        </p:txBody>
      </p:sp>
      <p:sp>
        <p:nvSpPr>
          <p:cNvPr id="68" name="직사각형 67">
            <a:extLst>
              <a:ext uri="{FF2B5EF4-FFF2-40B4-BE49-F238E27FC236}">
                <a16:creationId xmlns:a16="http://schemas.microsoft.com/office/drawing/2014/main" id="{78736AA3-24A3-425B-9498-42F159F05ECE}"/>
              </a:ext>
            </a:extLst>
          </p:cNvPr>
          <p:cNvSpPr/>
          <p:nvPr/>
        </p:nvSpPr>
        <p:spPr>
          <a:xfrm>
            <a:off x="7639199" y="1772348"/>
            <a:ext cx="1562273" cy="211698"/>
          </a:xfrm>
          <a:prstGeom prst="rect">
            <a:avLst/>
          </a:prstGeom>
          <a:solidFill>
            <a:srgbClr val="A2A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94" dirty="0">
                <a:latin typeface="+mn-ea"/>
              </a:rPr>
              <a:t>표준 </a:t>
            </a:r>
            <a:r>
              <a:rPr lang="en-US" altLang="ko-KR" sz="894" dirty="0">
                <a:latin typeface="+mn-ea"/>
              </a:rPr>
              <a:t>PPL</a:t>
            </a:r>
            <a:endParaRPr lang="ko-KR" altLang="en-US" sz="894" dirty="0">
              <a:latin typeface="+mn-ea"/>
            </a:endParaRPr>
          </a:p>
        </p:txBody>
      </p:sp>
      <p:sp>
        <p:nvSpPr>
          <p:cNvPr id="69" name="TextBox 68">
            <a:extLst>
              <a:ext uri="{FF2B5EF4-FFF2-40B4-BE49-F238E27FC236}">
                <a16:creationId xmlns:a16="http://schemas.microsoft.com/office/drawing/2014/main" id="{2D3B6D1A-79DD-4E48-8A36-62A25D103540}"/>
              </a:ext>
            </a:extLst>
          </p:cNvPr>
          <p:cNvSpPr txBox="1"/>
          <p:nvPr/>
        </p:nvSpPr>
        <p:spPr>
          <a:xfrm>
            <a:off x="5454326" y="1975271"/>
            <a:ext cx="1443349" cy="329899"/>
          </a:xfrm>
          <a:prstGeom prst="rect">
            <a:avLst/>
          </a:prstGeom>
          <a:noFill/>
        </p:spPr>
        <p:txBody>
          <a:bodyPr wrap="square" rtlCol="0">
            <a:spAutoFit/>
          </a:bodyPr>
          <a:lstStyle/>
          <a:p>
            <a:pPr algn="ctr"/>
            <a:r>
              <a:rPr lang="ko-KR" altLang="en-US" sz="731" dirty="0">
                <a:latin typeface="+mn-ea"/>
                <a:ea typeface="+mn-ea"/>
              </a:rPr>
              <a:t>서비스 및 마케팅 포인트 노출</a:t>
            </a:r>
            <a:endParaRPr lang="en-US" altLang="ko-KR" sz="731" dirty="0">
              <a:latin typeface="+mn-ea"/>
              <a:ea typeface="+mn-ea"/>
            </a:endParaRPr>
          </a:p>
          <a:p>
            <a:pPr algn="ctr"/>
            <a:r>
              <a:rPr lang="en-US" altLang="ko-KR" sz="813" b="1" dirty="0">
                <a:latin typeface="+mn-ea"/>
                <a:ea typeface="+mn-ea"/>
              </a:rPr>
              <a:t>1</a:t>
            </a:r>
            <a:r>
              <a:rPr lang="ko-KR" altLang="en-US" sz="813" b="1" dirty="0">
                <a:latin typeface="+mn-ea"/>
                <a:ea typeface="+mn-ea"/>
              </a:rPr>
              <a:t>분 </a:t>
            </a:r>
            <a:r>
              <a:rPr lang="en-US" altLang="ko-KR" sz="813" b="1" dirty="0">
                <a:latin typeface="+mn-ea"/>
                <a:ea typeface="+mn-ea"/>
              </a:rPr>
              <a:t>30</a:t>
            </a:r>
            <a:r>
              <a:rPr lang="ko-KR" altLang="en-US" sz="813" b="1" dirty="0">
                <a:latin typeface="+mn-ea"/>
                <a:ea typeface="+mn-ea"/>
              </a:rPr>
              <a:t>초 </a:t>
            </a:r>
            <a:r>
              <a:rPr lang="en-US" altLang="ko-KR" sz="813" b="1" dirty="0">
                <a:latin typeface="+mn-ea"/>
                <a:ea typeface="+mn-ea"/>
              </a:rPr>
              <a:t>~ 2</a:t>
            </a:r>
            <a:r>
              <a:rPr lang="ko-KR" altLang="en-US" sz="813" b="1" dirty="0">
                <a:latin typeface="+mn-ea"/>
                <a:ea typeface="+mn-ea"/>
              </a:rPr>
              <a:t>분 내외</a:t>
            </a:r>
          </a:p>
        </p:txBody>
      </p:sp>
      <p:sp>
        <p:nvSpPr>
          <p:cNvPr id="70" name="TextBox 69">
            <a:extLst>
              <a:ext uri="{FF2B5EF4-FFF2-40B4-BE49-F238E27FC236}">
                <a16:creationId xmlns:a16="http://schemas.microsoft.com/office/drawing/2014/main" id="{A725F55B-1E29-4DDE-93E4-C30E2959F801}"/>
              </a:ext>
            </a:extLst>
          </p:cNvPr>
          <p:cNvSpPr txBox="1"/>
          <p:nvPr/>
        </p:nvSpPr>
        <p:spPr>
          <a:xfrm>
            <a:off x="7678797" y="1975271"/>
            <a:ext cx="1443349" cy="329899"/>
          </a:xfrm>
          <a:prstGeom prst="rect">
            <a:avLst/>
          </a:prstGeom>
          <a:noFill/>
        </p:spPr>
        <p:txBody>
          <a:bodyPr wrap="square" rtlCol="0">
            <a:spAutoFit/>
          </a:bodyPr>
          <a:lstStyle/>
          <a:p>
            <a:pPr algn="ctr"/>
            <a:r>
              <a:rPr lang="ko-KR" altLang="en-US" sz="731" dirty="0">
                <a:latin typeface="+mn-ea"/>
                <a:ea typeface="+mn-ea"/>
              </a:rPr>
              <a:t>서비스 및 마케팅 포인트 노출</a:t>
            </a:r>
            <a:endParaRPr lang="en-US" altLang="ko-KR" sz="731" dirty="0">
              <a:latin typeface="+mn-ea"/>
              <a:ea typeface="+mn-ea"/>
            </a:endParaRPr>
          </a:p>
          <a:p>
            <a:pPr algn="ctr"/>
            <a:r>
              <a:rPr lang="en-US" altLang="ko-KR" sz="813" b="1" dirty="0">
                <a:latin typeface="+mn-ea"/>
                <a:ea typeface="+mn-ea"/>
              </a:rPr>
              <a:t>1</a:t>
            </a:r>
            <a:r>
              <a:rPr lang="ko-KR" altLang="en-US" sz="813" b="1" dirty="0">
                <a:latin typeface="+mn-ea"/>
                <a:ea typeface="+mn-ea"/>
              </a:rPr>
              <a:t>분 내외</a:t>
            </a:r>
          </a:p>
        </p:txBody>
      </p:sp>
      <p:pic>
        <p:nvPicPr>
          <p:cNvPr id="71" name="그림 70">
            <a:extLst>
              <a:ext uri="{FF2B5EF4-FFF2-40B4-BE49-F238E27FC236}">
                <a16:creationId xmlns:a16="http://schemas.microsoft.com/office/drawing/2014/main" id="{EA6B7BC0-CFE6-4DF0-8B68-750B03BB09F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35338" y="2305638"/>
            <a:ext cx="1462500" cy="825292"/>
          </a:xfrm>
          <a:prstGeom prst="rect">
            <a:avLst/>
          </a:prstGeom>
        </p:spPr>
      </p:pic>
      <p:sp>
        <p:nvSpPr>
          <p:cNvPr id="80" name="TextBox 79">
            <a:extLst>
              <a:ext uri="{FF2B5EF4-FFF2-40B4-BE49-F238E27FC236}">
                <a16:creationId xmlns:a16="http://schemas.microsoft.com/office/drawing/2014/main" id="{F8A66CFC-B463-4D09-A4F4-B37521535771}"/>
              </a:ext>
            </a:extLst>
          </p:cNvPr>
          <p:cNvSpPr txBox="1"/>
          <p:nvPr/>
        </p:nvSpPr>
        <p:spPr>
          <a:xfrm>
            <a:off x="5383578" y="3169734"/>
            <a:ext cx="1561646" cy="317266"/>
          </a:xfrm>
          <a:prstGeom prst="rect">
            <a:avLst/>
          </a:prstGeom>
          <a:noFill/>
        </p:spPr>
        <p:txBody>
          <a:bodyPr wrap="none" rtlCol="0">
            <a:spAutoFit/>
          </a:bodyPr>
          <a:lstStyle/>
          <a:p>
            <a:pPr algn="ctr"/>
            <a:r>
              <a:rPr lang="ko-KR" altLang="en-US" sz="731" dirty="0">
                <a:latin typeface="+mn-ea"/>
                <a:ea typeface="+mn-ea"/>
              </a:rPr>
              <a:t>신혼부부 라이프스타일 채널에</a:t>
            </a:r>
            <a:endParaRPr lang="en-US" altLang="ko-KR" sz="731" dirty="0">
              <a:latin typeface="+mn-ea"/>
              <a:ea typeface="+mn-ea"/>
            </a:endParaRPr>
          </a:p>
          <a:p>
            <a:pPr algn="ctr"/>
            <a:r>
              <a:rPr lang="ko-KR" altLang="en-US" sz="731" dirty="0">
                <a:latin typeface="+mn-ea"/>
                <a:ea typeface="+mn-ea"/>
              </a:rPr>
              <a:t>가계부 쓰는 방법 관련 소개 가능</a:t>
            </a:r>
          </a:p>
        </p:txBody>
      </p:sp>
      <p:pic>
        <p:nvPicPr>
          <p:cNvPr id="81" name="그림 80">
            <a:extLst>
              <a:ext uri="{FF2B5EF4-FFF2-40B4-BE49-F238E27FC236}">
                <a16:creationId xmlns:a16="http://schemas.microsoft.com/office/drawing/2014/main" id="{8AC59498-CC58-480F-BC1A-8DBC4697812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13395" y="2305638"/>
            <a:ext cx="1462500" cy="825292"/>
          </a:xfrm>
          <a:prstGeom prst="rect">
            <a:avLst/>
          </a:prstGeom>
        </p:spPr>
      </p:pic>
      <p:sp>
        <p:nvSpPr>
          <p:cNvPr id="82" name="TextBox 81">
            <a:extLst>
              <a:ext uri="{FF2B5EF4-FFF2-40B4-BE49-F238E27FC236}">
                <a16:creationId xmlns:a16="http://schemas.microsoft.com/office/drawing/2014/main" id="{D431DD29-8B21-43C5-A127-16F35C52FA18}"/>
              </a:ext>
            </a:extLst>
          </p:cNvPr>
          <p:cNvSpPr txBox="1"/>
          <p:nvPr/>
        </p:nvSpPr>
        <p:spPr>
          <a:xfrm>
            <a:off x="7739252" y="3169734"/>
            <a:ext cx="1375698" cy="317266"/>
          </a:xfrm>
          <a:prstGeom prst="rect">
            <a:avLst/>
          </a:prstGeom>
          <a:noFill/>
        </p:spPr>
        <p:txBody>
          <a:bodyPr wrap="none" rtlCol="0">
            <a:spAutoFit/>
          </a:bodyPr>
          <a:lstStyle/>
          <a:p>
            <a:pPr algn="ctr"/>
            <a:r>
              <a:rPr lang="ko-KR" altLang="en-US" sz="731" dirty="0">
                <a:latin typeface="+mn-ea"/>
                <a:ea typeface="+mn-ea"/>
              </a:rPr>
              <a:t>전직 승무원의 일상</a:t>
            </a:r>
            <a:r>
              <a:rPr lang="en-US" altLang="ko-KR" sz="731" dirty="0">
                <a:latin typeface="+mn-ea"/>
                <a:ea typeface="+mn-ea"/>
              </a:rPr>
              <a:t>, </a:t>
            </a:r>
            <a:r>
              <a:rPr lang="ko-KR" altLang="en-US" sz="731" dirty="0" err="1">
                <a:latin typeface="+mn-ea"/>
                <a:ea typeface="+mn-ea"/>
              </a:rPr>
              <a:t>꿀팁</a:t>
            </a:r>
            <a:r>
              <a:rPr lang="ko-KR" altLang="en-US" sz="731" dirty="0">
                <a:latin typeface="+mn-ea"/>
                <a:ea typeface="+mn-ea"/>
              </a:rPr>
              <a:t> 속</a:t>
            </a:r>
            <a:endParaRPr lang="en-US" altLang="ko-KR" sz="731" dirty="0">
              <a:latin typeface="+mn-ea"/>
              <a:ea typeface="+mn-ea"/>
            </a:endParaRPr>
          </a:p>
          <a:p>
            <a:pPr algn="ctr"/>
            <a:r>
              <a:rPr lang="ko-KR" altLang="en-US" sz="731" dirty="0">
                <a:latin typeface="+mn-ea"/>
                <a:ea typeface="+mn-ea"/>
              </a:rPr>
              <a:t>돈 관리 관련 내용 노출 가능</a:t>
            </a:r>
          </a:p>
        </p:txBody>
      </p:sp>
      <p:sp>
        <p:nvSpPr>
          <p:cNvPr id="83" name="사각형: 둥근 대각선 방향 모서리 5">
            <a:extLst>
              <a:ext uri="{FF2B5EF4-FFF2-40B4-BE49-F238E27FC236}">
                <a16:creationId xmlns:a16="http://schemas.microsoft.com/office/drawing/2014/main" id="{3281FBFC-9402-4F8C-8A1E-0A5F4225B2F3}"/>
              </a:ext>
            </a:extLst>
          </p:cNvPr>
          <p:cNvSpPr/>
          <p:nvPr/>
        </p:nvSpPr>
        <p:spPr>
          <a:xfrm>
            <a:off x="319024" y="847709"/>
            <a:ext cx="4500000" cy="235855"/>
          </a:xfrm>
          <a:prstGeom prst="round2DiagRect">
            <a:avLst>
              <a:gd name="adj1" fmla="val 1307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err="1" smtClean="0">
                <a:solidFill>
                  <a:schemeClr val="tx1">
                    <a:lumMod val="75000"/>
                    <a:lumOff val="25000"/>
                  </a:schemeClr>
                </a:solidFill>
                <a:latin typeface="나눔고딕OTF" panose="020D0604000000000000" pitchFamily="34" charset="-127"/>
                <a:ea typeface="나눔고딕OTF" panose="020D0604000000000000" pitchFamily="34" charset="-127"/>
              </a:rPr>
              <a:t>숏드라마</a:t>
            </a:r>
            <a:r>
              <a:rPr lang="ko-KR" altLang="en-US" sz="1200" b="1" dirty="0" smtClean="0">
                <a:solidFill>
                  <a:schemeClr val="tx1">
                    <a:lumMod val="75000"/>
                    <a:lumOff val="25000"/>
                  </a:schemeClr>
                </a:solidFill>
                <a:latin typeface="나눔고딕OTF" panose="020D0604000000000000" pitchFamily="34" charset="-127"/>
                <a:ea typeface="나눔고딕OTF" panose="020D0604000000000000" pitchFamily="34" charset="-127"/>
              </a:rPr>
              <a:t> 형식의 동영상 컨텐츠 제작</a:t>
            </a:r>
            <a:endParaRPr lang="ko-KR" altLang="en-US" sz="1200" b="1" dirty="0">
              <a:solidFill>
                <a:schemeClr val="tx1">
                  <a:lumMod val="75000"/>
                  <a:lumOff val="25000"/>
                </a:schemeClr>
              </a:solidFill>
              <a:latin typeface="나눔고딕OTF" panose="020D0604000000000000" pitchFamily="34" charset="-127"/>
              <a:ea typeface="나눔고딕OTF" panose="020D0604000000000000" pitchFamily="34" charset="-127"/>
            </a:endParaRPr>
          </a:p>
        </p:txBody>
      </p:sp>
      <p:sp>
        <p:nvSpPr>
          <p:cNvPr id="84" name="사각형: 둥근 대각선 방향 모서리 5">
            <a:extLst>
              <a:ext uri="{FF2B5EF4-FFF2-40B4-BE49-F238E27FC236}">
                <a16:creationId xmlns:a16="http://schemas.microsoft.com/office/drawing/2014/main" id="{3281FBFC-9402-4F8C-8A1E-0A5F4225B2F3}"/>
              </a:ext>
            </a:extLst>
          </p:cNvPr>
          <p:cNvSpPr/>
          <p:nvPr/>
        </p:nvSpPr>
        <p:spPr>
          <a:xfrm>
            <a:off x="319024" y="3751560"/>
            <a:ext cx="4500000" cy="235855"/>
          </a:xfrm>
          <a:prstGeom prst="round2DiagRect">
            <a:avLst>
              <a:gd name="adj1" fmla="val 1307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mn-ea"/>
              </a:rPr>
              <a:t>재테크 채널 </a:t>
            </a:r>
            <a:r>
              <a:rPr lang="en-US" altLang="ko-KR" sz="1200" b="1" dirty="0">
                <a:solidFill>
                  <a:schemeClr val="tx1"/>
                </a:solidFill>
                <a:latin typeface="+mn-ea"/>
              </a:rPr>
              <a:t>- </a:t>
            </a:r>
            <a:r>
              <a:rPr lang="ko-KR" altLang="en-US" sz="1200" b="1" dirty="0" err="1">
                <a:solidFill>
                  <a:schemeClr val="tx1"/>
                </a:solidFill>
                <a:latin typeface="+mn-ea"/>
              </a:rPr>
              <a:t>브랜디드</a:t>
            </a:r>
            <a:r>
              <a:rPr lang="ko-KR" altLang="en-US" sz="1200" b="1" dirty="0">
                <a:solidFill>
                  <a:schemeClr val="tx1"/>
                </a:solidFill>
                <a:latin typeface="+mn-ea"/>
              </a:rPr>
              <a:t> 콘텐츠</a:t>
            </a:r>
          </a:p>
        </p:txBody>
      </p:sp>
      <p:sp>
        <p:nvSpPr>
          <p:cNvPr id="85" name="사각형: 둥근 대각선 방향 모서리 5">
            <a:extLst>
              <a:ext uri="{FF2B5EF4-FFF2-40B4-BE49-F238E27FC236}">
                <a16:creationId xmlns:a16="http://schemas.microsoft.com/office/drawing/2014/main" id="{3281FBFC-9402-4F8C-8A1E-0A5F4225B2F3}"/>
              </a:ext>
            </a:extLst>
          </p:cNvPr>
          <p:cNvSpPr/>
          <p:nvPr/>
        </p:nvSpPr>
        <p:spPr>
          <a:xfrm>
            <a:off x="5070340" y="847708"/>
            <a:ext cx="4500000" cy="235855"/>
          </a:xfrm>
          <a:prstGeom prst="round2DiagRect">
            <a:avLst>
              <a:gd name="adj1" fmla="val 1307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smtClean="0">
                <a:solidFill>
                  <a:schemeClr val="tx1"/>
                </a:solidFill>
                <a:latin typeface="+mn-ea"/>
              </a:rPr>
              <a:t>패션</a:t>
            </a:r>
            <a:r>
              <a:rPr lang="en-US" altLang="ko-KR" sz="1200" b="1" dirty="0" smtClean="0">
                <a:solidFill>
                  <a:schemeClr val="tx1"/>
                </a:solidFill>
                <a:latin typeface="+mn-ea"/>
              </a:rPr>
              <a:t>/</a:t>
            </a:r>
            <a:r>
              <a:rPr lang="ko-KR" altLang="en-US" sz="1200" b="1" dirty="0" err="1" smtClean="0">
                <a:solidFill>
                  <a:schemeClr val="tx1"/>
                </a:solidFill>
                <a:latin typeface="+mn-ea"/>
              </a:rPr>
              <a:t>뷰티</a:t>
            </a:r>
            <a:r>
              <a:rPr lang="ko-KR" altLang="en-US" sz="1200" b="1" dirty="0" smtClean="0">
                <a:solidFill>
                  <a:schemeClr val="tx1"/>
                </a:solidFill>
                <a:latin typeface="+mn-ea"/>
              </a:rPr>
              <a:t> 채널 </a:t>
            </a:r>
            <a:r>
              <a:rPr lang="en-US" altLang="ko-KR" sz="1200" b="1" dirty="0" smtClean="0">
                <a:solidFill>
                  <a:schemeClr val="tx1"/>
                </a:solidFill>
                <a:latin typeface="+mn-ea"/>
              </a:rPr>
              <a:t>PPL</a:t>
            </a:r>
            <a:endParaRPr lang="ko-KR" altLang="en-US" sz="1200" b="1" dirty="0">
              <a:solidFill>
                <a:schemeClr val="tx1"/>
              </a:solidFill>
              <a:latin typeface="+mn-ea"/>
            </a:endParaRPr>
          </a:p>
        </p:txBody>
      </p:sp>
      <p:graphicFrame>
        <p:nvGraphicFramePr>
          <p:cNvPr id="86" name="표 85">
            <a:extLst>
              <a:ext uri="{FF2B5EF4-FFF2-40B4-BE49-F238E27FC236}">
                <a16:creationId xmlns:a16="http://schemas.microsoft.com/office/drawing/2014/main" id="{0FF17C6F-6417-41BB-9F17-1C480B65EAB0}"/>
              </a:ext>
            </a:extLst>
          </p:cNvPr>
          <p:cNvGraphicFramePr>
            <a:graphicFrameLocks noGrp="1"/>
          </p:cNvGraphicFramePr>
          <p:nvPr>
            <p:extLst>
              <p:ext uri="{D42A27DB-BD31-4B8C-83A1-F6EECF244321}">
                <p14:modId xmlns:p14="http://schemas.microsoft.com/office/powerpoint/2010/main" val="4134026768"/>
              </p:ext>
            </p:extLst>
          </p:nvPr>
        </p:nvGraphicFramePr>
        <p:xfrm>
          <a:off x="5064270" y="4088896"/>
          <a:ext cx="4498030" cy="2220424"/>
        </p:xfrm>
        <a:graphic>
          <a:graphicData uri="http://schemas.openxmlformats.org/drawingml/2006/table">
            <a:tbl>
              <a:tblPr/>
              <a:tblGrid>
                <a:gridCol w="646463">
                  <a:extLst>
                    <a:ext uri="{9D8B030D-6E8A-4147-A177-3AD203B41FA5}">
                      <a16:colId xmlns:a16="http://schemas.microsoft.com/office/drawing/2014/main" val="3199180884"/>
                    </a:ext>
                  </a:extLst>
                </a:gridCol>
                <a:gridCol w="1108014">
                  <a:extLst>
                    <a:ext uri="{9D8B030D-6E8A-4147-A177-3AD203B41FA5}">
                      <a16:colId xmlns:a16="http://schemas.microsoft.com/office/drawing/2014/main" val="1474401679"/>
                    </a:ext>
                  </a:extLst>
                </a:gridCol>
                <a:gridCol w="1411211">
                  <a:extLst>
                    <a:ext uri="{9D8B030D-6E8A-4147-A177-3AD203B41FA5}">
                      <a16:colId xmlns:a16="http://schemas.microsoft.com/office/drawing/2014/main" val="1627770171"/>
                    </a:ext>
                  </a:extLst>
                </a:gridCol>
                <a:gridCol w="1332342">
                  <a:extLst>
                    <a:ext uri="{9D8B030D-6E8A-4147-A177-3AD203B41FA5}">
                      <a16:colId xmlns:a16="http://schemas.microsoft.com/office/drawing/2014/main" val="2468723409"/>
                    </a:ext>
                  </a:extLst>
                </a:gridCol>
              </a:tblGrid>
              <a:tr h="277553">
                <a:tc>
                  <a:txBody>
                    <a:bodyPr/>
                    <a:lstStyle/>
                    <a:p>
                      <a:pPr algn="ctr" rtl="0" fontAlgn="ctr"/>
                      <a:r>
                        <a:rPr lang="ko-KR" altLang="en-US" sz="700" b="1" i="0" u="none" strike="noStrike" dirty="0">
                          <a:solidFill>
                            <a:schemeClr val="tx1"/>
                          </a:solidFill>
                          <a:effectLst/>
                          <a:latin typeface="나눔고딕" panose="020D0604000000000000" pitchFamily="50" charset="-127"/>
                          <a:ea typeface="나눔고딕" panose="020D0604000000000000" pitchFamily="50" charset="-127"/>
                        </a:rPr>
                        <a:t>구분</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lumMod val="95000"/>
                      </a:schemeClr>
                    </a:solidFill>
                  </a:tcPr>
                </a:tc>
                <a:tc>
                  <a:txBody>
                    <a:bodyPr/>
                    <a:lstStyle/>
                    <a:p>
                      <a:pPr algn="ctr" rtl="0" fontAlgn="ctr"/>
                      <a:r>
                        <a:rPr lang="ko-KR" altLang="en-US" sz="700" b="1" i="0" u="none" strike="noStrike" dirty="0" err="1">
                          <a:solidFill>
                            <a:schemeClr val="tx1"/>
                          </a:solidFill>
                          <a:effectLst/>
                          <a:latin typeface="나눔고딕" panose="020D0604000000000000" pitchFamily="50" charset="-127"/>
                          <a:ea typeface="나눔고딕" panose="020D0604000000000000" pitchFamily="50" charset="-127"/>
                        </a:rPr>
                        <a:t>크리에이터</a:t>
                      </a:r>
                      <a:endParaRPr lang="ko-KR" altLang="en-US" sz="700" b="1" i="0" u="none" strike="noStrike" dirty="0">
                        <a:solidFill>
                          <a:schemeClr val="tx1"/>
                        </a:solidFill>
                        <a:effectLst/>
                        <a:latin typeface="나눔고딕" panose="020D0604000000000000" pitchFamily="50" charset="-127"/>
                        <a:ea typeface="나눔고딕" panose="020D0604000000000000" pitchFamily="50" charset="-127"/>
                      </a:endParaRP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lumMod val="95000"/>
                      </a:schemeClr>
                    </a:solidFill>
                  </a:tcPr>
                </a:tc>
                <a:tc>
                  <a:txBody>
                    <a:bodyPr/>
                    <a:lstStyle/>
                    <a:p>
                      <a:pPr algn="ctr" rtl="0" fontAlgn="ctr"/>
                      <a:r>
                        <a:rPr lang="ko-KR" altLang="en-US" sz="700" b="1" i="0" u="none" strike="noStrike" dirty="0">
                          <a:solidFill>
                            <a:schemeClr val="tx1"/>
                          </a:solidFill>
                          <a:effectLst/>
                          <a:latin typeface="나눔고딕" panose="020D0604000000000000" pitchFamily="50" charset="-127"/>
                          <a:ea typeface="나눔고딕" panose="020D0604000000000000" pitchFamily="50" charset="-127"/>
                        </a:rPr>
                        <a:t>상품</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lumMod val="95000"/>
                      </a:schemeClr>
                    </a:solidFill>
                  </a:tcPr>
                </a:tc>
                <a:tc>
                  <a:txBody>
                    <a:bodyPr/>
                    <a:lstStyle/>
                    <a:p>
                      <a:pPr algn="ctr" rtl="0" fontAlgn="ctr"/>
                      <a:r>
                        <a:rPr lang="ko-KR" altLang="en-US" sz="700" b="1" i="0" u="none" strike="noStrike" dirty="0">
                          <a:solidFill>
                            <a:schemeClr val="tx1"/>
                          </a:solidFill>
                          <a:effectLst/>
                          <a:latin typeface="나눔고딕" panose="020D0604000000000000" pitchFamily="50" charset="-127"/>
                          <a:ea typeface="나눔고딕" panose="020D0604000000000000" pitchFamily="50" charset="-127"/>
                        </a:rPr>
                        <a:t>광고비</a:t>
                      </a:r>
                      <a:r>
                        <a:rPr lang="en-US" altLang="ko-KR" sz="700" b="1" i="0" u="none" strike="noStrike" dirty="0">
                          <a:solidFill>
                            <a:schemeClr val="tx1"/>
                          </a:solidFill>
                          <a:effectLst/>
                          <a:latin typeface="나눔고딕" panose="020D0604000000000000" pitchFamily="50" charset="-127"/>
                          <a:ea typeface="나눔고딕" panose="020D0604000000000000" pitchFamily="50" charset="-127"/>
                        </a:rPr>
                        <a:t>(</a:t>
                      </a:r>
                      <a:r>
                        <a:rPr lang="en-US" sz="700" b="1" i="0" u="none" strike="noStrike" dirty="0">
                          <a:solidFill>
                            <a:schemeClr val="tx1"/>
                          </a:solidFill>
                          <a:effectLst/>
                          <a:latin typeface="나눔고딕" panose="020D0604000000000000" pitchFamily="50" charset="-127"/>
                          <a:ea typeface="나눔고딕" panose="020D0604000000000000" pitchFamily="50" charset="-127"/>
                        </a:rPr>
                        <a:t>VAT</a:t>
                      </a:r>
                      <a:r>
                        <a:rPr lang="ko-KR" altLang="en-US" sz="700" b="1" i="0" u="none" strike="noStrike" dirty="0">
                          <a:solidFill>
                            <a:schemeClr val="tx1"/>
                          </a:solidFill>
                          <a:effectLst/>
                          <a:latin typeface="나눔고딕" panose="020D0604000000000000" pitchFamily="50" charset="-127"/>
                          <a:ea typeface="나눔고딕" panose="020D0604000000000000" pitchFamily="50" charset="-127"/>
                        </a:rPr>
                        <a:t>별도</a:t>
                      </a:r>
                      <a:r>
                        <a:rPr lang="en-US" altLang="ko-KR" sz="700" b="1" i="0" u="none" strike="noStrike" dirty="0">
                          <a:solidFill>
                            <a:schemeClr val="tx1"/>
                          </a:solidFill>
                          <a:effectLst/>
                          <a:latin typeface="나눔고딕" panose="020D0604000000000000" pitchFamily="50" charset="-127"/>
                          <a:ea typeface="나눔고딕" panose="020D0604000000000000" pitchFamily="50" charset="-127"/>
                        </a:rPr>
                        <a:t>)</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0827551"/>
                  </a:ext>
                </a:extLst>
              </a:tr>
              <a:tr h="277553">
                <a:tc rowSpan="4">
                  <a:txBody>
                    <a:bodyPr/>
                    <a:lstStyle/>
                    <a:p>
                      <a:pPr algn="ctr" rtl="0" fontAlgn="ctr"/>
                      <a:r>
                        <a:rPr lang="ko-KR" altLang="en-US" sz="700" b="0" i="0" u="none" strike="noStrike" dirty="0">
                          <a:solidFill>
                            <a:srgbClr val="000000"/>
                          </a:solidFill>
                          <a:effectLst/>
                          <a:latin typeface="나눔고딕" panose="020D0604000000000000" pitchFamily="50" charset="-127"/>
                          <a:ea typeface="나눔고딕" panose="020D0604000000000000" pitchFamily="50" charset="-127"/>
                        </a:rPr>
                        <a:t>금융</a:t>
                      </a:r>
                      <a:r>
                        <a:rPr lang="en-US" altLang="ko-KR" sz="700" b="0" i="0" u="none" strike="noStrike" dirty="0">
                          <a:solidFill>
                            <a:srgbClr val="000000"/>
                          </a:solidFill>
                          <a:effectLst/>
                          <a:latin typeface="나눔고딕" panose="020D0604000000000000" pitchFamily="50" charset="-127"/>
                          <a:ea typeface="나눔고딕" panose="020D0604000000000000" pitchFamily="50" charset="-127"/>
                        </a:rPr>
                        <a:t>/</a:t>
                      </a:r>
                      <a:r>
                        <a:rPr lang="ko-KR" altLang="en-US" sz="700" b="0" i="0" u="none" strike="noStrike" dirty="0">
                          <a:solidFill>
                            <a:srgbClr val="000000"/>
                          </a:solidFill>
                          <a:effectLst/>
                          <a:latin typeface="나눔고딕" panose="020D0604000000000000" pitchFamily="50" charset="-127"/>
                          <a:ea typeface="나눔고딕" panose="020D0604000000000000" pitchFamily="50" charset="-127"/>
                        </a:rPr>
                        <a:t>재테크</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시골쥐의 도시생활</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다이아</a:t>
                      </a:r>
                      <a:r>
                        <a:rPr lang="en-US" altLang="ko-KR" sz="700" b="0" i="0" u="none" strike="noStrike">
                          <a:solidFill>
                            <a:srgbClr val="000000"/>
                          </a:solidFill>
                          <a:effectLst/>
                          <a:latin typeface="나눔고딕" panose="020D0604000000000000" pitchFamily="50" charset="-127"/>
                          <a:ea typeface="나눔고딕" panose="020D0604000000000000" pitchFamily="50" charset="-127"/>
                        </a:rPr>
                        <a:t>TV - </a:t>
                      </a: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브랜드콜라보</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a:t>
                      </a:r>
                      <a:r>
                        <a:rPr lang="en-US" altLang="ko-KR" sz="700" b="0" i="0" u="none" strike="noStrike">
                          <a:solidFill>
                            <a:srgbClr val="000000"/>
                          </a:solidFill>
                          <a:effectLst/>
                          <a:latin typeface="나눔고딕" panose="020D0604000000000000" pitchFamily="50" charset="-127"/>
                          <a:ea typeface="나눔고딕" panose="020D0604000000000000" pitchFamily="50" charset="-127"/>
                        </a:rPr>
                        <a:t>10,000,000</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961674544"/>
                  </a:ext>
                </a:extLst>
              </a:tr>
              <a:tr h="277553">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강과장</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샌드박스 </a:t>
                      </a:r>
                      <a:r>
                        <a:rPr lang="en-US" altLang="ko-KR" sz="700" b="0" i="0" u="none" strike="noStrike">
                          <a:solidFill>
                            <a:srgbClr val="000000"/>
                          </a:solidFill>
                          <a:effectLst/>
                          <a:latin typeface="나눔고딕" panose="020D0604000000000000" pitchFamily="50" charset="-127"/>
                          <a:ea typeface="나눔고딕" panose="020D0604000000000000" pitchFamily="50" charset="-127"/>
                        </a:rPr>
                        <a:t>- </a:t>
                      </a: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브랜디드 콘텐츠</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a:t>
                      </a:r>
                      <a:r>
                        <a:rPr lang="en-US" altLang="ko-KR" sz="700" b="0" i="0" u="none" strike="noStrike">
                          <a:solidFill>
                            <a:srgbClr val="000000"/>
                          </a:solidFill>
                          <a:effectLst/>
                          <a:latin typeface="나눔고딕" panose="020D0604000000000000" pitchFamily="50" charset="-127"/>
                          <a:ea typeface="나눔고딕" panose="020D0604000000000000" pitchFamily="50" charset="-127"/>
                        </a:rPr>
                        <a:t>17,000,000</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937113927"/>
                  </a:ext>
                </a:extLst>
              </a:tr>
              <a:tr h="277553">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부동산 읽어주는 남자</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나눔고딕" panose="020D0604000000000000" pitchFamily="50" charset="-127"/>
                          <a:ea typeface="나눔고딕" panose="020D0604000000000000" pitchFamily="50" charset="-127"/>
                        </a:rPr>
                        <a:t>샌드박스</a:t>
                      </a:r>
                      <a:r>
                        <a:rPr lang="ko-KR" altLang="en-US" sz="700" b="0" i="0" u="none" strike="noStrike" dirty="0">
                          <a:solidFill>
                            <a:srgbClr val="000000"/>
                          </a:solidFill>
                          <a:effectLst/>
                          <a:latin typeface="나눔고딕" panose="020D0604000000000000" pitchFamily="50" charset="-127"/>
                          <a:ea typeface="나눔고딕" panose="020D0604000000000000" pitchFamily="50" charset="-127"/>
                        </a:rPr>
                        <a:t> </a:t>
                      </a:r>
                      <a:r>
                        <a:rPr lang="en-US" altLang="ko-KR" sz="700" b="0" i="0" u="none" strike="noStrike" dirty="0">
                          <a:solidFill>
                            <a:srgbClr val="000000"/>
                          </a:solidFill>
                          <a:effectLst/>
                          <a:latin typeface="나눔고딕" panose="020D0604000000000000" pitchFamily="50" charset="-127"/>
                          <a:ea typeface="나눔고딕" panose="020D0604000000000000" pitchFamily="50" charset="-127"/>
                        </a:rPr>
                        <a:t>- </a:t>
                      </a:r>
                      <a:r>
                        <a:rPr lang="ko-KR" altLang="en-US" sz="700" b="0" i="0" u="none" strike="noStrike" dirty="0" err="1">
                          <a:solidFill>
                            <a:srgbClr val="000000"/>
                          </a:solidFill>
                          <a:effectLst/>
                          <a:latin typeface="나눔고딕" panose="020D0604000000000000" pitchFamily="50" charset="-127"/>
                          <a:ea typeface="나눔고딕" panose="020D0604000000000000" pitchFamily="50" charset="-127"/>
                        </a:rPr>
                        <a:t>브랜디드</a:t>
                      </a:r>
                      <a:r>
                        <a:rPr lang="ko-KR" altLang="en-US" sz="700" b="0" i="0" u="none" strike="noStrike" dirty="0">
                          <a:solidFill>
                            <a:srgbClr val="000000"/>
                          </a:solidFill>
                          <a:effectLst/>
                          <a:latin typeface="나눔고딕" panose="020D0604000000000000" pitchFamily="50" charset="-127"/>
                          <a:ea typeface="나눔고딕" panose="020D0604000000000000" pitchFamily="50" charset="-127"/>
                        </a:rPr>
                        <a:t> 콘텐츠</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a:t>
                      </a:r>
                      <a:r>
                        <a:rPr lang="en-US" altLang="ko-KR" sz="700" b="0" i="0" u="none" strike="noStrike">
                          <a:solidFill>
                            <a:srgbClr val="000000"/>
                          </a:solidFill>
                          <a:effectLst/>
                          <a:latin typeface="나눔고딕" panose="020D0604000000000000" pitchFamily="50" charset="-127"/>
                          <a:ea typeface="나눔고딕" panose="020D0604000000000000" pitchFamily="50" charset="-127"/>
                        </a:rPr>
                        <a:t>20,000,000</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633581327"/>
                  </a:ext>
                </a:extLst>
              </a:tr>
              <a:tr h="277553">
                <a:tc vMerge="1">
                  <a:txBody>
                    <a:bodyPr/>
                    <a:lstStyle/>
                    <a:p>
                      <a:pPr latinLnBrk="1"/>
                      <a:endParaRPr lang="ko-KR" altLang="en-US"/>
                    </a:p>
                  </a:txBody>
                  <a:tcPr/>
                </a:tc>
                <a:tc>
                  <a:txBody>
                    <a:bodyPr/>
                    <a:lstStyle/>
                    <a:p>
                      <a:pPr algn="ctr" rtl="0" fontAlgn="ctr"/>
                      <a:r>
                        <a:rPr lang="ko-KR" altLang="en-US" sz="700" b="0" i="0" u="none" strike="noStrike" dirty="0" err="1">
                          <a:solidFill>
                            <a:srgbClr val="000000"/>
                          </a:solidFill>
                          <a:effectLst/>
                          <a:latin typeface="나눔고딕" panose="020D0604000000000000" pitchFamily="50" charset="-127"/>
                          <a:ea typeface="나눔고딕" panose="020D0604000000000000" pitchFamily="50" charset="-127"/>
                        </a:rPr>
                        <a:t>소수몽키</a:t>
                      </a:r>
                      <a:endParaRPr lang="ko-KR" altLang="en-US" sz="700" b="0" i="0" u="none" strike="noStrike" dirty="0">
                        <a:solidFill>
                          <a:srgbClr val="000000"/>
                        </a:solidFill>
                        <a:effectLst/>
                        <a:latin typeface="나눔고딕" panose="020D0604000000000000" pitchFamily="50" charset="-127"/>
                        <a:ea typeface="나눔고딕" panose="020D0604000000000000" pitchFamily="50" charset="-127"/>
                      </a:endParaRP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샌드박스 </a:t>
                      </a:r>
                      <a:r>
                        <a:rPr lang="en-US" altLang="ko-KR" sz="700" b="0" i="0" u="none" strike="noStrike">
                          <a:solidFill>
                            <a:srgbClr val="000000"/>
                          </a:solidFill>
                          <a:effectLst/>
                          <a:latin typeface="나눔고딕" panose="020D0604000000000000" pitchFamily="50" charset="-127"/>
                          <a:ea typeface="나눔고딕" panose="020D0604000000000000" pitchFamily="50" charset="-127"/>
                        </a:rPr>
                        <a:t>- </a:t>
                      </a: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브랜디드 콘텐츠</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나눔고딕" panose="020D0604000000000000" pitchFamily="50" charset="-127"/>
                          <a:ea typeface="나눔고딕" panose="020D0604000000000000" pitchFamily="50" charset="-127"/>
                        </a:rPr>
                        <a:t>₩</a:t>
                      </a:r>
                      <a:r>
                        <a:rPr lang="en-US" altLang="ko-KR" sz="700" b="0" i="0" u="none" strike="noStrike" dirty="0">
                          <a:solidFill>
                            <a:srgbClr val="000000"/>
                          </a:solidFill>
                          <a:effectLst/>
                          <a:latin typeface="나눔고딕" panose="020D0604000000000000" pitchFamily="50" charset="-127"/>
                          <a:ea typeface="나눔고딕" panose="020D0604000000000000" pitchFamily="50" charset="-127"/>
                        </a:rPr>
                        <a:t>12,000,000</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46390486"/>
                  </a:ext>
                </a:extLst>
              </a:tr>
              <a:tr h="277553">
                <a:tc rowSpan="3">
                  <a:txBody>
                    <a:bodyPr/>
                    <a:lstStyle/>
                    <a:p>
                      <a:pPr algn="ctr" rtl="0" fontAlgn="ctr"/>
                      <a:r>
                        <a:rPr lang="ko-KR" altLang="en-US" sz="700" b="0" i="0" u="none" strike="noStrike" dirty="0" err="1">
                          <a:solidFill>
                            <a:srgbClr val="000000"/>
                          </a:solidFill>
                          <a:effectLst/>
                          <a:latin typeface="나눔고딕" panose="020D0604000000000000" pitchFamily="50" charset="-127"/>
                          <a:ea typeface="나눔고딕" panose="020D0604000000000000" pitchFamily="50" charset="-127"/>
                        </a:rPr>
                        <a:t>뷰티</a:t>
                      </a:r>
                      <a:r>
                        <a:rPr lang="en-US" altLang="ko-KR" sz="700" b="0" i="0" u="none" strike="noStrike" dirty="0">
                          <a:solidFill>
                            <a:srgbClr val="000000"/>
                          </a:solidFill>
                          <a:effectLst/>
                          <a:latin typeface="나눔고딕" panose="020D0604000000000000" pitchFamily="50" charset="-127"/>
                          <a:ea typeface="나눔고딕" panose="020D0604000000000000" pitchFamily="50" charset="-127"/>
                        </a:rPr>
                        <a:t>/</a:t>
                      </a:r>
                      <a:r>
                        <a:rPr lang="ko-KR" altLang="en-US" sz="700" b="0" i="0" u="none" strike="noStrike" dirty="0">
                          <a:solidFill>
                            <a:srgbClr val="000000"/>
                          </a:solidFill>
                          <a:effectLst/>
                          <a:latin typeface="나눔고딕" panose="020D0604000000000000" pitchFamily="50" charset="-127"/>
                          <a:ea typeface="나눔고딕" panose="020D0604000000000000" pitchFamily="50" charset="-127"/>
                        </a:rPr>
                        <a:t>패션</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수지큐</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다이아</a:t>
                      </a:r>
                      <a:r>
                        <a:rPr lang="en-US" sz="700" b="0" i="0" u="none" strike="noStrike">
                          <a:solidFill>
                            <a:srgbClr val="000000"/>
                          </a:solidFill>
                          <a:effectLst/>
                          <a:latin typeface="나눔고딕" panose="020D0604000000000000" pitchFamily="50" charset="-127"/>
                          <a:ea typeface="나눔고딕" panose="020D0604000000000000" pitchFamily="50" charset="-127"/>
                        </a:rPr>
                        <a:t>TV - </a:t>
                      </a: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기획</a:t>
                      </a:r>
                      <a:r>
                        <a:rPr lang="en-US" sz="700" b="0" i="0" u="none" strike="noStrike">
                          <a:solidFill>
                            <a:srgbClr val="000000"/>
                          </a:solidFill>
                          <a:effectLst/>
                          <a:latin typeface="나눔고딕" panose="020D0604000000000000" pitchFamily="50" charset="-127"/>
                          <a:ea typeface="나눔고딕" panose="020D0604000000000000" pitchFamily="50" charset="-127"/>
                        </a:rPr>
                        <a:t>PPL</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a:t>
                      </a:r>
                      <a:r>
                        <a:rPr lang="en-US" altLang="ko-KR" sz="700" b="0" i="0" u="none" strike="noStrike">
                          <a:solidFill>
                            <a:srgbClr val="000000"/>
                          </a:solidFill>
                          <a:effectLst/>
                          <a:latin typeface="나눔고딕" panose="020D0604000000000000" pitchFamily="50" charset="-127"/>
                          <a:ea typeface="나눔고딕" panose="020D0604000000000000" pitchFamily="50" charset="-127"/>
                        </a:rPr>
                        <a:t>8,000,000</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403063479"/>
                  </a:ext>
                </a:extLst>
              </a:tr>
              <a:tr h="277553">
                <a:tc vMerge="1">
                  <a:txBody>
                    <a:bodyPr/>
                    <a:lstStyle/>
                    <a:p>
                      <a:pPr latinLnBrk="1"/>
                      <a:endParaRPr lang="ko-KR" altLang="en-US"/>
                    </a:p>
                  </a:txBody>
                  <a:tcP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다인이에요</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다이아</a:t>
                      </a:r>
                      <a:r>
                        <a:rPr lang="en-US" sz="700" b="0" i="0" u="none" strike="noStrike">
                          <a:solidFill>
                            <a:srgbClr val="000000"/>
                          </a:solidFill>
                          <a:effectLst/>
                          <a:latin typeface="나눔고딕" panose="020D0604000000000000" pitchFamily="50" charset="-127"/>
                          <a:ea typeface="나눔고딕" panose="020D0604000000000000" pitchFamily="50" charset="-127"/>
                        </a:rPr>
                        <a:t>TV - </a:t>
                      </a:r>
                      <a:r>
                        <a:rPr lang="ko-KR" altLang="en-US" sz="700" b="0" i="0" u="none" strike="noStrike">
                          <a:solidFill>
                            <a:srgbClr val="000000"/>
                          </a:solidFill>
                          <a:effectLst/>
                          <a:latin typeface="나눔고딕" panose="020D0604000000000000" pitchFamily="50" charset="-127"/>
                          <a:ea typeface="나눔고딕" panose="020D0604000000000000" pitchFamily="50" charset="-127"/>
                        </a:rPr>
                        <a:t>기획</a:t>
                      </a:r>
                      <a:r>
                        <a:rPr lang="en-US" sz="700" b="0" i="0" u="none" strike="noStrike">
                          <a:solidFill>
                            <a:srgbClr val="000000"/>
                          </a:solidFill>
                          <a:effectLst/>
                          <a:latin typeface="나눔고딕" panose="020D0604000000000000" pitchFamily="50" charset="-127"/>
                          <a:ea typeface="나눔고딕" panose="020D0604000000000000" pitchFamily="50" charset="-127"/>
                        </a:rPr>
                        <a:t>PPL</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나눔고딕" panose="020D0604000000000000" pitchFamily="50" charset="-127"/>
                          <a:ea typeface="나눔고딕" panose="020D0604000000000000" pitchFamily="50" charset="-127"/>
                        </a:rPr>
                        <a:t>₩</a:t>
                      </a:r>
                      <a:r>
                        <a:rPr lang="en-US" altLang="ko-KR" sz="700" b="0" i="0" u="none" strike="noStrike" dirty="0">
                          <a:solidFill>
                            <a:srgbClr val="000000"/>
                          </a:solidFill>
                          <a:effectLst/>
                          <a:latin typeface="나눔고딕" panose="020D0604000000000000" pitchFamily="50" charset="-127"/>
                          <a:ea typeface="나눔고딕" panose="020D0604000000000000" pitchFamily="50" charset="-127"/>
                        </a:rPr>
                        <a:t>4,000,000</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199266716"/>
                  </a:ext>
                </a:extLst>
              </a:tr>
              <a:tr h="277553">
                <a:tc vMerge="1">
                  <a:txBody>
                    <a:bodyPr/>
                    <a:lstStyle/>
                    <a:p>
                      <a:pPr latinLnBrk="1"/>
                      <a:endParaRPr lang="ko-KR" altLang="en-US"/>
                    </a:p>
                  </a:txBody>
                  <a:tcP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나눔고딕" panose="020D0604000000000000" pitchFamily="50" charset="-127"/>
                          <a:ea typeface="나눔고딕" panose="020D0604000000000000" pitchFamily="50" charset="-127"/>
                        </a:rPr>
                        <a:t>아옳이</a:t>
                      </a:r>
                      <a:endParaRPr lang="ko-KR" altLang="en-US" sz="700" b="0" i="0" u="none" strike="noStrike" dirty="0">
                        <a:solidFill>
                          <a:srgbClr val="000000"/>
                        </a:solidFill>
                        <a:effectLst/>
                        <a:latin typeface="나눔고딕" panose="020D0604000000000000" pitchFamily="50" charset="-127"/>
                        <a:ea typeface="나눔고딕" panose="020D0604000000000000" pitchFamily="50" charset="-127"/>
                      </a:endParaRP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나눔고딕" panose="020D0604000000000000" pitchFamily="50" charset="-127"/>
                          <a:ea typeface="나눔고딕" panose="020D0604000000000000" pitchFamily="50" charset="-127"/>
                        </a:rPr>
                        <a:t>샌드박스</a:t>
                      </a:r>
                      <a:r>
                        <a:rPr lang="ko-KR" altLang="en-US" sz="700" b="0" i="0" u="none" strike="noStrike" dirty="0">
                          <a:solidFill>
                            <a:srgbClr val="000000"/>
                          </a:solidFill>
                          <a:effectLst/>
                          <a:latin typeface="나눔고딕" panose="020D0604000000000000" pitchFamily="50" charset="-127"/>
                          <a:ea typeface="나눔고딕" panose="020D0604000000000000" pitchFamily="50" charset="-127"/>
                        </a:rPr>
                        <a:t> </a:t>
                      </a:r>
                      <a:r>
                        <a:rPr lang="en-US" altLang="ko-KR" sz="700" b="0" i="0" u="none" strike="noStrike" dirty="0">
                          <a:solidFill>
                            <a:srgbClr val="000000"/>
                          </a:solidFill>
                          <a:effectLst/>
                          <a:latin typeface="나눔고딕" panose="020D0604000000000000" pitchFamily="50" charset="-127"/>
                          <a:ea typeface="나눔고딕" panose="020D0604000000000000" pitchFamily="50" charset="-127"/>
                        </a:rPr>
                        <a:t>- </a:t>
                      </a:r>
                      <a:r>
                        <a:rPr lang="ko-KR" altLang="en-US" sz="700" b="0" i="0" u="none" strike="noStrike" dirty="0">
                          <a:solidFill>
                            <a:srgbClr val="000000"/>
                          </a:solidFill>
                          <a:effectLst/>
                          <a:latin typeface="나눔고딕" panose="020D0604000000000000" pitchFamily="50" charset="-127"/>
                          <a:ea typeface="나눔고딕" panose="020D0604000000000000" pitchFamily="50" charset="-127"/>
                        </a:rPr>
                        <a:t>표준</a:t>
                      </a:r>
                      <a:r>
                        <a:rPr lang="en-US" altLang="ko-KR" sz="700" b="0" i="0" u="none" strike="noStrike" dirty="0">
                          <a:solidFill>
                            <a:srgbClr val="000000"/>
                          </a:solidFill>
                          <a:effectLst/>
                          <a:latin typeface="나눔고딕" panose="020D0604000000000000" pitchFamily="50" charset="-127"/>
                          <a:ea typeface="나눔고딕" panose="020D0604000000000000" pitchFamily="50" charset="-127"/>
                        </a:rPr>
                        <a:t>PPL</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나눔고딕" panose="020D0604000000000000" pitchFamily="50" charset="-127"/>
                          <a:ea typeface="나눔고딕" panose="020D0604000000000000" pitchFamily="50" charset="-127"/>
                        </a:rPr>
                        <a:t>₩</a:t>
                      </a:r>
                      <a:r>
                        <a:rPr lang="en-US" altLang="ko-KR" sz="700" b="0" i="0" u="none" strike="noStrike" dirty="0">
                          <a:solidFill>
                            <a:srgbClr val="000000"/>
                          </a:solidFill>
                          <a:effectLst/>
                          <a:latin typeface="나눔고딕" panose="020D0604000000000000" pitchFamily="50" charset="-127"/>
                          <a:ea typeface="나눔고딕" panose="020D0604000000000000" pitchFamily="50" charset="-127"/>
                        </a:rPr>
                        <a:t>30,000,000</a:t>
                      </a:r>
                    </a:p>
                  </a:txBody>
                  <a:tcPr marL="7739" marR="7739" marT="7739"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56773469"/>
                  </a:ext>
                </a:extLst>
              </a:tr>
            </a:tbl>
          </a:graphicData>
        </a:graphic>
      </p:graphicFrame>
      <p:sp>
        <p:nvSpPr>
          <p:cNvPr id="87" name="사각형: 둥근 대각선 방향 모서리 5">
            <a:extLst>
              <a:ext uri="{FF2B5EF4-FFF2-40B4-BE49-F238E27FC236}">
                <a16:creationId xmlns:a16="http://schemas.microsoft.com/office/drawing/2014/main" id="{3281FBFC-9402-4F8C-8A1E-0A5F4225B2F3}"/>
              </a:ext>
            </a:extLst>
          </p:cNvPr>
          <p:cNvSpPr/>
          <p:nvPr/>
        </p:nvSpPr>
        <p:spPr>
          <a:xfrm>
            <a:off x="5062300" y="3742701"/>
            <a:ext cx="4500000" cy="235855"/>
          </a:xfrm>
          <a:prstGeom prst="round2DiagRect">
            <a:avLst>
              <a:gd name="adj1" fmla="val 1307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chemeClr val="tx1"/>
                </a:solidFill>
                <a:latin typeface="+mn-ea"/>
              </a:rPr>
              <a:t>PPL </a:t>
            </a:r>
            <a:r>
              <a:rPr lang="ko-KR" altLang="en-US" sz="1200" b="1" dirty="0" err="1" smtClean="0">
                <a:solidFill>
                  <a:schemeClr val="tx1"/>
                </a:solidFill>
                <a:latin typeface="+mn-ea"/>
              </a:rPr>
              <a:t>채널별</a:t>
            </a:r>
            <a:r>
              <a:rPr lang="ko-KR" altLang="en-US" sz="1200" b="1" dirty="0" smtClean="0">
                <a:solidFill>
                  <a:schemeClr val="tx1"/>
                </a:solidFill>
                <a:latin typeface="+mn-ea"/>
              </a:rPr>
              <a:t> 광고비</a:t>
            </a:r>
            <a:endParaRPr lang="ko-KR" altLang="en-US" sz="1200" b="1" dirty="0">
              <a:solidFill>
                <a:schemeClr val="tx1"/>
              </a:solidFill>
              <a:latin typeface="+mn-ea"/>
            </a:endParaRPr>
          </a:p>
        </p:txBody>
      </p:sp>
    </p:spTree>
    <p:extLst>
      <p:ext uri="{BB962C8B-B14F-4D97-AF65-F5344CB8AC3E}">
        <p14:creationId xmlns:p14="http://schemas.microsoft.com/office/powerpoint/2010/main" val="3559940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34033B1-9E5F-464F-8EC6-5C8C8443B5CE}"/>
              </a:ext>
            </a:extLst>
          </p:cNvPr>
          <p:cNvSpPr txBox="1"/>
          <p:nvPr/>
        </p:nvSpPr>
        <p:spPr>
          <a:xfrm>
            <a:off x="332489" y="1223170"/>
            <a:ext cx="4480724" cy="600164"/>
          </a:xfrm>
          <a:prstGeom prst="rect">
            <a:avLst/>
          </a:prstGeom>
          <a:noFill/>
        </p:spPr>
        <p:txBody>
          <a:bodyPr wrap="square" rtlCol="0">
            <a:spAutoFit/>
          </a:bodyPr>
          <a:lstStyle/>
          <a:p>
            <a:r>
              <a:rPr lang="ko-KR" altLang="en-US" sz="1100" dirty="0">
                <a:latin typeface="맑은 고딕" panose="020B0503020000020004" pitchFamily="50" charset="-127"/>
                <a:ea typeface="맑은 고딕" panose="020B0503020000020004" pitchFamily="50" charset="-127"/>
              </a:rPr>
              <a:t>네이버 웹툰 및 시리즈의 로열티 이용자를 대상으로 콘텐츠를 볼 수 있는 쿠키를 보상으로 제공하여 회원가입 유도</a:t>
            </a:r>
            <a:endParaRPr lang="en-US" altLang="ko-KR" sz="1100" dirty="0">
              <a:latin typeface="맑은 고딕" panose="020B0503020000020004" pitchFamily="50" charset="-127"/>
              <a:ea typeface="맑은 고딕" panose="020B0503020000020004" pitchFamily="50" charset="-127"/>
            </a:endParaRPr>
          </a:p>
          <a:p>
            <a:r>
              <a:rPr lang="en-US" altLang="ko-KR" sz="1100" dirty="0">
                <a:latin typeface="맑은 고딕" panose="020B0503020000020004" pitchFamily="50" charset="-127"/>
                <a:ea typeface="맑은 고딕" panose="020B0503020000020004" pitchFamily="50" charset="-127"/>
              </a:rPr>
              <a:t>2040 </a:t>
            </a:r>
            <a:r>
              <a:rPr lang="ko-KR" altLang="en-US" sz="1100" dirty="0">
                <a:latin typeface="맑은 고딕" panose="020B0503020000020004" pitchFamily="50" charset="-127"/>
                <a:ea typeface="맑은 고딕" panose="020B0503020000020004" pitchFamily="50" charset="-127"/>
              </a:rPr>
              <a:t>연령층 비중이 높고 </a:t>
            </a:r>
            <a:r>
              <a:rPr lang="ko-KR" altLang="en-US" sz="1100" dirty="0" err="1">
                <a:latin typeface="맑은 고딕" panose="020B0503020000020004" pitchFamily="50" charset="-127"/>
                <a:ea typeface="맑은 고딕" panose="020B0503020000020004" pitchFamily="50" charset="-127"/>
              </a:rPr>
              <a:t>핀크</a:t>
            </a:r>
            <a:r>
              <a:rPr lang="en-US" altLang="ko-KR" sz="1100" dirty="0">
                <a:latin typeface="맑은 고딕" panose="020B0503020000020004" pitchFamily="50" charset="-127"/>
                <a:ea typeface="맑은 고딕" panose="020B0503020000020004" pitchFamily="50" charset="-127"/>
              </a:rPr>
              <a:t>, </a:t>
            </a:r>
            <a:r>
              <a:rPr lang="ko-KR" altLang="en-US" sz="1100" dirty="0">
                <a:latin typeface="맑은 고딕" panose="020B0503020000020004" pitchFamily="50" charset="-127"/>
                <a:ea typeface="맑은 고딕" panose="020B0503020000020004" pitchFamily="50" charset="-127"/>
              </a:rPr>
              <a:t>토스 등 경쟁사에서 활용한 매체</a:t>
            </a:r>
            <a:endParaRPr lang="en-US" altLang="ko-KR" sz="1100" dirty="0">
              <a:latin typeface="맑은 고딕" panose="020B0503020000020004" pitchFamily="50" charset="-127"/>
              <a:ea typeface="맑은 고딕" panose="020B0503020000020004" pitchFamily="50" charset="-127"/>
            </a:endParaRPr>
          </a:p>
        </p:txBody>
      </p:sp>
      <p:pic>
        <p:nvPicPr>
          <p:cNvPr id="4" name="그림 3">
            <a:extLst>
              <a:ext uri="{FF2B5EF4-FFF2-40B4-BE49-F238E27FC236}">
                <a16:creationId xmlns:a16="http://schemas.microsoft.com/office/drawing/2014/main" id="{A64F97CE-1977-47C5-BDE9-ED7080E7E194}"/>
              </a:ext>
            </a:extLst>
          </p:cNvPr>
          <p:cNvPicPr>
            <a:picLocks noChangeAspect="1"/>
          </p:cNvPicPr>
          <p:nvPr/>
        </p:nvPicPr>
        <p:blipFill>
          <a:blip r:embed="rId2"/>
          <a:stretch>
            <a:fillRect/>
          </a:stretch>
        </p:blipFill>
        <p:spPr>
          <a:xfrm>
            <a:off x="531890" y="3417795"/>
            <a:ext cx="4243837" cy="2783659"/>
          </a:xfrm>
          <a:prstGeom prst="rect">
            <a:avLst/>
          </a:prstGeom>
        </p:spPr>
      </p:pic>
      <p:sp>
        <p:nvSpPr>
          <p:cNvPr id="5" name="슬라이드 번호 개체 틀 4"/>
          <p:cNvSpPr>
            <a:spLocks noGrp="1"/>
          </p:cNvSpPr>
          <p:nvPr>
            <p:ph type="sldNum" sz="quarter" idx="12"/>
          </p:nvPr>
        </p:nvSpPr>
        <p:spPr/>
        <p:txBody>
          <a:bodyPr/>
          <a:lstStyle/>
          <a:p>
            <a:fld id="{B99C6B5B-76EA-402D-A0A3-0B93B25CE1A8}" type="slidenum">
              <a:rPr lang="ko-KR" altLang="en-US" smtClean="0"/>
              <a:pPr/>
              <a:t>12</a:t>
            </a:fld>
            <a:endParaRPr lang="ko-KR" altLang="en-US"/>
          </a:p>
        </p:txBody>
      </p:sp>
      <p:cxnSp>
        <p:nvCxnSpPr>
          <p:cNvPr id="9" name="직선 연결선 8"/>
          <p:cNvCxnSpPr/>
          <p:nvPr/>
        </p:nvCxnSpPr>
        <p:spPr>
          <a:xfrm>
            <a:off x="4953000" y="620688"/>
            <a:ext cx="0" cy="585877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사각형: 둥근 대각선 방향 모서리 5">
            <a:extLst>
              <a:ext uri="{FF2B5EF4-FFF2-40B4-BE49-F238E27FC236}">
                <a16:creationId xmlns:a16="http://schemas.microsoft.com/office/drawing/2014/main" id="{3281FBFC-9402-4F8C-8A1E-0A5F4225B2F3}"/>
              </a:ext>
            </a:extLst>
          </p:cNvPr>
          <p:cNvSpPr/>
          <p:nvPr/>
        </p:nvSpPr>
        <p:spPr>
          <a:xfrm>
            <a:off x="320905" y="857895"/>
            <a:ext cx="4500000" cy="296034"/>
          </a:xfrm>
          <a:prstGeom prst="round2DiagRect">
            <a:avLst>
              <a:gd name="adj1" fmla="val 1666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8" b="1" dirty="0" smtClean="0">
                <a:solidFill>
                  <a:schemeClr val="tx1">
                    <a:lumMod val="75000"/>
                    <a:lumOff val="25000"/>
                  </a:schemeClr>
                </a:solidFill>
                <a:latin typeface="나눔고딕OTF" panose="020D0604000000000000" pitchFamily="34" charset="-127"/>
                <a:ea typeface="나눔고딕OTF" panose="020D0604000000000000" pitchFamily="34" charset="-127"/>
              </a:rPr>
              <a:t>네이버 </a:t>
            </a:r>
            <a:r>
              <a:rPr lang="ko-KR" altLang="en-US" sz="1138" b="1" dirty="0" err="1" smtClean="0">
                <a:solidFill>
                  <a:schemeClr val="tx1">
                    <a:lumMod val="75000"/>
                    <a:lumOff val="25000"/>
                  </a:schemeClr>
                </a:solidFill>
                <a:latin typeface="나눔고딕OTF" panose="020D0604000000000000" pitchFamily="34" charset="-127"/>
                <a:ea typeface="나눔고딕OTF" panose="020D0604000000000000" pitchFamily="34" charset="-127"/>
              </a:rPr>
              <a:t>쿠키오븐</a:t>
            </a:r>
            <a:endParaRPr lang="ko-KR" altLang="en-US" sz="1138" b="1" dirty="0">
              <a:solidFill>
                <a:schemeClr val="tx1">
                  <a:lumMod val="75000"/>
                  <a:lumOff val="25000"/>
                </a:schemeClr>
              </a:solidFill>
              <a:latin typeface="나눔고딕OTF" panose="020D0604000000000000" pitchFamily="34" charset="-127"/>
              <a:ea typeface="나눔고딕OTF" panose="020D0604000000000000" pitchFamily="34" charset="-127"/>
            </a:endParaRPr>
          </a:p>
        </p:txBody>
      </p:sp>
      <p:sp>
        <p:nvSpPr>
          <p:cNvPr id="11" name="사각형: 둥근 대각선 방향 모서리 5">
            <a:extLst>
              <a:ext uri="{FF2B5EF4-FFF2-40B4-BE49-F238E27FC236}">
                <a16:creationId xmlns:a16="http://schemas.microsoft.com/office/drawing/2014/main" id="{3281FBFC-9402-4F8C-8A1E-0A5F4225B2F3}"/>
              </a:ext>
            </a:extLst>
          </p:cNvPr>
          <p:cNvSpPr/>
          <p:nvPr/>
        </p:nvSpPr>
        <p:spPr>
          <a:xfrm>
            <a:off x="5100482" y="869484"/>
            <a:ext cx="4500000" cy="296034"/>
          </a:xfrm>
          <a:prstGeom prst="round2DiagRect">
            <a:avLst>
              <a:gd name="adj1" fmla="val 1666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8" b="1" dirty="0" err="1" smtClean="0">
                <a:solidFill>
                  <a:schemeClr val="tx1"/>
                </a:solidFill>
                <a:latin typeface="나눔고딕OTF" panose="020D0604000000000000" pitchFamily="34" charset="-127"/>
                <a:ea typeface="나눔고딕OTF" panose="020D0604000000000000" pitchFamily="34" charset="-127"/>
              </a:rPr>
              <a:t>애디슨오퍼월</a:t>
            </a:r>
            <a:endParaRPr lang="ko-KR" altLang="en-US" sz="1138" b="1" dirty="0">
              <a:solidFill>
                <a:schemeClr val="tx1"/>
              </a:solidFill>
              <a:latin typeface="나눔고딕OTF" panose="020D0604000000000000" pitchFamily="34" charset="-127"/>
              <a:ea typeface="나눔고딕OTF" panose="020D0604000000000000" pitchFamily="34" charset="-127"/>
            </a:endParaRPr>
          </a:p>
        </p:txBody>
      </p:sp>
      <p:sp>
        <p:nvSpPr>
          <p:cNvPr id="12" name="TextBox 11">
            <a:extLst>
              <a:ext uri="{FF2B5EF4-FFF2-40B4-BE49-F238E27FC236}">
                <a16:creationId xmlns:a16="http://schemas.microsoft.com/office/drawing/2014/main" id="{B34033B1-9E5F-464F-8EC6-5C8C8443B5CE}"/>
              </a:ext>
            </a:extLst>
          </p:cNvPr>
          <p:cNvSpPr txBox="1"/>
          <p:nvPr/>
        </p:nvSpPr>
        <p:spPr>
          <a:xfrm>
            <a:off x="5092787" y="1196357"/>
            <a:ext cx="4500001" cy="430887"/>
          </a:xfrm>
          <a:prstGeom prst="rect">
            <a:avLst/>
          </a:prstGeom>
          <a:noFill/>
        </p:spPr>
        <p:txBody>
          <a:bodyPr wrap="square" rtlCol="0">
            <a:spAutoFit/>
          </a:bodyPr>
          <a:lstStyle/>
          <a:p>
            <a:pPr algn="ctr"/>
            <a:r>
              <a:rPr lang="ko-KR" altLang="en-US" sz="1100" dirty="0">
                <a:latin typeface="맑은 고딕" panose="020B0503020000020004" pitchFamily="50" charset="-127"/>
                <a:ea typeface="맑은 고딕" panose="020B0503020000020004" pitchFamily="50" charset="-127"/>
              </a:rPr>
              <a:t>프리미엄 매체를 직접 운영하고 국내 최대 </a:t>
            </a:r>
            <a:r>
              <a:rPr lang="ko-KR" altLang="en-US" sz="1100" dirty="0" err="1">
                <a:latin typeface="맑은 고딕" panose="020B0503020000020004" pitchFamily="50" charset="-127"/>
                <a:ea typeface="맑은 고딕" panose="020B0503020000020004" pitchFamily="50" charset="-127"/>
              </a:rPr>
              <a:t>오퍼월</a:t>
            </a:r>
            <a:r>
              <a:rPr lang="ko-KR" altLang="en-US" sz="1100" dirty="0">
                <a:latin typeface="맑은 고딕" panose="020B0503020000020004" pitchFamily="50" charset="-127"/>
                <a:ea typeface="맑은 고딕" panose="020B0503020000020004" pitchFamily="50" charset="-127"/>
              </a:rPr>
              <a:t> 사용자 커버리지</a:t>
            </a:r>
            <a:endParaRPr lang="en-US" altLang="ko-KR" sz="1100" dirty="0">
              <a:latin typeface="맑은 고딕" panose="020B0503020000020004" pitchFamily="50" charset="-127"/>
              <a:ea typeface="맑은 고딕" panose="020B0503020000020004" pitchFamily="50" charset="-127"/>
            </a:endParaRPr>
          </a:p>
          <a:p>
            <a:pPr algn="ctr"/>
            <a:r>
              <a:rPr lang="ko-KR" altLang="en-US" sz="1100" dirty="0">
                <a:latin typeface="맑은 고딕" panose="020B0503020000020004" pitchFamily="50" charset="-127"/>
                <a:ea typeface="맑은 고딕" panose="020B0503020000020004" pitchFamily="50" charset="-127"/>
              </a:rPr>
              <a:t>쇼핑 앱 </a:t>
            </a:r>
            <a:r>
              <a:rPr lang="en-US" altLang="ko-KR" sz="1100" dirty="0">
                <a:latin typeface="맑은 고딕" panose="020B0503020000020004" pitchFamily="50" charset="-127"/>
                <a:ea typeface="맑은 고딕" panose="020B0503020000020004" pitchFamily="50" charset="-127"/>
              </a:rPr>
              <a:t>8</a:t>
            </a:r>
            <a:r>
              <a:rPr lang="ko-KR" altLang="en-US" sz="1100" dirty="0">
                <a:latin typeface="맑은 고딕" panose="020B0503020000020004" pitchFamily="50" charset="-127"/>
                <a:ea typeface="맑은 고딕" panose="020B0503020000020004" pitchFamily="50" charset="-127"/>
              </a:rPr>
              <a:t>개월 집행 시 회원가입 </a:t>
            </a:r>
            <a:r>
              <a:rPr lang="en-US" altLang="ko-KR" sz="1100" dirty="0">
                <a:latin typeface="맑은 고딕" panose="020B0503020000020004" pitchFamily="50" charset="-127"/>
                <a:ea typeface="맑은 고딕" panose="020B0503020000020004" pitchFamily="50" charset="-127"/>
              </a:rPr>
              <a:t>11</a:t>
            </a:r>
            <a:r>
              <a:rPr lang="ko-KR" altLang="en-US" sz="1100" dirty="0">
                <a:latin typeface="맑은 고딕" panose="020B0503020000020004" pitchFamily="50" charset="-127"/>
                <a:ea typeface="맑은 고딕" panose="020B0503020000020004" pitchFamily="50" charset="-127"/>
              </a:rPr>
              <a:t>만 건 이상 달성한 사례 있음 </a:t>
            </a:r>
            <a:endParaRPr lang="en-US" altLang="ko-KR" sz="1100" dirty="0">
              <a:latin typeface="맑은 고딕" panose="020B0503020000020004" pitchFamily="50" charset="-127"/>
              <a:ea typeface="맑은 고딕" panose="020B0503020000020004" pitchFamily="50" charset="-127"/>
            </a:endParaRPr>
          </a:p>
        </p:txBody>
      </p:sp>
      <p:pic>
        <p:nvPicPr>
          <p:cNvPr id="20" name="그림 19">
            <a:extLst>
              <a:ext uri="{FF2B5EF4-FFF2-40B4-BE49-F238E27FC236}">
                <a16:creationId xmlns:a16="http://schemas.microsoft.com/office/drawing/2014/main" id="{52AA6730-5398-469E-90F3-FF728F05CB9A}"/>
              </a:ext>
            </a:extLst>
          </p:cNvPr>
          <p:cNvPicPr>
            <a:picLocks noChangeAspect="1"/>
          </p:cNvPicPr>
          <p:nvPr/>
        </p:nvPicPr>
        <p:blipFill>
          <a:blip r:embed="rId3"/>
          <a:stretch>
            <a:fillRect/>
          </a:stretch>
        </p:blipFill>
        <p:spPr>
          <a:xfrm>
            <a:off x="5234224" y="3418884"/>
            <a:ext cx="4226101" cy="2608342"/>
          </a:xfrm>
          <a:prstGeom prst="rect">
            <a:avLst/>
          </a:prstGeom>
        </p:spPr>
      </p:pic>
      <p:sp>
        <p:nvSpPr>
          <p:cNvPr id="2" name="제목 1"/>
          <p:cNvSpPr>
            <a:spLocks noGrp="1"/>
          </p:cNvSpPr>
          <p:nvPr>
            <p:ph type="title"/>
          </p:nvPr>
        </p:nvSpPr>
        <p:spPr/>
        <p:txBody>
          <a:bodyPr/>
          <a:lstStyle/>
          <a:p>
            <a:r>
              <a:rPr lang="en-US" altLang="ko-KR" dirty="0">
                <a:latin typeface="HY헤드라인M" panose="02030600000101010101" pitchFamily="18" charset="-127"/>
                <a:ea typeface="HY헤드라인M" panose="02030600000101010101" pitchFamily="18" charset="-127"/>
              </a:rPr>
              <a:t>[</a:t>
            </a:r>
            <a:r>
              <a:rPr lang="ko-KR" altLang="en-US" dirty="0" smtClean="0">
                <a:latin typeface="HY헤드라인M" panose="02030600000101010101" pitchFamily="18" charset="-127"/>
                <a:ea typeface="HY헤드라인M" panose="02030600000101010101" pitchFamily="18" charset="-127"/>
              </a:rPr>
              <a:t>참고자료</a:t>
            </a:r>
            <a:r>
              <a:rPr lang="en-US" altLang="ko-KR" dirty="0" smtClean="0">
                <a:latin typeface="HY헤드라인M" panose="02030600000101010101" pitchFamily="18" charset="-127"/>
                <a:ea typeface="HY헤드라인M" panose="02030600000101010101" pitchFamily="18" charset="-127"/>
              </a:rPr>
              <a:t>2]</a:t>
            </a:r>
            <a:r>
              <a:rPr lang="ko-KR" altLang="en-US" dirty="0" smtClean="0">
                <a:latin typeface="HY헤드라인M" panose="02030600000101010101" pitchFamily="18" charset="-127"/>
                <a:ea typeface="HY헤드라인M" panose="02030600000101010101" pitchFamily="18" charset="-127"/>
              </a:rPr>
              <a:t> </a:t>
            </a:r>
            <a:r>
              <a:rPr lang="en-US" altLang="ko-KR" dirty="0" smtClean="0">
                <a:latin typeface="HY헤드라인M" panose="02030600000101010101" pitchFamily="18" charset="-127"/>
                <a:ea typeface="HY헤드라인M" panose="02030600000101010101" pitchFamily="18" charset="-127"/>
              </a:rPr>
              <a:t> </a:t>
            </a:r>
            <a:r>
              <a:rPr lang="ko-KR" altLang="en-US" dirty="0" smtClean="0">
                <a:latin typeface="HY헤드라인M" panose="02030600000101010101" pitchFamily="18" charset="-127"/>
                <a:ea typeface="HY헤드라인M" panose="02030600000101010101" pitchFamily="18" charset="-127"/>
              </a:rPr>
              <a:t>③ </a:t>
            </a:r>
            <a:r>
              <a:rPr lang="ko-KR" altLang="en-US" dirty="0" err="1" smtClean="0">
                <a:latin typeface="HY헤드라인M" panose="02030600000101010101" pitchFamily="18" charset="-127"/>
                <a:ea typeface="HY헤드라인M" panose="02030600000101010101" pitchFamily="18" charset="-127"/>
              </a:rPr>
              <a:t>리워드</a:t>
            </a:r>
            <a:r>
              <a:rPr lang="ko-KR" altLang="en-US" dirty="0" smtClean="0">
                <a:latin typeface="HY헤드라인M" panose="02030600000101010101" pitchFamily="18" charset="-127"/>
                <a:ea typeface="HY헤드라인M" panose="02030600000101010101" pitchFamily="18" charset="-127"/>
              </a:rPr>
              <a:t> </a:t>
            </a:r>
            <a:r>
              <a:rPr lang="en-US" altLang="ko-KR" dirty="0" smtClean="0">
                <a:latin typeface="HY헤드라인M" panose="02030600000101010101" pitchFamily="18" charset="-127"/>
                <a:ea typeface="HY헤드라인M" panose="02030600000101010101" pitchFamily="18" charset="-127"/>
              </a:rPr>
              <a:t>CPA (Cost Per Action)</a:t>
            </a:r>
            <a:endParaRPr lang="ko-KR" altLang="en-US" dirty="0">
              <a:latin typeface="HY헤드라인M" panose="02030600000101010101" pitchFamily="18" charset="-127"/>
              <a:ea typeface="HY헤드라인M" panose="02030600000101010101" pitchFamily="18" charset="-127"/>
            </a:endParaRPr>
          </a:p>
        </p:txBody>
      </p:sp>
      <p:graphicFrame>
        <p:nvGraphicFramePr>
          <p:cNvPr id="21" name="표 5">
            <a:extLst>
              <a:ext uri="{FF2B5EF4-FFF2-40B4-BE49-F238E27FC236}">
                <a16:creationId xmlns:a16="http://schemas.microsoft.com/office/drawing/2014/main" id="{257976F7-4933-487E-82AC-4C59071887C4}"/>
              </a:ext>
            </a:extLst>
          </p:cNvPr>
          <p:cNvGraphicFramePr>
            <a:graphicFrameLocks noGrp="1"/>
          </p:cNvGraphicFramePr>
          <p:nvPr>
            <p:extLst>
              <p:ext uri="{D42A27DB-BD31-4B8C-83A1-F6EECF244321}">
                <p14:modId xmlns:p14="http://schemas.microsoft.com/office/powerpoint/2010/main" val="2141782705"/>
              </p:ext>
            </p:extLst>
          </p:nvPr>
        </p:nvGraphicFramePr>
        <p:xfrm>
          <a:off x="487784" y="1938880"/>
          <a:ext cx="4139887" cy="1058072"/>
        </p:xfrm>
        <a:graphic>
          <a:graphicData uri="http://schemas.openxmlformats.org/drawingml/2006/table">
            <a:tbl>
              <a:tblPr firstRow="1" bandRow="1">
                <a:tableStyleId>{5940675A-B579-460E-94D1-54222C63F5DA}</a:tableStyleId>
              </a:tblPr>
              <a:tblGrid>
                <a:gridCol w="913376">
                  <a:extLst>
                    <a:ext uri="{9D8B030D-6E8A-4147-A177-3AD203B41FA5}">
                      <a16:colId xmlns:a16="http://schemas.microsoft.com/office/drawing/2014/main" val="1079030759"/>
                    </a:ext>
                  </a:extLst>
                </a:gridCol>
                <a:gridCol w="3226511">
                  <a:extLst>
                    <a:ext uri="{9D8B030D-6E8A-4147-A177-3AD203B41FA5}">
                      <a16:colId xmlns:a16="http://schemas.microsoft.com/office/drawing/2014/main" val="3349756378"/>
                    </a:ext>
                  </a:extLst>
                </a:gridCol>
              </a:tblGrid>
              <a:tr h="264518">
                <a:tc>
                  <a:txBody>
                    <a:bodyPr/>
                    <a:lstStyle/>
                    <a:p>
                      <a:pPr algn="ctr" latinLnBrk="1"/>
                      <a:r>
                        <a:rPr lang="ko-KR" altLang="en-US" sz="900" dirty="0">
                          <a:solidFill>
                            <a:schemeClr val="tx1"/>
                          </a:solidFill>
                          <a:latin typeface="+mn-ea"/>
                          <a:ea typeface="+mn-ea"/>
                        </a:rPr>
                        <a:t>상품명</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a:latin typeface="+mn-ea"/>
                          <a:ea typeface="+mn-ea"/>
                        </a:rPr>
                        <a:t>네이버 쿠키오븐</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3385238"/>
                  </a:ext>
                </a:extLst>
              </a:tr>
              <a:tr h="264518">
                <a:tc>
                  <a:txBody>
                    <a:bodyPr/>
                    <a:lstStyle/>
                    <a:p>
                      <a:pPr algn="ctr" latinLnBrk="1"/>
                      <a:r>
                        <a:rPr lang="ko-KR" altLang="en-US" sz="900" dirty="0">
                          <a:solidFill>
                            <a:schemeClr val="tx1"/>
                          </a:solidFill>
                          <a:latin typeface="+mn-ea"/>
                          <a:ea typeface="+mn-ea"/>
                        </a:rPr>
                        <a:t>노출위치</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ko-KR" altLang="en-US" sz="900" dirty="0">
                          <a:latin typeface="+mn-ea"/>
                          <a:ea typeface="+mn-ea"/>
                        </a:rPr>
                        <a:t>네이버 웹툰 및 시리즈</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550262250"/>
                  </a:ext>
                </a:extLst>
              </a:tr>
              <a:tr h="264518">
                <a:tc>
                  <a:txBody>
                    <a:bodyPr/>
                    <a:lstStyle/>
                    <a:p>
                      <a:pPr algn="ctr" latinLnBrk="1"/>
                      <a:r>
                        <a:rPr lang="ko-KR" altLang="en-US" sz="900" dirty="0">
                          <a:solidFill>
                            <a:schemeClr val="tx1"/>
                          </a:solidFill>
                          <a:latin typeface="+mn-ea"/>
                          <a:ea typeface="+mn-ea"/>
                        </a:rPr>
                        <a:t>판매단가</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dirty="0">
                          <a:latin typeface="+mn-ea"/>
                          <a:ea typeface="+mn-ea"/>
                        </a:rPr>
                        <a:t>회원가입 기준 </a:t>
                      </a:r>
                      <a:r>
                        <a:rPr lang="en-US" altLang="ko-KR" sz="900" dirty="0">
                          <a:latin typeface="+mn-ea"/>
                          <a:ea typeface="+mn-ea"/>
                        </a:rPr>
                        <a:t>CPA 1,500</a:t>
                      </a:r>
                      <a:endParaRPr lang="ko-KR" altLang="en-US"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122429"/>
                  </a:ext>
                </a:extLst>
              </a:tr>
              <a:tr h="264518">
                <a:tc>
                  <a:txBody>
                    <a:bodyPr/>
                    <a:lstStyle/>
                    <a:p>
                      <a:pPr algn="ctr" latinLnBrk="1"/>
                      <a:r>
                        <a:rPr lang="ko-KR" altLang="en-US" sz="900" dirty="0">
                          <a:solidFill>
                            <a:schemeClr val="tx1"/>
                          </a:solidFill>
                          <a:latin typeface="+mn-ea"/>
                          <a:ea typeface="+mn-ea"/>
                        </a:rPr>
                        <a:t>특이사항</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900" dirty="0">
                          <a:latin typeface="+mn-ea"/>
                          <a:ea typeface="+mn-ea"/>
                        </a:rPr>
                        <a:t>최소집행금액 일 </a:t>
                      </a:r>
                      <a:r>
                        <a:rPr lang="en-US" altLang="ko-KR" sz="900" dirty="0">
                          <a:latin typeface="+mn-ea"/>
                          <a:ea typeface="+mn-ea"/>
                        </a:rPr>
                        <a:t>100</a:t>
                      </a:r>
                      <a:r>
                        <a:rPr lang="ko-KR" altLang="en-US" sz="900" dirty="0">
                          <a:latin typeface="+mn-ea"/>
                          <a:ea typeface="+mn-ea"/>
                        </a:rPr>
                        <a:t>만원</a:t>
                      </a:r>
                      <a:endParaRPr lang="en-US" altLang="ko-KR"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895428"/>
                  </a:ext>
                </a:extLst>
              </a:tr>
            </a:tbl>
          </a:graphicData>
        </a:graphic>
      </p:graphicFrame>
      <p:sp>
        <p:nvSpPr>
          <p:cNvPr id="22" name="TextBox 21">
            <a:extLst>
              <a:ext uri="{FF2B5EF4-FFF2-40B4-BE49-F238E27FC236}">
                <a16:creationId xmlns:a16="http://schemas.microsoft.com/office/drawing/2014/main" id="{42249583-69DA-44F0-A993-FD779E932199}"/>
              </a:ext>
            </a:extLst>
          </p:cNvPr>
          <p:cNvSpPr txBox="1"/>
          <p:nvPr/>
        </p:nvSpPr>
        <p:spPr>
          <a:xfrm>
            <a:off x="531979" y="3140735"/>
            <a:ext cx="2586017" cy="246221"/>
          </a:xfrm>
          <a:prstGeom prst="rect">
            <a:avLst/>
          </a:prstGeom>
          <a:noFill/>
        </p:spPr>
        <p:txBody>
          <a:bodyPr wrap="square" rtlCol="0" anchor="ctr">
            <a:spAutoFit/>
          </a:bodyPr>
          <a:lstStyle/>
          <a:p>
            <a:r>
              <a:rPr lang="ko-KR" altLang="en-US" sz="1000" b="1" dirty="0">
                <a:latin typeface="HY헤드라인M" panose="02030600000101010101" pitchFamily="18" charset="-127"/>
                <a:ea typeface="HY헤드라인M" panose="02030600000101010101" pitchFamily="18" charset="-127"/>
              </a:rPr>
              <a:t>예시화면</a:t>
            </a:r>
          </a:p>
        </p:txBody>
      </p:sp>
      <p:sp>
        <p:nvSpPr>
          <p:cNvPr id="23" name="직사각형 22">
            <a:extLst>
              <a:ext uri="{FF2B5EF4-FFF2-40B4-BE49-F238E27FC236}">
                <a16:creationId xmlns:a16="http://schemas.microsoft.com/office/drawing/2014/main" id="{E1CFABC0-2D6D-443D-BEEC-A34059BEC043}"/>
              </a:ext>
            </a:extLst>
          </p:cNvPr>
          <p:cNvSpPr/>
          <p:nvPr/>
        </p:nvSpPr>
        <p:spPr>
          <a:xfrm>
            <a:off x="368316" y="3194912"/>
            <a:ext cx="137063" cy="137867"/>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42249583-69DA-44F0-A993-FD779E932199}"/>
              </a:ext>
            </a:extLst>
          </p:cNvPr>
          <p:cNvSpPr txBox="1"/>
          <p:nvPr/>
        </p:nvSpPr>
        <p:spPr>
          <a:xfrm>
            <a:off x="5363365" y="3145807"/>
            <a:ext cx="2586017" cy="246221"/>
          </a:xfrm>
          <a:prstGeom prst="rect">
            <a:avLst/>
          </a:prstGeom>
          <a:noFill/>
        </p:spPr>
        <p:txBody>
          <a:bodyPr wrap="square" rtlCol="0" anchor="ctr">
            <a:spAutoFit/>
          </a:bodyPr>
          <a:lstStyle/>
          <a:p>
            <a:r>
              <a:rPr lang="ko-KR" altLang="en-US" sz="1000" b="1" dirty="0">
                <a:latin typeface="HY헤드라인M" panose="02030600000101010101" pitchFamily="18" charset="-127"/>
                <a:ea typeface="HY헤드라인M" panose="02030600000101010101" pitchFamily="18" charset="-127"/>
              </a:rPr>
              <a:t>예시화면</a:t>
            </a:r>
          </a:p>
        </p:txBody>
      </p:sp>
      <p:sp>
        <p:nvSpPr>
          <p:cNvPr id="25" name="직사각형 24">
            <a:extLst>
              <a:ext uri="{FF2B5EF4-FFF2-40B4-BE49-F238E27FC236}">
                <a16:creationId xmlns:a16="http://schemas.microsoft.com/office/drawing/2014/main" id="{E1CFABC0-2D6D-443D-BEEC-A34059BEC043}"/>
              </a:ext>
            </a:extLst>
          </p:cNvPr>
          <p:cNvSpPr/>
          <p:nvPr/>
        </p:nvSpPr>
        <p:spPr>
          <a:xfrm>
            <a:off x="5199702" y="3199984"/>
            <a:ext cx="137063" cy="137867"/>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6" name="표 5">
            <a:extLst>
              <a:ext uri="{FF2B5EF4-FFF2-40B4-BE49-F238E27FC236}">
                <a16:creationId xmlns:a16="http://schemas.microsoft.com/office/drawing/2014/main" id="{257976F7-4933-487E-82AC-4C59071887C4}"/>
              </a:ext>
            </a:extLst>
          </p:cNvPr>
          <p:cNvGraphicFramePr>
            <a:graphicFrameLocks noGrp="1"/>
          </p:cNvGraphicFramePr>
          <p:nvPr>
            <p:extLst>
              <p:ext uri="{D42A27DB-BD31-4B8C-83A1-F6EECF244321}">
                <p14:modId xmlns:p14="http://schemas.microsoft.com/office/powerpoint/2010/main" val="2935559439"/>
              </p:ext>
            </p:extLst>
          </p:nvPr>
        </p:nvGraphicFramePr>
        <p:xfrm>
          <a:off x="5171846" y="1938880"/>
          <a:ext cx="4260623" cy="1058072"/>
        </p:xfrm>
        <a:graphic>
          <a:graphicData uri="http://schemas.openxmlformats.org/drawingml/2006/table">
            <a:tbl>
              <a:tblPr firstRow="1" bandRow="1">
                <a:tableStyleId>{5940675A-B579-460E-94D1-54222C63F5DA}</a:tableStyleId>
              </a:tblPr>
              <a:tblGrid>
                <a:gridCol w="940014">
                  <a:extLst>
                    <a:ext uri="{9D8B030D-6E8A-4147-A177-3AD203B41FA5}">
                      <a16:colId xmlns:a16="http://schemas.microsoft.com/office/drawing/2014/main" val="1079030759"/>
                    </a:ext>
                  </a:extLst>
                </a:gridCol>
                <a:gridCol w="3320609">
                  <a:extLst>
                    <a:ext uri="{9D8B030D-6E8A-4147-A177-3AD203B41FA5}">
                      <a16:colId xmlns:a16="http://schemas.microsoft.com/office/drawing/2014/main" val="3349756378"/>
                    </a:ext>
                  </a:extLst>
                </a:gridCol>
              </a:tblGrid>
              <a:tr h="264518">
                <a:tc>
                  <a:txBody>
                    <a:bodyPr/>
                    <a:lstStyle/>
                    <a:p>
                      <a:pPr algn="ctr" latinLnBrk="1"/>
                      <a:r>
                        <a:rPr lang="ko-KR" altLang="en-US" sz="900" dirty="0">
                          <a:solidFill>
                            <a:schemeClr val="tx1"/>
                          </a:solidFill>
                          <a:latin typeface="+mn-ea"/>
                          <a:ea typeface="+mn-ea"/>
                        </a:rPr>
                        <a:t>상품명</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err="1">
                          <a:latin typeface="+mn-ea"/>
                          <a:ea typeface="+mn-ea"/>
                        </a:rPr>
                        <a:t>애디슨오퍼월</a:t>
                      </a:r>
                      <a:r>
                        <a:rPr lang="ko-KR" altLang="en-US" sz="900" dirty="0">
                          <a:latin typeface="+mn-ea"/>
                          <a:ea typeface="+mn-ea"/>
                        </a:rPr>
                        <a:t> </a:t>
                      </a:r>
                      <a:r>
                        <a:rPr lang="en-US" altLang="ko-KR" sz="900" dirty="0">
                          <a:latin typeface="+mn-ea"/>
                          <a:ea typeface="+mn-ea"/>
                        </a:rPr>
                        <a:t>CPA</a:t>
                      </a:r>
                      <a:endParaRPr lang="ko-KR" altLang="en-US"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3385238"/>
                  </a:ext>
                </a:extLst>
              </a:tr>
              <a:tr h="264518">
                <a:tc>
                  <a:txBody>
                    <a:bodyPr/>
                    <a:lstStyle/>
                    <a:p>
                      <a:pPr algn="ctr" latinLnBrk="1"/>
                      <a:r>
                        <a:rPr lang="ko-KR" altLang="en-US" sz="900" dirty="0">
                          <a:solidFill>
                            <a:schemeClr val="tx1"/>
                          </a:solidFill>
                          <a:latin typeface="+mn-ea"/>
                          <a:ea typeface="+mn-ea"/>
                        </a:rPr>
                        <a:t>노출위치</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ko-KR" altLang="en-US" sz="900" dirty="0" err="1">
                          <a:latin typeface="+mn-ea"/>
                          <a:ea typeface="+mn-ea"/>
                        </a:rPr>
                        <a:t>캐시슬라이드</a:t>
                      </a:r>
                      <a:r>
                        <a:rPr lang="en-US" altLang="ko-KR" sz="900" dirty="0">
                          <a:latin typeface="+mn-ea"/>
                          <a:ea typeface="+mn-ea"/>
                        </a:rPr>
                        <a:t>, </a:t>
                      </a:r>
                      <a:r>
                        <a:rPr lang="ko-KR" altLang="en-US" sz="900" dirty="0">
                          <a:latin typeface="+mn-ea"/>
                          <a:ea typeface="+mn-ea"/>
                        </a:rPr>
                        <a:t>카카오</a:t>
                      </a:r>
                      <a:r>
                        <a:rPr lang="en-US" altLang="ko-KR" sz="900" dirty="0">
                          <a:latin typeface="+mn-ea"/>
                          <a:ea typeface="+mn-ea"/>
                        </a:rPr>
                        <a:t>T, </a:t>
                      </a:r>
                      <a:r>
                        <a:rPr lang="ko-KR" altLang="en-US" sz="900" dirty="0" err="1">
                          <a:latin typeface="+mn-ea"/>
                          <a:ea typeface="+mn-ea"/>
                        </a:rPr>
                        <a:t>페이북</a:t>
                      </a:r>
                      <a:r>
                        <a:rPr lang="ko-KR" altLang="en-US" sz="900" dirty="0">
                          <a:latin typeface="+mn-ea"/>
                          <a:ea typeface="+mn-ea"/>
                        </a:rPr>
                        <a:t> 등 </a:t>
                      </a:r>
                      <a:r>
                        <a:rPr lang="en-US" altLang="ko-KR" sz="900" dirty="0">
                          <a:latin typeface="+mn-ea"/>
                          <a:ea typeface="+mn-ea"/>
                        </a:rPr>
                        <a:t>40</a:t>
                      </a:r>
                      <a:r>
                        <a:rPr lang="ko-KR" altLang="en-US" sz="900" dirty="0">
                          <a:latin typeface="+mn-ea"/>
                          <a:ea typeface="+mn-ea"/>
                        </a:rPr>
                        <a:t>여개 제휴 </a:t>
                      </a:r>
                      <a:r>
                        <a:rPr lang="ko-KR" altLang="en-US" sz="900" dirty="0" smtClean="0">
                          <a:latin typeface="+mn-ea"/>
                          <a:ea typeface="+mn-ea"/>
                        </a:rPr>
                        <a:t>매체</a:t>
                      </a:r>
                      <a:endParaRPr lang="en-US" altLang="ko-KR"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550262250"/>
                  </a:ext>
                </a:extLst>
              </a:tr>
              <a:tr h="264518">
                <a:tc>
                  <a:txBody>
                    <a:bodyPr/>
                    <a:lstStyle/>
                    <a:p>
                      <a:pPr algn="ctr" latinLnBrk="1"/>
                      <a:r>
                        <a:rPr lang="ko-KR" altLang="en-US" sz="900" dirty="0">
                          <a:solidFill>
                            <a:schemeClr val="tx1"/>
                          </a:solidFill>
                          <a:latin typeface="+mn-ea"/>
                          <a:ea typeface="+mn-ea"/>
                        </a:rPr>
                        <a:t>판매단가</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a:latin typeface="+mn-ea"/>
                          <a:ea typeface="+mn-ea"/>
                        </a:rPr>
                        <a:t>앱 설치 후 회원가입 기준 </a:t>
                      </a:r>
                      <a:r>
                        <a:rPr lang="en-US" altLang="ko-KR" sz="900" dirty="0">
                          <a:latin typeface="+mn-ea"/>
                          <a:ea typeface="+mn-ea"/>
                        </a:rPr>
                        <a:t>CPA 1,500</a:t>
                      </a:r>
                      <a:endParaRPr lang="ko-KR" altLang="en-US"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122429"/>
                  </a:ext>
                </a:extLst>
              </a:tr>
              <a:tr h="264518">
                <a:tc>
                  <a:txBody>
                    <a:bodyPr/>
                    <a:lstStyle/>
                    <a:p>
                      <a:pPr algn="ctr" latinLnBrk="1"/>
                      <a:r>
                        <a:rPr lang="ko-KR" altLang="en-US" sz="900" dirty="0">
                          <a:solidFill>
                            <a:schemeClr val="tx1"/>
                          </a:solidFill>
                          <a:latin typeface="+mn-ea"/>
                          <a:ea typeface="+mn-ea"/>
                        </a:rPr>
                        <a:t>특이사항</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900" dirty="0">
                          <a:latin typeface="+mn-ea"/>
                          <a:ea typeface="+mn-ea"/>
                        </a:rPr>
                        <a:t>최소집행금액 월 </a:t>
                      </a:r>
                      <a:r>
                        <a:rPr lang="en-US" altLang="ko-KR" sz="900" dirty="0">
                          <a:latin typeface="+mn-ea"/>
                          <a:ea typeface="+mn-ea"/>
                        </a:rPr>
                        <a:t>500</a:t>
                      </a:r>
                      <a:r>
                        <a:rPr lang="ko-KR" altLang="en-US" sz="900" dirty="0">
                          <a:latin typeface="+mn-ea"/>
                          <a:ea typeface="+mn-ea"/>
                        </a:rPr>
                        <a:t>만원</a:t>
                      </a:r>
                      <a:endParaRPr lang="en-US" altLang="ko-KR"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895428"/>
                  </a:ext>
                </a:extLst>
              </a:tr>
            </a:tbl>
          </a:graphicData>
        </a:graphic>
      </p:graphicFrame>
    </p:spTree>
    <p:extLst>
      <p:ext uri="{BB962C8B-B14F-4D97-AF65-F5344CB8AC3E}">
        <p14:creationId xmlns:p14="http://schemas.microsoft.com/office/powerpoint/2010/main" val="2957643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34033B1-9E5F-464F-8EC6-5C8C8443B5CE}"/>
              </a:ext>
            </a:extLst>
          </p:cNvPr>
          <p:cNvSpPr txBox="1"/>
          <p:nvPr/>
        </p:nvSpPr>
        <p:spPr>
          <a:xfrm>
            <a:off x="313212" y="1215512"/>
            <a:ext cx="4500000" cy="442557"/>
          </a:xfrm>
          <a:prstGeom prst="rect">
            <a:avLst/>
          </a:prstGeom>
          <a:noFill/>
        </p:spPr>
        <p:txBody>
          <a:bodyPr wrap="square" rtlCol="0">
            <a:spAutoFit/>
          </a:bodyPr>
          <a:lstStyle/>
          <a:p>
            <a:pPr algn="ctr"/>
            <a:r>
              <a:rPr lang="ko-KR" altLang="en-US" sz="1100" dirty="0">
                <a:latin typeface="맑은 고딕" panose="020B0503020000020004" pitchFamily="50" charset="-127"/>
                <a:ea typeface="맑은 고딕" panose="020B0503020000020004" pitchFamily="50" charset="-127"/>
              </a:rPr>
              <a:t>간편결제 </a:t>
            </a:r>
            <a:r>
              <a:rPr lang="en-US" altLang="ko-KR" sz="1100" dirty="0">
                <a:latin typeface="맑은 고딕" panose="020B0503020000020004" pitchFamily="50" charset="-127"/>
                <a:ea typeface="맑은 고딕" panose="020B0503020000020004" pitchFamily="50" charset="-127"/>
              </a:rPr>
              <a:t>1</a:t>
            </a:r>
            <a:r>
              <a:rPr lang="ko-KR" altLang="en-US" sz="1100" dirty="0">
                <a:latin typeface="맑은 고딕" panose="020B0503020000020004" pitchFamily="50" charset="-127"/>
                <a:ea typeface="맑은 고딕" panose="020B0503020000020004" pitchFamily="50" charset="-127"/>
              </a:rPr>
              <a:t>위 </a:t>
            </a:r>
            <a:r>
              <a:rPr lang="en-US" altLang="ko-KR" sz="1100" dirty="0">
                <a:latin typeface="맑은 고딕" panose="020B0503020000020004" pitchFamily="50" charset="-127"/>
                <a:ea typeface="맑은 고딕" panose="020B0503020000020004" pitchFamily="50" charset="-127"/>
              </a:rPr>
              <a:t>3,000</a:t>
            </a:r>
            <a:r>
              <a:rPr lang="ko-KR" altLang="en-US" sz="1100" dirty="0">
                <a:latin typeface="맑은 고딕" panose="020B0503020000020004" pitchFamily="50" charset="-127"/>
                <a:ea typeface="맑은 고딕" panose="020B0503020000020004" pitchFamily="50" charset="-127"/>
              </a:rPr>
              <a:t>만명 이상의 네이버페이 회원을 대상으로 </a:t>
            </a:r>
            <a:endParaRPr lang="en-US" altLang="ko-KR" sz="1100" dirty="0" smtClean="0">
              <a:latin typeface="맑은 고딕" panose="020B0503020000020004" pitchFamily="50" charset="-127"/>
              <a:ea typeface="맑은 고딕" panose="020B0503020000020004" pitchFamily="50" charset="-127"/>
            </a:endParaRPr>
          </a:p>
          <a:p>
            <a:pPr algn="ctr"/>
            <a:r>
              <a:rPr lang="ko-KR" altLang="en-US" sz="1100" dirty="0" smtClean="0">
                <a:latin typeface="맑은 고딕" panose="020B0503020000020004" pitchFamily="50" charset="-127"/>
                <a:ea typeface="맑은 고딕" panose="020B0503020000020004" pitchFamily="50" charset="-127"/>
              </a:rPr>
              <a:t>회원가입 </a:t>
            </a:r>
            <a:r>
              <a:rPr lang="ko-KR" altLang="en-US" sz="1100" dirty="0">
                <a:latin typeface="맑은 고딕" panose="020B0503020000020004" pitchFamily="50" charset="-127"/>
                <a:ea typeface="맑은 고딕" panose="020B0503020000020004" pitchFamily="50" charset="-127"/>
              </a:rPr>
              <a:t>미션 유도</a:t>
            </a:r>
            <a:r>
              <a:rPr lang="en-US" altLang="ko-KR" sz="1100" dirty="0">
                <a:latin typeface="맑은 고딕" panose="020B0503020000020004" pitchFamily="50" charset="-127"/>
                <a:ea typeface="맑은 고딕" panose="020B0503020000020004" pitchFamily="50" charset="-127"/>
              </a:rPr>
              <a:t>, </a:t>
            </a:r>
            <a:r>
              <a:rPr lang="ko-KR" altLang="en-US" sz="1100" dirty="0">
                <a:latin typeface="맑은 고딕" panose="020B0503020000020004" pitchFamily="50" charset="-127"/>
                <a:ea typeface="맑은 고딕" panose="020B0503020000020004" pitchFamily="50" charset="-127"/>
              </a:rPr>
              <a:t>미션 달성 시 네이버페이 포인트 지급</a:t>
            </a:r>
            <a:endParaRPr lang="en-US" altLang="ko-KR" sz="1100" dirty="0">
              <a:latin typeface="맑은 고딕" panose="020B0503020000020004" pitchFamily="50" charset="-127"/>
              <a:ea typeface="맑은 고딕" panose="020B0503020000020004" pitchFamily="50" charset="-127"/>
            </a:endParaRPr>
          </a:p>
        </p:txBody>
      </p:sp>
      <p:sp>
        <p:nvSpPr>
          <p:cNvPr id="16" name="직사각형 15">
            <a:extLst>
              <a:ext uri="{FF2B5EF4-FFF2-40B4-BE49-F238E27FC236}">
                <a16:creationId xmlns:a16="http://schemas.microsoft.com/office/drawing/2014/main" id="{E1CFABC0-2D6D-443D-BEEC-A34059BEC043}"/>
              </a:ext>
            </a:extLst>
          </p:cNvPr>
          <p:cNvSpPr/>
          <p:nvPr/>
        </p:nvSpPr>
        <p:spPr>
          <a:xfrm>
            <a:off x="440820" y="3344390"/>
            <a:ext cx="137063" cy="137867"/>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9091AA34-68F2-4E99-8FD3-52748878095D}"/>
              </a:ext>
            </a:extLst>
          </p:cNvPr>
          <p:cNvPicPr>
            <a:picLocks noChangeAspect="1"/>
          </p:cNvPicPr>
          <p:nvPr/>
        </p:nvPicPr>
        <p:blipFill>
          <a:blip r:embed="rId2"/>
          <a:stretch>
            <a:fillRect/>
          </a:stretch>
        </p:blipFill>
        <p:spPr>
          <a:xfrm>
            <a:off x="669364" y="3645024"/>
            <a:ext cx="4027813" cy="2623998"/>
          </a:xfrm>
          <a:prstGeom prst="rect">
            <a:avLst/>
          </a:prstGeom>
        </p:spPr>
      </p:pic>
      <p:sp>
        <p:nvSpPr>
          <p:cNvPr id="4" name="슬라이드 번호 개체 틀 3"/>
          <p:cNvSpPr>
            <a:spLocks noGrp="1"/>
          </p:cNvSpPr>
          <p:nvPr>
            <p:ph type="sldNum" sz="quarter" idx="12"/>
          </p:nvPr>
        </p:nvSpPr>
        <p:spPr/>
        <p:txBody>
          <a:bodyPr/>
          <a:lstStyle/>
          <a:p>
            <a:fld id="{B99C6B5B-76EA-402D-A0A3-0B93B25CE1A8}" type="slidenum">
              <a:rPr lang="ko-KR" altLang="en-US" smtClean="0"/>
              <a:pPr/>
              <a:t>13</a:t>
            </a:fld>
            <a:endParaRPr lang="ko-KR" altLang="en-US"/>
          </a:p>
        </p:txBody>
      </p:sp>
      <p:cxnSp>
        <p:nvCxnSpPr>
          <p:cNvPr id="9" name="직선 연결선 8"/>
          <p:cNvCxnSpPr/>
          <p:nvPr/>
        </p:nvCxnSpPr>
        <p:spPr>
          <a:xfrm>
            <a:off x="4953000" y="620688"/>
            <a:ext cx="0" cy="585877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사각형: 둥근 대각선 방향 모서리 5">
            <a:extLst>
              <a:ext uri="{FF2B5EF4-FFF2-40B4-BE49-F238E27FC236}">
                <a16:creationId xmlns:a16="http://schemas.microsoft.com/office/drawing/2014/main" id="{3281FBFC-9402-4F8C-8A1E-0A5F4225B2F3}"/>
              </a:ext>
            </a:extLst>
          </p:cNvPr>
          <p:cNvSpPr/>
          <p:nvPr/>
        </p:nvSpPr>
        <p:spPr>
          <a:xfrm>
            <a:off x="313212" y="852822"/>
            <a:ext cx="4500000" cy="271101"/>
          </a:xfrm>
          <a:prstGeom prst="round2DiagRect">
            <a:avLst>
              <a:gd name="adj1" fmla="val 1666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8" b="1" dirty="0" smtClean="0">
                <a:solidFill>
                  <a:schemeClr val="tx1">
                    <a:lumMod val="75000"/>
                    <a:lumOff val="25000"/>
                  </a:schemeClr>
                </a:solidFill>
                <a:latin typeface="나눔고딕OTF" panose="020D0604000000000000" pitchFamily="34" charset="-127"/>
                <a:ea typeface="나눔고딕OTF" panose="020D0604000000000000" pitchFamily="34" charset="-127"/>
              </a:rPr>
              <a:t>네이버 페이</a:t>
            </a:r>
            <a:endParaRPr lang="ko-KR" altLang="en-US" sz="1138" b="1" dirty="0">
              <a:solidFill>
                <a:schemeClr val="tx1">
                  <a:lumMod val="75000"/>
                  <a:lumOff val="25000"/>
                </a:schemeClr>
              </a:solidFill>
              <a:latin typeface="나눔고딕OTF" panose="020D0604000000000000" pitchFamily="34" charset="-127"/>
              <a:ea typeface="나눔고딕OTF" panose="020D0604000000000000" pitchFamily="34" charset="-127"/>
            </a:endParaRPr>
          </a:p>
        </p:txBody>
      </p:sp>
      <p:sp>
        <p:nvSpPr>
          <p:cNvPr id="11" name="사각형: 둥근 대각선 방향 모서리 5">
            <a:extLst>
              <a:ext uri="{FF2B5EF4-FFF2-40B4-BE49-F238E27FC236}">
                <a16:creationId xmlns:a16="http://schemas.microsoft.com/office/drawing/2014/main" id="{3281FBFC-9402-4F8C-8A1E-0A5F4225B2F3}"/>
              </a:ext>
            </a:extLst>
          </p:cNvPr>
          <p:cNvSpPr/>
          <p:nvPr/>
        </p:nvSpPr>
        <p:spPr>
          <a:xfrm>
            <a:off x="5092789" y="864411"/>
            <a:ext cx="4500000" cy="271101"/>
          </a:xfrm>
          <a:prstGeom prst="round2DiagRect">
            <a:avLst>
              <a:gd name="adj1" fmla="val 1666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8" b="1" dirty="0" err="1" smtClean="0">
                <a:solidFill>
                  <a:schemeClr val="tx1"/>
                </a:solidFill>
                <a:latin typeface="나눔고딕OTF" panose="020D0604000000000000" pitchFamily="34" charset="-127"/>
                <a:ea typeface="나눔고딕OTF" panose="020D0604000000000000" pitchFamily="34" charset="-127"/>
              </a:rPr>
              <a:t>버즈빌</a:t>
            </a:r>
            <a:endParaRPr lang="ko-KR" altLang="en-US" sz="1138" b="1" dirty="0">
              <a:solidFill>
                <a:schemeClr val="tx1"/>
              </a:solidFill>
              <a:latin typeface="나눔고딕OTF" panose="020D0604000000000000" pitchFamily="34" charset="-127"/>
              <a:ea typeface="나눔고딕OTF" panose="020D0604000000000000" pitchFamily="34" charset="-127"/>
            </a:endParaRPr>
          </a:p>
        </p:txBody>
      </p:sp>
      <p:sp>
        <p:nvSpPr>
          <p:cNvPr id="12" name="TextBox 11">
            <a:extLst>
              <a:ext uri="{FF2B5EF4-FFF2-40B4-BE49-F238E27FC236}">
                <a16:creationId xmlns:a16="http://schemas.microsoft.com/office/drawing/2014/main" id="{B34033B1-9E5F-464F-8EC6-5C8C8443B5CE}"/>
              </a:ext>
            </a:extLst>
          </p:cNvPr>
          <p:cNvSpPr txBox="1"/>
          <p:nvPr/>
        </p:nvSpPr>
        <p:spPr>
          <a:xfrm>
            <a:off x="5143289" y="1241673"/>
            <a:ext cx="4449500" cy="430887"/>
          </a:xfrm>
          <a:prstGeom prst="rect">
            <a:avLst/>
          </a:prstGeom>
          <a:noFill/>
        </p:spPr>
        <p:txBody>
          <a:bodyPr wrap="square" rtlCol="0">
            <a:spAutoFit/>
          </a:bodyPr>
          <a:lstStyle/>
          <a:p>
            <a:pPr algn="ctr"/>
            <a:r>
              <a:rPr lang="ko-KR" altLang="en-US" sz="1100" dirty="0">
                <a:latin typeface="맑은 고딕" panose="020B0503020000020004" pitchFamily="50" charset="-127"/>
                <a:ea typeface="맑은 고딕" panose="020B0503020000020004" pitchFamily="50" charset="-127"/>
              </a:rPr>
              <a:t>월 사용자수 </a:t>
            </a:r>
            <a:r>
              <a:rPr lang="en-US" altLang="ko-KR" sz="1100" dirty="0">
                <a:latin typeface="맑은 고딕" panose="020B0503020000020004" pitchFamily="50" charset="-127"/>
                <a:ea typeface="맑은 고딕" panose="020B0503020000020004" pitchFamily="50" charset="-127"/>
              </a:rPr>
              <a:t>2,000</a:t>
            </a:r>
            <a:r>
              <a:rPr lang="ko-KR" altLang="en-US" sz="1100" dirty="0">
                <a:latin typeface="맑은 고딕" panose="020B0503020000020004" pitchFamily="50" charset="-127"/>
                <a:ea typeface="맑은 고딕" panose="020B0503020000020004" pitchFamily="50" charset="-127"/>
              </a:rPr>
              <a:t>만명 이상</a:t>
            </a:r>
            <a:r>
              <a:rPr lang="en-US" altLang="ko-KR" sz="1100" dirty="0">
                <a:latin typeface="맑은 고딕" panose="020B0503020000020004" pitchFamily="50" charset="-127"/>
                <a:ea typeface="맑은 고딕" panose="020B0503020000020004" pitchFamily="50" charset="-127"/>
              </a:rPr>
              <a:t>, 150</a:t>
            </a:r>
            <a:r>
              <a:rPr lang="ko-KR" altLang="en-US" sz="1100" dirty="0">
                <a:latin typeface="맑은 고딕" panose="020B0503020000020004" pitchFamily="50" charset="-127"/>
                <a:ea typeface="맑은 고딕" panose="020B0503020000020004" pitchFamily="50" charset="-127"/>
              </a:rPr>
              <a:t>개 이상의 파트너사 보유</a:t>
            </a:r>
            <a:endParaRPr lang="en-US" altLang="ko-KR" sz="1100" dirty="0">
              <a:latin typeface="맑은 고딕" panose="020B0503020000020004" pitchFamily="50" charset="-127"/>
              <a:ea typeface="맑은 고딕" panose="020B0503020000020004" pitchFamily="50" charset="-127"/>
            </a:endParaRPr>
          </a:p>
          <a:p>
            <a:pPr algn="ctr"/>
            <a:r>
              <a:rPr lang="ko-KR" altLang="en-US" sz="1100" dirty="0">
                <a:latin typeface="맑은 고딕" panose="020B0503020000020004" pitchFamily="50" charset="-127"/>
                <a:ea typeface="맑은 고딕" panose="020B0503020000020004" pitchFamily="50" charset="-127"/>
              </a:rPr>
              <a:t>구매력이 높은 </a:t>
            </a:r>
            <a:r>
              <a:rPr lang="en-US" altLang="ko-KR" sz="1100" dirty="0">
                <a:latin typeface="맑은 고딕" panose="020B0503020000020004" pitchFamily="50" charset="-127"/>
                <a:ea typeface="맑은 고딕" panose="020B0503020000020004" pitchFamily="50" charset="-127"/>
              </a:rPr>
              <a:t>20-60</a:t>
            </a:r>
            <a:r>
              <a:rPr lang="ko-KR" altLang="en-US" sz="1100" dirty="0">
                <a:latin typeface="맑은 고딕" panose="020B0503020000020004" pitchFamily="50" charset="-127"/>
                <a:ea typeface="맑은 고딕" panose="020B0503020000020004" pitchFamily="50" charset="-127"/>
              </a:rPr>
              <a:t>대 </a:t>
            </a:r>
            <a:r>
              <a:rPr lang="ko-KR" altLang="en-US" sz="1100" dirty="0" err="1">
                <a:latin typeface="맑은 고딕" panose="020B0503020000020004" pitchFamily="50" charset="-127"/>
                <a:ea typeface="맑은 고딕" panose="020B0503020000020004" pitchFamily="50" charset="-127"/>
              </a:rPr>
              <a:t>오디언스</a:t>
            </a:r>
            <a:r>
              <a:rPr lang="ko-KR" altLang="en-US" sz="1100" dirty="0">
                <a:latin typeface="맑은 고딕" panose="020B0503020000020004" pitchFamily="50" charset="-127"/>
                <a:ea typeface="맑은 고딕" panose="020B0503020000020004" pitchFamily="50" charset="-127"/>
              </a:rPr>
              <a:t> 비중</a:t>
            </a:r>
            <a:r>
              <a:rPr lang="en-US" altLang="ko-KR" sz="1100" dirty="0">
                <a:latin typeface="맑은 고딕" panose="020B0503020000020004" pitchFamily="50" charset="-127"/>
                <a:ea typeface="맑은 고딕" panose="020B0503020000020004" pitchFamily="50" charset="-127"/>
              </a:rPr>
              <a:t>(86%)</a:t>
            </a:r>
            <a:r>
              <a:rPr lang="ko-KR" altLang="en-US" sz="1100" dirty="0">
                <a:latin typeface="맑은 고딕" panose="020B0503020000020004" pitchFamily="50" charset="-127"/>
                <a:ea typeface="맑은 고딕" panose="020B0503020000020004" pitchFamily="50" charset="-127"/>
              </a:rPr>
              <a:t>이 높아 높은 </a:t>
            </a:r>
            <a:r>
              <a:rPr lang="ko-KR" altLang="en-US" sz="1100" dirty="0" err="1" smtClean="0">
                <a:latin typeface="맑은 고딕" panose="020B0503020000020004" pitchFamily="50" charset="-127"/>
                <a:ea typeface="맑은 고딕" panose="020B0503020000020004" pitchFamily="50" charset="-127"/>
              </a:rPr>
              <a:t>전환율</a:t>
            </a:r>
            <a:endParaRPr lang="en-US" altLang="ko-KR" sz="1100" dirty="0">
              <a:latin typeface="맑은 고딕" panose="020B0503020000020004" pitchFamily="50" charset="-127"/>
              <a:ea typeface="맑은 고딕" panose="020B0503020000020004" pitchFamily="50" charset="-127"/>
            </a:endParaRPr>
          </a:p>
        </p:txBody>
      </p:sp>
      <p:sp>
        <p:nvSpPr>
          <p:cNvPr id="19" name="직사각형 18">
            <a:extLst>
              <a:ext uri="{FF2B5EF4-FFF2-40B4-BE49-F238E27FC236}">
                <a16:creationId xmlns:a16="http://schemas.microsoft.com/office/drawing/2014/main" id="{E1CFABC0-2D6D-443D-BEEC-A34059BEC043}"/>
              </a:ext>
            </a:extLst>
          </p:cNvPr>
          <p:cNvSpPr/>
          <p:nvPr/>
        </p:nvSpPr>
        <p:spPr>
          <a:xfrm>
            <a:off x="5155534" y="3344390"/>
            <a:ext cx="137063" cy="137867"/>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 name="그림 19">
            <a:extLst>
              <a:ext uri="{FF2B5EF4-FFF2-40B4-BE49-F238E27FC236}">
                <a16:creationId xmlns:a16="http://schemas.microsoft.com/office/drawing/2014/main" id="{D4785347-BB71-4902-AE49-DE85A77F5762}"/>
              </a:ext>
            </a:extLst>
          </p:cNvPr>
          <p:cNvPicPr>
            <a:picLocks noChangeAspect="1"/>
          </p:cNvPicPr>
          <p:nvPr/>
        </p:nvPicPr>
        <p:blipFill>
          <a:blip r:embed="rId3"/>
          <a:stretch>
            <a:fillRect/>
          </a:stretch>
        </p:blipFill>
        <p:spPr>
          <a:xfrm>
            <a:off x="5319197" y="3799304"/>
            <a:ext cx="3931544" cy="1636418"/>
          </a:xfrm>
          <a:prstGeom prst="rect">
            <a:avLst/>
          </a:prstGeom>
        </p:spPr>
      </p:pic>
      <p:sp>
        <p:nvSpPr>
          <p:cNvPr id="2" name="제목 1"/>
          <p:cNvSpPr>
            <a:spLocks noGrp="1"/>
          </p:cNvSpPr>
          <p:nvPr>
            <p:ph type="title"/>
          </p:nvPr>
        </p:nvSpPr>
        <p:spPr/>
        <p:txBody>
          <a:bodyPr/>
          <a:lstStyle/>
          <a:p>
            <a:r>
              <a:rPr lang="en-US" altLang="ko-KR" dirty="0">
                <a:latin typeface="HY헤드라인M" panose="02030600000101010101" pitchFamily="18" charset="-127"/>
                <a:ea typeface="HY헤드라인M" panose="02030600000101010101" pitchFamily="18" charset="-127"/>
              </a:rPr>
              <a:t>[</a:t>
            </a:r>
            <a:r>
              <a:rPr lang="ko-KR" altLang="en-US" dirty="0" smtClean="0">
                <a:latin typeface="HY헤드라인M" panose="02030600000101010101" pitchFamily="18" charset="-127"/>
                <a:ea typeface="HY헤드라인M" panose="02030600000101010101" pitchFamily="18" charset="-127"/>
              </a:rPr>
              <a:t>참고자료</a:t>
            </a:r>
            <a:r>
              <a:rPr lang="en-US" altLang="ko-KR" dirty="0" smtClean="0">
                <a:latin typeface="HY헤드라인M" panose="02030600000101010101" pitchFamily="18" charset="-127"/>
                <a:ea typeface="HY헤드라인M" panose="02030600000101010101" pitchFamily="18" charset="-127"/>
              </a:rPr>
              <a:t>2]</a:t>
            </a:r>
            <a:r>
              <a:rPr lang="ko-KR" altLang="en-US" dirty="0">
                <a:latin typeface="HY헤드라인M" panose="02030600000101010101" pitchFamily="18" charset="-127"/>
                <a:ea typeface="HY헤드라인M" panose="02030600000101010101" pitchFamily="18" charset="-127"/>
              </a:rPr>
              <a:t> ③ </a:t>
            </a:r>
            <a:r>
              <a:rPr lang="ko-KR" altLang="en-US" dirty="0" err="1">
                <a:latin typeface="HY헤드라인M" panose="02030600000101010101" pitchFamily="18" charset="-127"/>
                <a:ea typeface="HY헤드라인M" panose="02030600000101010101" pitchFamily="18" charset="-127"/>
              </a:rPr>
              <a:t>리워드</a:t>
            </a:r>
            <a:r>
              <a:rPr lang="ko-KR" altLang="en-US" dirty="0">
                <a:latin typeface="HY헤드라인M" panose="02030600000101010101" pitchFamily="18" charset="-127"/>
                <a:ea typeface="HY헤드라인M" panose="02030600000101010101" pitchFamily="18" charset="-127"/>
              </a:rPr>
              <a:t> </a:t>
            </a:r>
            <a:r>
              <a:rPr lang="en-US" altLang="ko-KR" dirty="0">
                <a:latin typeface="HY헤드라인M" panose="02030600000101010101" pitchFamily="18" charset="-127"/>
                <a:ea typeface="HY헤드라인M" panose="02030600000101010101" pitchFamily="18" charset="-127"/>
              </a:rPr>
              <a:t>CPA (Cost Per Action)</a:t>
            </a:r>
            <a:endParaRPr lang="ko-KR" altLang="en-US" dirty="0">
              <a:latin typeface="HY헤드라인M" panose="02030600000101010101" pitchFamily="18" charset="-127"/>
              <a:ea typeface="HY헤드라인M" panose="02030600000101010101" pitchFamily="18" charset="-127"/>
            </a:endParaRPr>
          </a:p>
        </p:txBody>
      </p:sp>
      <p:graphicFrame>
        <p:nvGraphicFramePr>
          <p:cNvPr id="21" name="표 5">
            <a:extLst>
              <a:ext uri="{FF2B5EF4-FFF2-40B4-BE49-F238E27FC236}">
                <a16:creationId xmlns:a16="http://schemas.microsoft.com/office/drawing/2014/main" id="{257976F7-4933-487E-82AC-4C59071887C4}"/>
              </a:ext>
            </a:extLst>
          </p:cNvPr>
          <p:cNvGraphicFramePr>
            <a:graphicFrameLocks noGrp="1"/>
          </p:cNvGraphicFramePr>
          <p:nvPr>
            <p:extLst>
              <p:ext uri="{D42A27DB-BD31-4B8C-83A1-F6EECF244321}">
                <p14:modId xmlns:p14="http://schemas.microsoft.com/office/powerpoint/2010/main" val="3361525224"/>
              </p:ext>
            </p:extLst>
          </p:nvPr>
        </p:nvGraphicFramePr>
        <p:xfrm>
          <a:off x="416495" y="1816528"/>
          <a:ext cx="4280681" cy="1254580"/>
        </p:xfrm>
        <a:graphic>
          <a:graphicData uri="http://schemas.openxmlformats.org/drawingml/2006/table">
            <a:tbl>
              <a:tblPr firstRow="1" bandRow="1">
                <a:tableStyleId>{5940675A-B579-460E-94D1-54222C63F5DA}</a:tableStyleId>
              </a:tblPr>
              <a:tblGrid>
                <a:gridCol w="944439">
                  <a:extLst>
                    <a:ext uri="{9D8B030D-6E8A-4147-A177-3AD203B41FA5}">
                      <a16:colId xmlns:a16="http://schemas.microsoft.com/office/drawing/2014/main" val="1079030759"/>
                    </a:ext>
                  </a:extLst>
                </a:gridCol>
                <a:gridCol w="3336242">
                  <a:extLst>
                    <a:ext uri="{9D8B030D-6E8A-4147-A177-3AD203B41FA5}">
                      <a16:colId xmlns:a16="http://schemas.microsoft.com/office/drawing/2014/main" val="3349756378"/>
                    </a:ext>
                  </a:extLst>
                </a:gridCol>
              </a:tblGrid>
              <a:tr h="313645">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상품명</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err="1" smtClean="0">
                          <a:latin typeface="+mn-ea"/>
                          <a:ea typeface="+mn-ea"/>
                        </a:rPr>
                        <a:t>네이버페이</a:t>
                      </a:r>
                      <a:r>
                        <a:rPr lang="ko-KR" altLang="en-US" sz="900" dirty="0" smtClean="0">
                          <a:latin typeface="+mn-ea"/>
                          <a:ea typeface="+mn-ea"/>
                        </a:rPr>
                        <a:t> </a:t>
                      </a:r>
                      <a:r>
                        <a:rPr lang="ko-KR" altLang="en-US" sz="900" dirty="0" err="1">
                          <a:latin typeface="+mn-ea"/>
                          <a:ea typeface="+mn-ea"/>
                        </a:rPr>
                        <a:t>리워드광고</a:t>
                      </a:r>
                      <a:endParaRPr lang="ko-KR" altLang="en-US"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3385238"/>
                  </a:ext>
                </a:extLst>
              </a:tr>
              <a:tr h="313645">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노출위치</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ko-KR" altLang="en-US" sz="900" dirty="0">
                          <a:latin typeface="+mn-ea"/>
                          <a:ea typeface="+mn-ea"/>
                        </a:rPr>
                        <a:t>네이버 결제 영역</a:t>
                      </a:r>
                      <a:r>
                        <a:rPr lang="en-US" altLang="ko-KR" sz="900" dirty="0">
                          <a:latin typeface="+mn-ea"/>
                          <a:ea typeface="+mn-ea"/>
                        </a:rPr>
                        <a:t>, </a:t>
                      </a:r>
                      <a:r>
                        <a:rPr lang="ko-KR" altLang="en-US" sz="900" dirty="0">
                          <a:latin typeface="+mn-ea"/>
                          <a:ea typeface="+mn-ea"/>
                        </a:rPr>
                        <a:t>네이버페이 혜택리스트</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550262250"/>
                  </a:ext>
                </a:extLst>
              </a:tr>
              <a:tr h="313645">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판매단가</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a:latin typeface="+mn-ea"/>
                          <a:ea typeface="+mn-ea"/>
                        </a:rPr>
                        <a:t>연동형</a:t>
                      </a:r>
                      <a:r>
                        <a:rPr lang="en-US" altLang="ko-KR" sz="900" dirty="0">
                          <a:latin typeface="+mn-ea"/>
                          <a:ea typeface="+mn-ea"/>
                        </a:rPr>
                        <a:t>: </a:t>
                      </a:r>
                      <a:r>
                        <a:rPr lang="ko-KR" altLang="en-US" sz="900" dirty="0">
                          <a:latin typeface="+mn-ea"/>
                          <a:ea typeface="+mn-ea"/>
                        </a:rPr>
                        <a:t>금융업종 회원가입 기준 </a:t>
                      </a:r>
                      <a:r>
                        <a:rPr lang="en-US" altLang="ko-KR" sz="900" dirty="0">
                          <a:latin typeface="+mn-ea"/>
                          <a:ea typeface="+mn-ea"/>
                        </a:rPr>
                        <a:t>CPA 3,000</a:t>
                      </a:r>
                      <a:r>
                        <a:rPr lang="ko-KR" altLang="en-US" sz="900" dirty="0">
                          <a:latin typeface="+mn-ea"/>
                          <a:ea typeface="+mn-ea"/>
                        </a:rPr>
                        <a:t>원 </a:t>
                      </a:r>
                      <a:r>
                        <a:rPr lang="en-US" altLang="ko-KR" sz="900" dirty="0">
                          <a:latin typeface="+mn-ea"/>
                          <a:ea typeface="+mn-ea"/>
                        </a:rPr>
                        <a:t>(</a:t>
                      </a:r>
                      <a:r>
                        <a:rPr lang="ko-KR" altLang="en-US" sz="900" dirty="0">
                          <a:latin typeface="+mn-ea"/>
                          <a:ea typeface="+mn-ea"/>
                        </a:rPr>
                        <a:t>적립금</a:t>
                      </a:r>
                      <a:r>
                        <a:rPr lang="en-US" altLang="ko-KR" sz="900" dirty="0">
                          <a:latin typeface="+mn-ea"/>
                          <a:ea typeface="+mn-ea"/>
                        </a:rPr>
                        <a:t>+</a:t>
                      </a:r>
                      <a:r>
                        <a:rPr lang="ko-KR" altLang="en-US" sz="900" dirty="0">
                          <a:latin typeface="+mn-ea"/>
                          <a:ea typeface="+mn-ea"/>
                        </a:rPr>
                        <a:t>광고비</a:t>
                      </a:r>
                      <a:r>
                        <a:rPr lang="en-US" altLang="ko-KR" sz="900" dirty="0" smtClean="0">
                          <a:latin typeface="+mn-ea"/>
                          <a:ea typeface="+mn-ea"/>
                        </a:rPr>
                        <a:t>)</a:t>
                      </a:r>
                      <a:endParaRPr lang="en-US" altLang="ko-KR"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122429"/>
                  </a:ext>
                </a:extLst>
              </a:tr>
              <a:tr h="313645">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특이사항</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900" dirty="0" err="1" smtClean="0">
                          <a:latin typeface="+mn-ea"/>
                          <a:ea typeface="+mn-ea"/>
                        </a:rPr>
                        <a:t>타게팅</a:t>
                      </a:r>
                      <a:r>
                        <a:rPr lang="ko-KR" altLang="en-US" sz="900" dirty="0" smtClean="0">
                          <a:latin typeface="+mn-ea"/>
                          <a:ea typeface="+mn-ea"/>
                        </a:rPr>
                        <a:t> </a:t>
                      </a:r>
                      <a:r>
                        <a:rPr lang="ko-KR" altLang="en-US" sz="900" dirty="0">
                          <a:latin typeface="+mn-ea"/>
                          <a:ea typeface="+mn-ea"/>
                        </a:rPr>
                        <a:t>불가</a:t>
                      </a:r>
                      <a:endParaRPr lang="en-US" altLang="ko-KR"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895428"/>
                  </a:ext>
                </a:extLst>
              </a:tr>
            </a:tbl>
          </a:graphicData>
        </a:graphic>
      </p:graphicFrame>
      <p:graphicFrame>
        <p:nvGraphicFramePr>
          <p:cNvPr id="22" name="표 5">
            <a:extLst>
              <a:ext uri="{FF2B5EF4-FFF2-40B4-BE49-F238E27FC236}">
                <a16:creationId xmlns:a16="http://schemas.microsoft.com/office/drawing/2014/main" id="{257976F7-4933-487E-82AC-4C59071887C4}"/>
              </a:ext>
            </a:extLst>
          </p:cNvPr>
          <p:cNvGraphicFramePr>
            <a:graphicFrameLocks noGrp="1"/>
          </p:cNvGraphicFramePr>
          <p:nvPr>
            <p:extLst>
              <p:ext uri="{D42A27DB-BD31-4B8C-83A1-F6EECF244321}">
                <p14:modId xmlns:p14="http://schemas.microsoft.com/office/powerpoint/2010/main" val="1619559092"/>
              </p:ext>
            </p:extLst>
          </p:nvPr>
        </p:nvGraphicFramePr>
        <p:xfrm>
          <a:off x="5274380" y="1791779"/>
          <a:ext cx="4215124" cy="1279330"/>
        </p:xfrm>
        <a:graphic>
          <a:graphicData uri="http://schemas.openxmlformats.org/drawingml/2006/table">
            <a:tbl>
              <a:tblPr firstRow="1" bandRow="1">
                <a:tableStyleId>{5940675A-B579-460E-94D1-54222C63F5DA}</a:tableStyleId>
              </a:tblPr>
              <a:tblGrid>
                <a:gridCol w="929976">
                  <a:extLst>
                    <a:ext uri="{9D8B030D-6E8A-4147-A177-3AD203B41FA5}">
                      <a16:colId xmlns:a16="http://schemas.microsoft.com/office/drawing/2014/main" val="1079030759"/>
                    </a:ext>
                  </a:extLst>
                </a:gridCol>
                <a:gridCol w="3285148">
                  <a:extLst>
                    <a:ext uri="{9D8B030D-6E8A-4147-A177-3AD203B41FA5}">
                      <a16:colId xmlns:a16="http://schemas.microsoft.com/office/drawing/2014/main" val="3349756378"/>
                    </a:ext>
                  </a:extLst>
                </a:gridCol>
              </a:tblGrid>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상품명</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err="1">
                          <a:latin typeface="+mn-ea"/>
                          <a:ea typeface="+mn-ea"/>
                        </a:rPr>
                        <a:t>버즈빌</a:t>
                      </a:r>
                      <a:r>
                        <a:rPr lang="ko-KR" altLang="en-US" sz="900" dirty="0">
                          <a:latin typeface="+mn-ea"/>
                          <a:ea typeface="+mn-ea"/>
                        </a:rPr>
                        <a:t> 퀴즈</a:t>
                      </a:r>
                      <a:r>
                        <a:rPr lang="en-US" altLang="ko-KR" sz="900" dirty="0">
                          <a:latin typeface="+mn-ea"/>
                          <a:ea typeface="+mn-ea"/>
                        </a:rPr>
                        <a:t>/</a:t>
                      </a:r>
                      <a:r>
                        <a:rPr lang="ko-KR" altLang="en-US" sz="900" dirty="0">
                          <a:latin typeface="+mn-ea"/>
                          <a:ea typeface="+mn-ea"/>
                        </a:rPr>
                        <a:t>액션형</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3385238"/>
                  </a:ext>
                </a:extLst>
              </a:tr>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노출위치</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en-US" altLang="ko-KR" sz="900" dirty="0">
                          <a:latin typeface="+mn-ea"/>
                          <a:ea typeface="+mn-ea"/>
                        </a:rPr>
                        <a:t>CJ ONE, </a:t>
                      </a:r>
                      <a:r>
                        <a:rPr lang="ko-KR" altLang="en-US" sz="900" dirty="0">
                          <a:latin typeface="+mn-ea"/>
                          <a:ea typeface="+mn-ea"/>
                        </a:rPr>
                        <a:t>롯데</a:t>
                      </a:r>
                      <a:r>
                        <a:rPr lang="en-US" altLang="ko-KR" sz="900" dirty="0">
                          <a:latin typeface="+mn-ea"/>
                          <a:ea typeface="+mn-ea"/>
                        </a:rPr>
                        <a:t>L</a:t>
                      </a:r>
                      <a:r>
                        <a:rPr lang="ko-KR" altLang="en-US" sz="900" dirty="0">
                          <a:latin typeface="+mn-ea"/>
                          <a:ea typeface="+mn-ea"/>
                        </a:rPr>
                        <a:t>포인트</a:t>
                      </a:r>
                      <a:r>
                        <a:rPr lang="en-US" altLang="ko-KR" sz="900" dirty="0">
                          <a:latin typeface="+mn-ea"/>
                          <a:ea typeface="+mn-ea"/>
                        </a:rPr>
                        <a:t>, </a:t>
                      </a:r>
                      <a:r>
                        <a:rPr lang="ko-KR" altLang="en-US" sz="900" dirty="0" err="1">
                          <a:latin typeface="+mn-ea"/>
                          <a:ea typeface="+mn-ea"/>
                        </a:rPr>
                        <a:t>티머니</a:t>
                      </a:r>
                      <a:r>
                        <a:rPr lang="en-US" altLang="ko-KR" sz="900" dirty="0">
                          <a:latin typeface="+mn-ea"/>
                          <a:ea typeface="+mn-ea"/>
                        </a:rPr>
                        <a:t>, </a:t>
                      </a:r>
                      <a:r>
                        <a:rPr lang="ko-KR" altLang="en-US" sz="900" dirty="0">
                          <a:latin typeface="+mn-ea"/>
                          <a:ea typeface="+mn-ea"/>
                        </a:rPr>
                        <a:t>우리은행 </a:t>
                      </a:r>
                      <a:r>
                        <a:rPr lang="ko-KR" altLang="en-US" sz="900" dirty="0" err="1">
                          <a:latin typeface="+mn-ea"/>
                          <a:ea typeface="+mn-ea"/>
                        </a:rPr>
                        <a:t>위비멤버스</a:t>
                      </a:r>
                      <a:r>
                        <a:rPr lang="en-US" altLang="ko-KR" sz="900" dirty="0">
                          <a:latin typeface="+mn-ea"/>
                          <a:ea typeface="+mn-ea"/>
                        </a:rPr>
                        <a:t>, </a:t>
                      </a:r>
                    </a:p>
                    <a:p>
                      <a:pPr algn="ctr" latinLnBrk="1"/>
                      <a:r>
                        <a:rPr lang="en-US" altLang="ko-KR" sz="900" dirty="0">
                          <a:latin typeface="+mn-ea"/>
                          <a:ea typeface="+mn-ea"/>
                        </a:rPr>
                        <a:t>SK OK</a:t>
                      </a:r>
                      <a:r>
                        <a:rPr lang="ko-KR" altLang="en-US" sz="900" dirty="0" err="1">
                          <a:latin typeface="+mn-ea"/>
                          <a:ea typeface="+mn-ea"/>
                        </a:rPr>
                        <a:t>캐시백</a:t>
                      </a:r>
                      <a:r>
                        <a:rPr lang="en-US" altLang="ko-KR" sz="900" dirty="0">
                          <a:latin typeface="+mn-ea"/>
                          <a:ea typeface="+mn-ea"/>
                        </a:rPr>
                        <a:t>, </a:t>
                      </a:r>
                      <a:r>
                        <a:rPr lang="ko-KR" altLang="en-US" sz="900" dirty="0">
                          <a:latin typeface="+mn-ea"/>
                          <a:ea typeface="+mn-ea"/>
                        </a:rPr>
                        <a:t>하나은행 </a:t>
                      </a:r>
                      <a:r>
                        <a:rPr lang="ko-KR" altLang="en-US" sz="900" dirty="0" err="1">
                          <a:latin typeface="+mn-ea"/>
                          <a:ea typeface="+mn-ea"/>
                        </a:rPr>
                        <a:t>하나멤버스</a:t>
                      </a:r>
                      <a:r>
                        <a:rPr lang="en-US" altLang="ko-KR" sz="900" dirty="0">
                          <a:latin typeface="+mn-ea"/>
                          <a:ea typeface="+mn-ea"/>
                        </a:rPr>
                        <a:t>, LG U+ </a:t>
                      </a:r>
                      <a:r>
                        <a:rPr lang="ko-KR" altLang="en-US" sz="900" dirty="0" err="1">
                          <a:latin typeface="+mn-ea"/>
                          <a:ea typeface="+mn-ea"/>
                        </a:rPr>
                        <a:t>멤버쉽</a:t>
                      </a:r>
                      <a:r>
                        <a:rPr lang="en-US" altLang="ko-KR" sz="900" dirty="0">
                          <a:latin typeface="+mn-ea"/>
                          <a:ea typeface="+mn-ea"/>
                        </a:rPr>
                        <a:t>, </a:t>
                      </a:r>
                    </a:p>
                    <a:p>
                      <a:pPr algn="ctr" latinLnBrk="1"/>
                      <a:r>
                        <a:rPr lang="en-US" altLang="ko-KR" sz="900" dirty="0">
                          <a:latin typeface="+mn-ea"/>
                          <a:ea typeface="+mn-ea"/>
                        </a:rPr>
                        <a:t>SPC </a:t>
                      </a:r>
                      <a:r>
                        <a:rPr lang="ko-KR" altLang="en-US" sz="900" dirty="0" err="1">
                          <a:latin typeface="+mn-ea"/>
                          <a:ea typeface="+mn-ea"/>
                        </a:rPr>
                        <a:t>해피포인트</a:t>
                      </a:r>
                      <a:r>
                        <a:rPr lang="en-US" altLang="ko-KR" sz="900" dirty="0">
                          <a:latin typeface="+mn-ea"/>
                          <a:ea typeface="+mn-ea"/>
                        </a:rPr>
                        <a:t>, </a:t>
                      </a:r>
                      <a:r>
                        <a:rPr lang="ko-KR" altLang="en-US" sz="900" dirty="0">
                          <a:latin typeface="+mn-ea"/>
                          <a:ea typeface="+mn-ea"/>
                        </a:rPr>
                        <a:t>현대백화점 </a:t>
                      </a:r>
                      <a:r>
                        <a:rPr lang="en-US" altLang="ko-KR" sz="900" dirty="0">
                          <a:latin typeface="+mn-ea"/>
                          <a:ea typeface="+mn-ea"/>
                        </a:rPr>
                        <a:t>H</a:t>
                      </a:r>
                      <a:r>
                        <a:rPr lang="ko-KR" altLang="en-US" sz="900" dirty="0">
                          <a:latin typeface="+mn-ea"/>
                          <a:ea typeface="+mn-ea"/>
                        </a:rPr>
                        <a:t>포인트</a:t>
                      </a:r>
                      <a:r>
                        <a:rPr lang="en-US" altLang="ko-KR" sz="900" dirty="0">
                          <a:latin typeface="+mn-ea"/>
                          <a:ea typeface="+mn-ea"/>
                        </a:rPr>
                        <a:t>, </a:t>
                      </a:r>
                      <a:r>
                        <a:rPr lang="ko-KR" altLang="en-US" sz="900" dirty="0" err="1">
                          <a:latin typeface="+mn-ea"/>
                          <a:ea typeface="+mn-ea"/>
                        </a:rPr>
                        <a:t>쿠차</a:t>
                      </a:r>
                      <a:r>
                        <a:rPr lang="en-US" altLang="ko-KR" sz="900" dirty="0">
                          <a:latin typeface="+mn-ea"/>
                          <a:ea typeface="+mn-ea"/>
                        </a:rPr>
                        <a:t>, </a:t>
                      </a:r>
                      <a:r>
                        <a:rPr lang="ko-KR" altLang="en-US" sz="900" dirty="0" err="1">
                          <a:latin typeface="+mn-ea"/>
                          <a:ea typeface="+mn-ea"/>
                        </a:rPr>
                        <a:t>컬쳐랜드</a:t>
                      </a:r>
                      <a:r>
                        <a:rPr lang="en-US" altLang="ko-KR" sz="900" dirty="0">
                          <a:latin typeface="+mn-ea"/>
                          <a:ea typeface="+mn-ea"/>
                        </a:rPr>
                        <a:t> </a:t>
                      </a:r>
                      <a:r>
                        <a:rPr lang="ko-KR" altLang="en-US" sz="900" dirty="0">
                          <a:latin typeface="+mn-ea"/>
                          <a:ea typeface="+mn-ea"/>
                        </a:rPr>
                        <a:t>등</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550262250"/>
                  </a:ext>
                </a:extLst>
              </a:tr>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판매단가</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a:latin typeface="+mn-ea"/>
                          <a:ea typeface="+mn-ea"/>
                        </a:rPr>
                        <a:t>앱 설치 후 회원가입 기준 </a:t>
                      </a:r>
                      <a:r>
                        <a:rPr lang="en-US" altLang="ko-KR" sz="900" dirty="0">
                          <a:latin typeface="+mn-ea"/>
                          <a:ea typeface="+mn-ea"/>
                        </a:rPr>
                        <a:t>CPA 3,000</a:t>
                      </a:r>
                      <a:endParaRPr lang="ko-KR" altLang="en-US"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122429"/>
                  </a:ext>
                </a:extLst>
              </a:tr>
              <a:tr h="264518">
                <a:tc>
                  <a:txBody>
                    <a:bodyPr/>
                    <a:lstStyle/>
                    <a:p>
                      <a:pPr algn="ctr" latinLnBrk="1"/>
                      <a:r>
                        <a:rPr lang="ko-KR" altLang="en-US" sz="900" dirty="0">
                          <a:solidFill>
                            <a:schemeClr val="tx1"/>
                          </a:solidFill>
                          <a:latin typeface="맑은 고딕" panose="020B0503020000020004" pitchFamily="50" charset="-127"/>
                          <a:ea typeface="맑은 고딕" panose="020B0503020000020004" pitchFamily="50" charset="-127"/>
                        </a:rPr>
                        <a:t>특이사항</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900" dirty="0">
                          <a:latin typeface="+mn-ea"/>
                          <a:ea typeface="+mn-ea"/>
                        </a:rPr>
                        <a:t>성별</a:t>
                      </a:r>
                      <a:r>
                        <a:rPr lang="en-US" altLang="ko-KR" sz="900" dirty="0">
                          <a:latin typeface="+mn-ea"/>
                          <a:ea typeface="+mn-ea"/>
                        </a:rPr>
                        <a:t>, </a:t>
                      </a:r>
                      <a:r>
                        <a:rPr lang="ko-KR" altLang="en-US" sz="900" dirty="0">
                          <a:latin typeface="+mn-ea"/>
                          <a:ea typeface="+mn-ea"/>
                        </a:rPr>
                        <a:t>연령</a:t>
                      </a:r>
                      <a:r>
                        <a:rPr lang="en-US" altLang="ko-KR" sz="900" dirty="0">
                          <a:latin typeface="+mn-ea"/>
                          <a:ea typeface="+mn-ea"/>
                        </a:rPr>
                        <a:t>, OS </a:t>
                      </a:r>
                      <a:r>
                        <a:rPr lang="ko-KR" altLang="en-US" sz="900" dirty="0" err="1">
                          <a:latin typeface="+mn-ea"/>
                          <a:ea typeface="+mn-ea"/>
                        </a:rPr>
                        <a:t>타게팅</a:t>
                      </a:r>
                      <a:r>
                        <a:rPr lang="ko-KR" altLang="en-US" sz="900" dirty="0">
                          <a:latin typeface="+mn-ea"/>
                          <a:ea typeface="+mn-ea"/>
                        </a:rPr>
                        <a:t> 불가</a:t>
                      </a:r>
                      <a:endParaRPr lang="en-US" altLang="ko-KR"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895428"/>
                  </a:ext>
                </a:extLst>
              </a:tr>
            </a:tbl>
          </a:graphicData>
        </a:graphic>
      </p:graphicFrame>
      <p:sp>
        <p:nvSpPr>
          <p:cNvPr id="23" name="TextBox 22">
            <a:extLst>
              <a:ext uri="{FF2B5EF4-FFF2-40B4-BE49-F238E27FC236}">
                <a16:creationId xmlns:a16="http://schemas.microsoft.com/office/drawing/2014/main" id="{42249583-69DA-44F0-A993-FD779E932199}"/>
              </a:ext>
            </a:extLst>
          </p:cNvPr>
          <p:cNvSpPr txBox="1"/>
          <p:nvPr/>
        </p:nvSpPr>
        <p:spPr>
          <a:xfrm>
            <a:off x="577883" y="3290212"/>
            <a:ext cx="2586017" cy="246221"/>
          </a:xfrm>
          <a:prstGeom prst="rect">
            <a:avLst/>
          </a:prstGeom>
          <a:noFill/>
        </p:spPr>
        <p:txBody>
          <a:bodyPr wrap="square" rtlCol="0" anchor="ctr">
            <a:spAutoFit/>
          </a:bodyPr>
          <a:lstStyle/>
          <a:p>
            <a:r>
              <a:rPr lang="ko-KR" altLang="en-US" sz="1000" b="1" dirty="0">
                <a:latin typeface="HY헤드라인M" panose="02030600000101010101" pitchFamily="18" charset="-127"/>
                <a:ea typeface="HY헤드라인M" panose="02030600000101010101" pitchFamily="18" charset="-127"/>
              </a:rPr>
              <a:t>예시화면</a:t>
            </a:r>
          </a:p>
        </p:txBody>
      </p:sp>
      <p:sp>
        <p:nvSpPr>
          <p:cNvPr id="24" name="TextBox 23">
            <a:extLst>
              <a:ext uri="{FF2B5EF4-FFF2-40B4-BE49-F238E27FC236}">
                <a16:creationId xmlns:a16="http://schemas.microsoft.com/office/drawing/2014/main" id="{42249583-69DA-44F0-A993-FD779E932199}"/>
              </a:ext>
            </a:extLst>
          </p:cNvPr>
          <p:cNvSpPr txBox="1"/>
          <p:nvPr/>
        </p:nvSpPr>
        <p:spPr>
          <a:xfrm>
            <a:off x="5324050" y="3271815"/>
            <a:ext cx="2586017" cy="246221"/>
          </a:xfrm>
          <a:prstGeom prst="rect">
            <a:avLst/>
          </a:prstGeom>
          <a:noFill/>
        </p:spPr>
        <p:txBody>
          <a:bodyPr wrap="square" rtlCol="0" anchor="ctr">
            <a:spAutoFit/>
          </a:bodyPr>
          <a:lstStyle/>
          <a:p>
            <a:r>
              <a:rPr lang="ko-KR" altLang="en-US" sz="1000" b="1" dirty="0">
                <a:latin typeface="HY헤드라인M" panose="02030600000101010101" pitchFamily="18" charset="-127"/>
                <a:ea typeface="HY헤드라인M" panose="02030600000101010101" pitchFamily="18" charset="-127"/>
              </a:rPr>
              <a:t>예시화면</a:t>
            </a:r>
          </a:p>
        </p:txBody>
      </p:sp>
    </p:spTree>
    <p:extLst>
      <p:ext uri="{BB962C8B-B14F-4D97-AF65-F5344CB8AC3E}">
        <p14:creationId xmlns:p14="http://schemas.microsoft.com/office/powerpoint/2010/main" val="2984393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34033B1-9E5F-464F-8EC6-5C8C8443B5CE}"/>
              </a:ext>
            </a:extLst>
          </p:cNvPr>
          <p:cNvSpPr txBox="1"/>
          <p:nvPr/>
        </p:nvSpPr>
        <p:spPr>
          <a:xfrm>
            <a:off x="311789" y="1181184"/>
            <a:ext cx="4501423" cy="769441"/>
          </a:xfrm>
          <a:prstGeom prst="rect">
            <a:avLst/>
          </a:prstGeom>
          <a:noFill/>
        </p:spPr>
        <p:txBody>
          <a:bodyPr wrap="square" rtlCol="0">
            <a:spAutoFit/>
          </a:bodyPr>
          <a:lstStyle/>
          <a:p>
            <a:r>
              <a:rPr lang="ko-KR" altLang="en-US" sz="1100" dirty="0">
                <a:latin typeface="맑은 고딕" panose="020B0503020000020004" pitchFamily="50" charset="-127"/>
                <a:ea typeface="맑은 고딕" panose="020B0503020000020004" pitchFamily="50" charset="-127"/>
              </a:rPr>
              <a:t>국내 약 </a:t>
            </a:r>
            <a:r>
              <a:rPr lang="en-US" altLang="ko-KR" sz="1100" dirty="0">
                <a:latin typeface="맑은 고딕" panose="020B0503020000020004" pitchFamily="50" charset="-127"/>
                <a:ea typeface="맑은 고딕" panose="020B0503020000020004" pitchFamily="50" charset="-127"/>
              </a:rPr>
              <a:t>50</a:t>
            </a:r>
            <a:r>
              <a:rPr lang="ko-KR" altLang="en-US" sz="1100" dirty="0">
                <a:latin typeface="맑은 고딕" panose="020B0503020000020004" pitchFamily="50" charset="-127"/>
                <a:ea typeface="맑은 고딕" panose="020B0503020000020004" pitchFamily="50" charset="-127"/>
              </a:rPr>
              <a:t>여개 이상의 주요 리워드 네트워크 매체와 연동되어 높은 커버리지 보유</a:t>
            </a:r>
            <a:endParaRPr lang="en-US" altLang="ko-KR" sz="1100" dirty="0">
              <a:latin typeface="맑은 고딕" panose="020B0503020000020004" pitchFamily="50" charset="-127"/>
              <a:ea typeface="맑은 고딕" panose="020B0503020000020004" pitchFamily="50" charset="-127"/>
            </a:endParaRPr>
          </a:p>
          <a:p>
            <a:r>
              <a:rPr lang="ko-KR" altLang="en-US" sz="1100" dirty="0">
                <a:latin typeface="맑은 고딕" panose="020B0503020000020004" pitchFamily="50" charset="-127"/>
                <a:ea typeface="맑은 고딕" panose="020B0503020000020004" pitchFamily="50" charset="-127"/>
              </a:rPr>
              <a:t>연동된 리워드 네트워크 매체 간 중복 제거 기능으로 중복 과금 방지로 불필요한 광고 비용 약 </a:t>
            </a:r>
            <a:r>
              <a:rPr lang="en-US" altLang="ko-KR" sz="1100" dirty="0">
                <a:latin typeface="맑은 고딕" panose="020B0503020000020004" pitchFamily="50" charset="-127"/>
                <a:ea typeface="맑은 고딕" panose="020B0503020000020004" pitchFamily="50" charset="-127"/>
              </a:rPr>
              <a:t>50% </a:t>
            </a:r>
            <a:r>
              <a:rPr lang="ko-KR" altLang="en-US" sz="1100" dirty="0">
                <a:latin typeface="맑은 고딕" panose="020B0503020000020004" pitchFamily="50" charset="-127"/>
                <a:ea typeface="맑은 고딕" panose="020B0503020000020004" pitchFamily="50" charset="-127"/>
              </a:rPr>
              <a:t>절감</a:t>
            </a:r>
            <a:endParaRPr lang="en-US" altLang="ko-KR" sz="1100" dirty="0">
              <a:latin typeface="맑은 고딕" panose="020B0503020000020004" pitchFamily="50" charset="-127"/>
              <a:ea typeface="맑은 고딕" panose="020B0503020000020004" pitchFamily="50" charset="-127"/>
            </a:endParaRPr>
          </a:p>
        </p:txBody>
      </p:sp>
      <p:sp>
        <p:nvSpPr>
          <p:cNvPr id="16" name="직사각형 15">
            <a:extLst>
              <a:ext uri="{FF2B5EF4-FFF2-40B4-BE49-F238E27FC236}">
                <a16:creationId xmlns:a16="http://schemas.microsoft.com/office/drawing/2014/main" id="{E1CFABC0-2D6D-443D-BEEC-A34059BEC043}"/>
              </a:ext>
            </a:extLst>
          </p:cNvPr>
          <p:cNvSpPr/>
          <p:nvPr/>
        </p:nvSpPr>
        <p:spPr>
          <a:xfrm>
            <a:off x="449690" y="3360067"/>
            <a:ext cx="137063" cy="137867"/>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F4062CEC-27A5-461B-9B1B-B874970FFA27}"/>
              </a:ext>
            </a:extLst>
          </p:cNvPr>
          <p:cNvPicPr>
            <a:picLocks noChangeAspect="1"/>
          </p:cNvPicPr>
          <p:nvPr/>
        </p:nvPicPr>
        <p:blipFill>
          <a:blip r:embed="rId2"/>
          <a:stretch>
            <a:fillRect/>
          </a:stretch>
        </p:blipFill>
        <p:spPr>
          <a:xfrm>
            <a:off x="837668" y="3563693"/>
            <a:ext cx="966899" cy="1952483"/>
          </a:xfrm>
          <a:prstGeom prst="rect">
            <a:avLst/>
          </a:prstGeom>
        </p:spPr>
      </p:pic>
      <p:pic>
        <p:nvPicPr>
          <p:cNvPr id="6" name="그림 5">
            <a:extLst>
              <a:ext uri="{FF2B5EF4-FFF2-40B4-BE49-F238E27FC236}">
                <a16:creationId xmlns:a16="http://schemas.microsoft.com/office/drawing/2014/main" id="{2C0E0CD4-78D2-4493-A5A4-DA0283C7611E}"/>
              </a:ext>
            </a:extLst>
          </p:cNvPr>
          <p:cNvPicPr>
            <a:picLocks noChangeAspect="1"/>
          </p:cNvPicPr>
          <p:nvPr/>
        </p:nvPicPr>
        <p:blipFill>
          <a:blip r:embed="rId3"/>
          <a:stretch>
            <a:fillRect/>
          </a:stretch>
        </p:blipFill>
        <p:spPr>
          <a:xfrm>
            <a:off x="3338029" y="3561732"/>
            <a:ext cx="966899" cy="1943140"/>
          </a:xfrm>
          <a:prstGeom prst="rect">
            <a:avLst/>
          </a:prstGeom>
        </p:spPr>
      </p:pic>
      <p:sp>
        <p:nvSpPr>
          <p:cNvPr id="12" name="TextBox 11">
            <a:extLst>
              <a:ext uri="{FF2B5EF4-FFF2-40B4-BE49-F238E27FC236}">
                <a16:creationId xmlns:a16="http://schemas.microsoft.com/office/drawing/2014/main" id="{F424C147-0C86-45AA-88F8-3AC4F912DA2C}"/>
              </a:ext>
            </a:extLst>
          </p:cNvPr>
          <p:cNvSpPr txBox="1"/>
          <p:nvPr/>
        </p:nvSpPr>
        <p:spPr>
          <a:xfrm>
            <a:off x="609911" y="5546582"/>
            <a:ext cx="2047932" cy="526687"/>
          </a:xfrm>
          <a:prstGeom prst="rect">
            <a:avLst/>
          </a:prstGeom>
          <a:noFill/>
        </p:spPr>
        <p:txBody>
          <a:bodyPr wrap="square" lIns="0" tIns="0" rIns="0" bIns="0" rtlCol="0">
            <a:noAutofit/>
          </a:bodyPr>
          <a:lstStyle/>
          <a:p>
            <a:pPr defTabSz="742950" fontAlgn="auto" latinLnBrk="0">
              <a:spcBef>
                <a:spcPts val="0"/>
              </a:spcBef>
              <a:spcAft>
                <a:spcPts val="0"/>
              </a:spcAft>
              <a:defRPr/>
            </a:pPr>
            <a:r>
              <a:rPr lang="en-US" altLang="ko-KR" sz="894" b="1" dirty="0">
                <a:solidFill>
                  <a:srgbClr val="000000">
                    <a:lumMod val="95000"/>
                    <a:lumOff val="5000"/>
                  </a:srgbClr>
                </a:solidFill>
                <a:latin typeface="나눔고딕OTF" panose="020D0604000000000000" pitchFamily="34" charset="-127"/>
                <a:ea typeface="나눔고딕OTF" panose="020D0604000000000000" pitchFamily="34" charset="-127"/>
              </a:rPr>
              <a:t>LG</a:t>
            </a:r>
            <a:r>
              <a:rPr lang="ko-KR" altLang="en-US" sz="894" b="1" dirty="0">
                <a:solidFill>
                  <a:srgbClr val="000000">
                    <a:lumMod val="95000"/>
                    <a:lumOff val="5000"/>
                  </a:srgbClr>
                </a:solidFill>
                <a:latin typeface="나눔고딕OTF" panose="020D0604000000000000" pitchFamily="34" charset="-127"/>
                <a:ea typeface="나눔고딕OTF" panose="020D0604000000000000" pitchFamily="34" charset="-127"/>
              </a:rPr>
              <a:t>전자 멤버십</a:t>
            </a:r>
            <a:endParaRPr lang="en-US" altLang="ko-KR" sz="894" b="1" dirty="0">
              <a:solidFill>
                <a:srgbClr val="000000">
                  <a:lumMod val="95000"/>
                  <a:lumOff val="5000"/>
                </a:srgbClr>
              </a:solidFill>
              <a:latin typeface="나눔고딕OTF" panose="020D0604000000000000" pitchFamily="34" charset="-127"/>
              <a:ea typeface="나눔고딕OTF" panose="020D0604000000000000" pitchFamily="34" charset="-127"/>
            </a:endParaRPr>
          </a:p>
          <a:p>
            <a:pPr marL="139303" indent="-139303" defTabSz="742950" fontAlgn="auto" latinLnBrk="0">
              <a:spcBef>
                <a:spcPts val="0"/>
              </a:spcBef>
              <a:spcAft>
                <a:spcPts val="0"/>
              </a:spcAft>
              <a:buFont typeface="Arial" panose="020B0604020202020204" pitchFamily="34" charset="0"/>
              <a:buChar char="•"/>
              <a:defRPr/>
            </a:pP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월별 소진 물량</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 </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약 </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15,000~20,000</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건</a:t>
            </a:r>
            <a:endPar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endParaRPr>
          </a:p>
          <a:p>
            <a:pPr marL="139303" indent="-139303" defTabSz="742950" fontAlgn="auto" latinLnBrk="0">
              <a:spcBef>
                <a:spcPts val="0"/>
              </a:spcBef>
              <a:spcAft>
                <a:spcPts val="0"/>
              </a:spcAft>
              <a:buFont typeface="Arial" panose="020B0604020202020204" pitchFamily="34" charset="0"/>
              <a:buChar char="•"/>
              <a:defRPr/>
            </a:pP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매체</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 </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네이버 웹툰 및 시리즈</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 </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카카오페이지</a:t>
            </a:r>
            <a:endPar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endParaRPr>
          </a:p>
          <a:p>
            <a:pPr marL="139303" indent="-139303" defTabSz="742950" fontAlgn="auto" latinLnBrk="0">
              <a:spcBef>
                <a:spcPts val="0"/>
              </a:spcBef>
              <a:spcAft>
                <a:spcPts val="0"/>
              </a:spcAft>
              <a:buFont typeface="Arial" panose="020B0604020202020204" pitchFamily="34" charset="0"/>
              <a:buChar char="•"/>
              <a:defRPr/>
            </a:pP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효율</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 CVR </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평균 </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20~25%</a:t>
            </a:r>
          </a:p>
          <a:p>
            <a:pPr marL="139303" indent="-139303" defTabSz="742950" fontAlgn="auto" latinLnBrk="0">
              <a:spcBef>
                <a:spcPts val="0"/>
              </a:spcBef>
              <a:spcAft>
                <a:spcPts val="0"/>
              </a:spcAft>
              <a:buFont typeface="Arial" panose="020B0604020202020204" pitchFamily="34" charset="0"/>
              <a:buChar char="•"/>
              <a:defRPr/>
            </a:pPr>
            <a:endParaRPr lang="en-US" altLang="ko-KR" sz="894" dirty="0">
              <a:solidFill>
                <a:srgbClr val="000000">
                  <a:lumMod val="95000"/>
                  <a:lumOff val="5000"/>
                </a:srgbClr>
              </a:solidFill>
              <a:latin typeface="나눔고딕OTF" panose="020D0604000000000000" pitchFamily="34" charset="-127"/>
              <a:ea typeface="나눔고딕OTF" panose="020D0604000000000000" pitchFamily="34" charset="-127"/>
            </a:endParaRPr>
          </a:p>
        </p:txBody>
      </p:sp>
      <p:sp>
        <p:nvSpPr>
          <p:cNvPr id="17" name="TextBox 16">
            <a:extLst>
              <a:ext uri="{FF2B5EF4-FFF2-40B4-BE49-F238E27FC236}">
                <a16:creationId xmlns:a16="http://schemas.microsoft.com/office/drawing/2014/main" id="{B53B8D03-D16C-47A1-83DA-FA4A4110F157}"/>
              </a:ext>
            </a:extLst>
          </p:cNvPr>
          <p:cNvSpPr txBox="1"/>
          <p:nvPr/>
        </p:nvSpPr>
        <p:spPr>
          <a:xfrm>
            <a:off x="2835174" y="5546582"/>
            <a:ext cx="2047932" cy="526687"/>
          </a:xfrm>
          <a:prstGeom prst="rect">
            <a:avLst/>
          </a:prstGeom>
          <a:noFill/>
        </p:spPr>
        <p:txBody>
          <a:bodyPr wrap="square" lIns="0" tIns="0" rIns="0" bIns="0" rtlCol="0">
            <a:noAutofit/>
          </a:bodyPr>
          <a:lstStyle/>
          <a:p>
            <a:pPr defTabSz="742950" fontAlgn="auto" latinLnBrk="0">
              <a:spcBef>
                <a:spcPts val="0"/>
              </a:spcBef>
              <a:spcAft>
                <a:spcPts val="0"/>
              </a:spcAft>
              <a:defRPr/>
            </a:pPr>
            <a:r>
              <a:rPr lang="ko-KR" altLang="en-US" sz="894" b="1" dirty="0">
                <a:solidFill>
                  <a:srgbClr val="000000">
                    <a:lumMod val="95000"/>
                    <a:lumOff val="5000"/>
                  </a:srgbClr>
                </a:solidFill>
                <a:latin typeface="나눔고딕OTF" panose="020D0604000000000000" pitchFamily="34" charset="-127"/>
                <a:ea typeface="나눔고딕OTF" panose="020D0604000000000000" pitchFamily="34" charset="-127"/>
              </a:rPr>
              <a:t>알바천국</a:t>
            </a:r>
            <a:endParaRPr lang="en-US" altLang="ko-KR" sz="894" b="1" dirty="0">
              <a:solidFill>
                <a:srgbClr val="000000">
                  <a:lumMod val="95000"/>
                  <a:lumOff val="5000"/>
                </a:srgbClr>
              </a:solidFill>
              <a:latin typeface="나눔고딕OTF" panose="020D0604000000000000" pitchFamily="34" charset="-127"/>
              <a:ea typeface="나눔고딕OTF" panose="020D0604000000000000" pitchFamily="34" charset="-127"/>
            </a:endParaRPr>
          </a:p>
          <a:p>
            <a:pPr marL="139303" indent="-139303" defTabSz="742950" fontAlgn="auto" latinLnBrk="0">
              <a:spcBef>
                <a:spcPts val="0"/>
              </a:spcBef>
              <a:spcAft>
                <a:spcPts val="0"/>
              </a:spcAft>
              <a:buFont typeface="Arial" panose="020B0604020202020204" pitchFamily="34" charset="0"/>
              <a:buChar char="•"/>
              <a:defRPr/>
            </a:pP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월별 소진 물량</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 </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약 </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25,000~30,000</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건</a:t>
            </a:r>
            <a:endPar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endParaRPr>
          </a:p>
          <a:p>
            <a:pPr marL="139303" indent="-139303" defTabSz="742950" fontAlgn="auto" latinLnBrk="0">
              <a:spcBef>
                <a:spcPts val="0"/>
              </a:spcBef>
              <a:spcAft>
                <a:spcPts val="0"/>
              </a:spcAft>
              <a:buFont typeface="Arial" panose="020B0604020202020204" pitchFamily="34" charset="0"/>
              <a:buChar char="•"/>
              <a:defRPr/>
            </a:pP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매체</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 </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네이버 웹툰 및 시리즈</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 </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카카오페이지</a:t>
            </a:r>
            <a:endPar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endParaRPr>
          </a:p>
          <a:p>
            <a:pPr marL="139303" indent="-139303" defTabSz="742950" fontAlgn="auto" latinLnBrk="0">
              <a:spcBef>
                <a:spcPts val="0"/>
              </a:spcBef>
              <a:spcAft>
                <a:spcPts val="0"/>
              </a:spcAft>
              <a:buFont typeface="Arial" panose="020B0604020202020204" pitchFamily="34" charset="0"/>
              <a:buChar char="•"/>
              <a:defRPr/>
            </a:pP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효율</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 CVR </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평균 </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25~30%</a:t>
            </a:r>
          </a:p>
          <a:p>
            <a:pPr marL="139303" indent="-139303" defTabSz="742950" fontAlgn="auto" latinLnBrk="0">
              <a:spcBef>
                <a:spcPts val="0"/>
              </a:spcBef>
              <a:spcAft>
                <a:spcPts val="0"/>
              </a:spcAft>
              <a:buFont typeface="Arial" panose="020B0604020202020204" pitchFamily="34" charset="0"/>
              <a:buChar char="•"/>
              <a:defRPr/>
            </a:pPr>
            <a:endParaRPr lang="en-US" altLang="ko-KR" sz="894" dirty="0">
              <a:solidFill>
                <a:srgbClr val="000000">
                  <a:lumMod val="95000"/>
                  <a:lumOff val="5000"/>
                </a:srgbClr>
              </a:solidFill>
              <a:latin typeface="나눔고딕OTF" panose="020D0604000000000000" pitchFamily="34" charset="-127"/>
              <a:ea typeface="나눔고딕OTF" panose="020D0604000000000000" pitchFamily="34" charset="-127"/>
            </a:endParaRPr>
          </a:p>
        </p:txBody>
      </p:sp>
      <p:sp>
        <p:nvSpPr>
          <p:cNvPr id="5" name="슬라이드 번호 개체 틀 4"/>
          <p:cNvSpPr>
            <a:spLocks noGrp="1"/>
          </p:cNvSpPr>
          <p:nvPr>
            <p:ph type="sldNum" sz="quarter" idx="12"/>
          </p:nvPr>
        </p:nvSpPr>
        <p:spPr/>
        <p:txBody>
          <a:bodyPr/>
          <a:lstStyle/>
          <a:p>
            <a:fld id="{B99C6B5B-76EA-402D-A0A3-0B93B25CE1A8}" type="slidenum">
              <a:rPr lang="ko-KR" altLang="en-US" smtClean="0"/>
              <a:pPr/>
              <a:t>14</a:t>
            </a:fld>
            <a:endParaRPr lang="ko-KR" altLang="en-US"/>
          </a:p>
        </p:txBody>
      </p:sp>
      <p:sp>
        <p:nvSpPr>
          <p:cNvPr id="2" name="제목 1"/>
          <p:cNvSpPr>
            <a:spLocks noGrp="1"/>
          </p:cNvSpPr>
          <p:nvPr>
            <p:ph type="title"/>
          </p:nvPr>
        </p:nvSpPr>
        <p:spPr/>
        <p:txBody>
          <a:bodyPr/>
          <a:lstStyle/>
          <a:p>
            <a:r>
              <a:rPr lang="en-US" altLang="ko-KR" dirty="0">
                <a:latin typeface="HY헤드라인M" panose="02030600000101010101" pitchFamily="18" charset="-127"/>
                <a:ea typeface="HY헤드라인M" panose="02030600000101010101" pitchFamily="18" charset="-127"/>
              </a:rPr>
              <a:t>[</a:t>
            </a:r>
            <a:r>
              <a:rPr lang="ko-KR" altLang="en-US" dirty="0" smtClean="0">
                <a:latin typeface="HY헤드라인M" panose="02030600000101010101" pitchFamily="18" charset="-127"/>
                <a:ea typeface="HY헤드라인M" panose="02030600000101010101" pitchFamily="18" charset="-127"/>
              </a:rPr>
              <a:t>참고자료</a:t>
            </a:r>
            <a:r>
              <a:rPr lang="en-US" altLang="ko-KR" dirty="0" smtClean="0">
                <a:latin typeface="HY헤드라인M" panose="02030600000101010101" pitchFamily="18" charset="-127"/>
                <a:ea typeface="HY헤드라인M" panose="02030600000101010101" pitchFamily="18" charset="-127"/>
              </a:rPr>
              <a:t>2]</a:t>
            </a:r>
            <a:r>
              <a:rPr lang="ko-KR" altLang="en-US" dirty="0">
                <a:latin typeface="HY헤드라인M" panose="02030600000101010101" pitchFamily="18" charset="-127"/>
                <a:ea typeface="HY헤드라인M" panose="02030600000101010101" pitchFamily="18" charset="-127"/>
              </a:rPr>
              <a:t> ③ </a:t>
            </a:r>
            <a:r>
              <a:rPr lang="ko-KR" altLang="en-US" dirty="0" err="1">
                <a:latin typeface="HY헤드라인M" panose="02030600000101010101" pitchFamily="18" charset="-127"/>
                <a:ea typeface="HY헤드라인M" panose="02030600000101010101" pitchFamily="18" charset="-127"/>
              </a:rPr>
              <a:t>리워드</a:t>
            </a:r>
            <a:r>
              <a:rPr lang="ko-KR" altLang="en-US" dirty="0">
                <a:latin typeface="HY헤드라인M" panose="02030600000101010101" pitchFamily="18" charset="-127"/>
                <a:ea typeface="HY헤드라인M" panose="02030600000101010101" pitchFamily="18" charset="-127"/>
              </a:rPr>
              <a:t> </a:t>
            </a:r>
            <a:r>
              <a:rPr lang="en-US" altLang="ko-KR" dirty="0">
                <a:latin typeface="HY헤드라인M" panose="02030600000101010101" pitchFamily="18" charset="-127"/>
                <a:ea typeface="HY헤드라인M" panose="02030600000101010101" pitchFamily="18" charset="-127"/>
              </a:rPr>
              <a:t>CPA (Cost Per Action)</a:t>
            </a:r>
            <a:endParaRPr lang="ko-KR" altLang="en-US" dirty="0">
              <a:latin typeface="HY헤드라인M" panose="02030600000101010101" pitchFamily="18" charset="-127"/>
              <a:ea typeface="HY헤드라인M" panose="02030600000101010101" pitchFamily="18" charset="-127"/>
            </a:endParaRPr>
          </a:p>
        </p:txBody>
      </p:sp>
      <p:sp>
        <p:nvSpPr>
          <p:cNvPr id="19" name="사각형: 둥근 대각선 방향 모서리 5">
            <a:extLst>
              <a:ext uri="{FF2B5EF4-FFF2-40B4-BE49-F238E27FC236}">
                <a16:creationId xmlns:a16="http://schemas.microsoft.com/office/drawing/2014/main" id="{3281FBFC-9402-4F8C-8A1E-0A5F4225B2F3}"/>
              </a:ext>
            </a:extLst>
          </p:cNvPr>
          <p:cNvSpPr/>
          <p:nvPr/>
        </p:nvSpPr>
        <p:spPr>
          <a:xfrm>
            <a:off x="313212" y="836612"/>
            <a:ext cx="4500000" cy="281173"/>
          </a:xfrm>
          <a:prstGeom prst="round2DiagRect">
            <a:avLst>
              <a:gd name="adj1" fmla="val 1666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8" b="1" dirty="0" err="1">
                <a:solidFill>
                  <a:schemeClr val="tx1">
                    <a:lumMod val="75000"/>
                    <a:lumOff val="25000"/>
                  </a:schemeClr>
                </a:solidFill>
                <a:latin typeface="나눔고딕OTF" panose="020D0604000000000000" pitchFamily="34" charset="-127"/>
                <a:ea typeface="나눔고딕OTF" panose="020D0604000000000000" pitchFamily="34" charset="-127"/>
              </a:rPr>
              <a:t>앤</a:t>
            </a:r>
            <a:r>
              <a:rPr lang="ko-KR" altLang="en-US" sz="1138" b="1" dirty="0" err="1" smtClean="0">
                <a:solidFill>
                  <a:schemeClr val="tx1">
                    <a:lumMod val="75000"/>
                    <a:lumOff val="25000"/>
                  </a:schemeClr>
                </a:solidFill>
                <a:latin typeface="나눔고딕OTF" panose="020D0604000000000000" pitchFamily="34" charset="-127"/>
                <a:ea typeface="나눔고딕OTF" panose="020D0604000000000000" pitchFamily="34" charset="-127"/>
              </a:rPr>
              <a:t>스워치</a:t>
            </a:r>
            <a:endParaRPr lang="ko-KR" altLang="en-US" sz="1138" b="1" dirty="0">
              <a:solidFill>
                <a:schemeClr val="tx1">
                  <a:lumMod val="75000"/>
                  <a:lumOff val="25000"/>
                </a:schemeClr>
              </a:solidFill>
              <a:latin typeface="나눔고딕OTF" panose="020D0604000000000000" pitchFamily="34" charset="-127"/>
              <a:ea typeface="나눔고딕OTF" panose="020D0604000000000000" pitchFamily="34" charset="-127"/>
            </a:endParaRPr>
          </a:p>
        </p:txBody>
      </p:sp>
      <p:sp>
        <p:nvSpPr>
          <p:cNvPr id="20" name="TextBox 19">
            <a:extLst>
              <a:ext uri="{FF2B5EF4-FFF2-40B4-BE49-F238E27FC236}">
                <a16:creationId xmlns:a16="http://schemas.microsoft.com/office/drawing/2014/main" id="{42249583-69DA-44F0-A993-FD779E932199}"/>
              </a:ext>
            </a:extLst>
          </p:cNvPr>
          <p:cNvSpPr txBox="1"/>
          <p:nvPr/>
        </p:nvSpPr>
        <p:spPr>
          <a:xfrm>
            <a:off x="623033" y="3305889"/>
            <a:ext cx="2586017" cy="246221"/>
          </a:xfrm>
          <a:prstGeom prst="rect">
            <a:avLst/>
          </a:prstGeom>
          <a:noFill/>
        </p:spPr>
        <p:txBody>
          <a:bodyPr wrap="square" rtlCol="0" anchor="ctr">
            <a:spAutoFit/>
          </a:bodyPr>
          <a:lstStyle/>
          <a:p>
            <a:r>
              <a:rPr lang="ko-KR" altLang="en-US" sz="1000" b="1" dirty="0">
                <a:latin typeface="HY헤드라인M" panose="02030600000101010101" pitchFamily="18" charset="-127"/>
                <a:ea typeface="HY헤드라인M" panose="02030600000101010101" pitchFamily="18" charset="-127"/>
              </a:rPr>
              <a:t>예시화면</a:t>
            </a:r>
          </a:p>
        </p:txBody>
      </p:sp>
      <p:graphicFrame>
        <p:nvGraphicFramePr>
          <p:cNvPr id="22" name="표 5">
            <a:extLst>
              <a:ext uri="{FF2B5EF4-FFF2-40B4-BE49-F238E27FC236}">
                <a16:creationId xmlns:a16="http://schemas.microsoft.com/office/drawing/2014/main" id="{257976F7-4933-487E-82AC-4C59071887C4}"/>
              </a:ext>
            </a:extLst>
          </p:cNvPr>
          <p:cNvGraphicFramePr>
            <a:graphicFrameLocks noGrp="1"/>
          </p:cNvGraphicFramePr>
          <p:nvPr>
            <p:extLst>
              <p:ext uri="{D42A27DB-BD31-4B8C-83A1-F6EECF244321}">
                <p14:modId xmlns:p14="http://schemas.microsoft.com/office/powerpoint/2010/main" val="4186678814"/>
              </p:ext>
            </p:extLst>
          </p:nvPr>
        </p:nvGraphicFramePr>
        <p:xfrm>
          <a:off x="449690" y="1952940"/>
          <a:ext cx="4280681" cy="1289551"/>
        </p:xfrm>
        <a:graphic>
          <a:graphicData uri="http://schemas.openxmlformats.org/drawingml/2006/table">
            <a:tbl>
              <a:tblPr firstRow="1" bandRow="1">
                <a:tableStyleId>{5940675A-B579-460E-94D1-54222C63F5DA}</a:tableStyleId>
              </a:tblPr>
              <a:tblGrid>
                <a:gridCol w="944439">
                  <a:extLst>
                    <a:ext uri="{9D8B030D-6E8A-4147-A177-3AD203B41FA5}">
                      <a16:colId xmlns:a16="http://schemas.microsoft.com/office/drawing/2014/main" val="1079030759"/>
                    </a:ext>
                  </a:extLst>
                </a:gridCol>
                <a:gridCol w="3336242">
                  <a:extLst>
                    <a:ext uri="{9D8B030D-6E8A-4147-A177-3AD203B41FA5}">
                      <a16:colId xmlns:a16="http://schemas.microsoft.com/office/drawing/2014/main" val="3349756378"/>
                    </a:ext>
                  </a:extLst>
                </a:gridCol>
              </a:tblGrid>
              <a:tr h="313645">
                <a:tc>
                  <a:txBody>
                    <a:bodyPr/>
                    <a:lstStyle/>
                    <a:p>
                      <a:pPr algn="ctr" latinLnBrk="1"/>
                      <a:r>
                        <a:rPr lang="ko-KR" altLang="en-US" sz="900" dirty="0">
                          <a:solidFill>
                            <a:schemeClr val="tx1"/>
                          </a:solidFill>
                          <a:latin typeface="+mn-ea"/>
                          <a:ea typeface="+mn-ea"/>
                        </a:rPr>
                        <a:t>상품명</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a:latin typeface="+mn-ea"/>
                          <a:ea typeface="+mn-ea"/>
                        </a:rPr>
                        <a:t>엔스위치 리워드 </a:t>
                      </a:r>
                      <a:r>
                        <a:rPr lang="en-US" altLang="ko-KR" sz="900" dirty="0">
                          <a:latin typeface="+mn-ea"/>
                          <a:ea typeface="+mn-ea"/>
                        </a:rPr>
                        <a:t>CPA</a:t>
                      </a:r>
                      <a:endParaRPr lang="ko-KR" altLang="en-US"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3385238"/>
                  </a:ext>
                </a:extLst>
              </a:tr>
              <a:tr h="313645">
                <a:tc>
                  <a:txBody>
                    <a:bodyPr/>
                    <a:lstStyle/>
                    <a:p>
                      <a:pPr algn="ctr" latinLnBrk="1"/>
                      <a:r>
                        <a:rPr lang="ko-KR" altLang="en-US" sz="900" dirty="0">
                          <a:solidFill>
                            <a:schemeClr val="tx1"/>
                          </a:solidFill>
                          <a:latin typeface="+mn-ea"/>
                          <a:ea typeface="+mn-ea"/>
                        </a:rPr>
                        <a:t>노출위치</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ko-KR" altLang="en-US" sz="900" dirty="0">
                          <a:latin typeface="+mn-ea"/>
                          <a:ea typeface="+mn-ea"/>
                        </a:rPr>
                        <a:t>네이버 웹툰</a:t>
                      </a:r>
                      <a:r>
                        <a:rPr lang="en-US" altLang="ko-KR" sz="900" dirty="0">
                          <a:latin typeface="+mn-ea"/>
                          <a:ea typeface="+mn-ea"/>
                        </a:rPr>
                        <a:t>, </a:t>
                      </a:r>
                      <a:r>
                        <a:rPr lang="ko-KR" altLang="en-US" sz="900" dirty="0">
                          <a:latin typeface="+mn-ea"/>
                          <a:ea typeface="+mn-ea"/>
                        </a:rPr>
                        <a:t>네이버 시리즈</a:t>
                      </a:r>
                      <a:r>
                        <a:rPr lang="en-US" altLang="ko-KR" sz="900" dirty="0">
                          <a:latin typeface="+mn-ea"/>
                          <a:ea typeface="+mn-ea"/>
                        </a:rPr>
                        <a:t>, </a:t>
                      </a:r>
                      <a:r>
                        <a:rPr lang="ko-KR" altLang="en-US" sz="900" dirty="0">
                          <a:latin typeface="+mn-ea"/>
                          <a:ea typeface="+mn-ea"/>
                        </a:rPr>
                        <a:t>카카오페이지</a:t>
                      </a:r>
                      <a:r>
                        <a:rPr lang="en-US" altLang="ko-KR" sz="900" dirty="0">
                          <a:latin typeface="+mn-ea"/>
                          <a:ea typeface="+mn-ea"/>
                        </a:rPr>
                        <a:t>, </a:t>
                      </a:r>
                    </a:p>
                    <a:p>
                      <a:pPr algn="ctr" latinLnBrk="1"/>
                      <a:r>
                        <a:rPr lang="en-US" altLang="ko-KR" sz="900" dirty="0">
                          <a:latin typeface="+mn-ea"/>
                          <a:ea typeface="+mn-ea"/>
                        </a:rPr>
                        <a:t>OK</a:t>
                      </a:r>
                      <a:r>
                        <a:rPr lang="ko-KR" altLang="en-US" sz="900" dirty="0" err="1">
                          <a:latin typeface="+mn-ea"/>
                          <a:ea typeface="+mn-ea"/>
                        </a:rPr>
                        <a:t>캐쉬백</a:t>
                      </a:r>
                      <a:r>
                        <a:rPr lang="en-US" altLang="ko-KR" sz="900" dirty="0">
                          <a:latin typeface="+mn-ea"/>
                          <a:ea typeface="+mn-ea"/>
                        </a:rPr>
                        <a:t>, </a:t>
                      </a:r>
                      <a:r>
                        <a:rPr lang="ko-KR" altLang="en-US" sz="900" dirty="0" err="1">
                          <a:latin typeface="+mn-ea"/>
                          <a:ea typeface="+mn-ea"/>
                        </a:rPr>
                        <a:t>레진코믹스</a:t>
                      </a:r>
                      <a:r>
                        <a:rPr lang="en-US" altLang="ko-KR" sz="900" dirty="0">
                          <a:latin typeface="+mn-ea"/>
                          <a:ea typeface="+mn-ea"/>
                        </a:rPr>
                        <a:t>, </a:t>
                      </a:r>
                      <a:r>
                        <a:rPr lang="ko-KR" altLang="en-US" sz="900" dirty="0" err="1">
                          <a:latin typeface="+mn-ea"/>
                          <a:ea typeface="+mn-ea"/>
                        </a:rPr>
                        <a:t>해피머니</a:t>
                      </a:r>
                      <a:r>
                        <a:rPr lang="en-US" altLang="ko-KR" sz="900" dirty="0">
                          <a:latin typeface="+mn-ea"/>
                          <a:ea typeface="+mn-ea"/>
                        </a:rPr>
                        <a:t>, </a:t>
                      </a:r>
                      <a:r>
                        <a:rPr lang="ko-KR" altLang="en-US" sz="900" dirty="0" err="1">
                          <a:latin typeface="+mn-ea"/>
                          <a:ea typeface="+mn-ea"/>
                        </a:rPr>
                        <a:t>티머니</a:t>
                      </a:r>
                      <a:r>
                        <a:rPr lang="en-US" altLang="ko-KR" sz="900" dirty="0">
                          <a:latin typeface="+mn-ea"/>
                          <a:ea typeface="+mn-ea"/>
                        </a:rPr>
                        <a:t> </a:t>
                      </a:r>
                      <a:r>
                        <a:rPr lang="ko-KR" altLang="en-US" sz="900" dirty="0">
                          <a:latin typeface="+mn-ea"/>
                          <a:ea typeface="+mn-ea"/>
                        </a:rPr>
                        <a:t>등</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550262250"/>
                  </a:ext>
                </a:extLst>
              </a:tr>
              <a:tr h="313645">
                <a:tc>
                  <a:txBody>
                    <a:bodyPr/>
                    <a:lstStyle/>
                    <a:p>
                      <a:pPr algn="ctr" latinLnBrk="1"/>
                      <a:r>
                        <a:rPr lang="ko-KR" altLang="en-US" sz="900" dirty="0">
                          <a:solidFill>
                            <a:schemeClr val="tx1"/>
                          </a:solidFill>
                          <a:latin typeface="+mn-ea"/>
                          <a:ea typeface="+mn-ea"/>
                        </a:rPr>
                        <a:t>판매단가</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a:latin typeface="+mn-ea"/>
                          <a:ea typeface="+mn-ea"/>
                        </a:rPr>
                        <a:t>앱 설치 후 회원가입 기준 </a:t>
                      </a:r>
                      <a:r>
                        <a:rPr lang="en-US" altLang="ko-KR" sz="900" dirty="0">
                          <a:latin typeface="+mn-ea"/>
                          <a:ea typeface="+mn-ea"/>
                        </a:rPr>
                        <a:t>CPA </a:t>
                      </a:r>
                      <a:r>
                        <a:rPr lang="en-US" altLang="ko-KR" sz="900" dirty="0" smtClean="0">
                          <a:latin typeface="+mn-ea"/>
                          <a:ea typeface="+mn-ea"/>
                        </a:rPr>
                        <a:t>2,000</a:t>
                      </a:r>
                      <a:r>
                        <a:rPr lang="ko-KR" altLang="en-US" sz="900" dirty="0" smtClean="0">
                          <a:latin typeface="+mn-ea"/>
                          <a:ea typeface="+mn-ea"/>
                        </a:rPr>
                        <a:t>원</a:t>
                      </a:r>
                      <a:endParaRPr lang="ko-KR" altLang="en-US"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122429"/>
                  </a:ext>
                </a:extLst>
              </a:tr>
              <a:tr h="313645">
                <a:tc>
                  <a:txBody>
                    <a:bodyPr/>
                    <a:lstStyle/>
                    <a:p>
                      <a:pPr algn="ctr" latinLnBrk="1"/>
                      <a:r>
                        <a:rPr lang="ko-KR" altLang="en-US" sz="900" dirty="0">
                          <a:solidFill>
                            <a:schemeClr val="tx1"/>
                          </a:solidFill>
                          <a:latin typeface="+mn-ea"/>
                          <a:ea typeface="+mn-ea"/>
                        </a:rPr>
                        <a:t>특이사항</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900" dirty="0">
                          <a:latin typeface="+mn-ea"/>
                          <a:ea typeface="+mn-ea"/>
                        </a:rPr>
                        <a:t>성별</a:t>
                      </a:r>
                      <a:r>
                        <a:rPr lang="en-US" altLang="ko-KR" sz="900" dirty="0">
                          <a:latin typeface="+mn-ea"/>
                          <a:ea typeface="+mn-ea"/>
                        </a:rPr>
                        <a:t>, </a:t>
                      </a:r>
                      <a:r>
                        <a:rPr lang="ko-KR" altLang="en-US" sz="900" dirty="0">
                          <a:latin typeface="+mn-ea"/>
                          <a:ea typeface="+mn-ea"/>
                        </a:rPr>
                        <a:t>연령</a:t>
                      </a:r>
                      <a:r>
                        <a:rPr lang="en-US" altLang="ko-KR" sz="900" dirty="0">
                          <a:latin typeface="+mn-ea"/>
                          <a:ea typeface="+mn-ea"/>
                        </a:rPr>
                        <a:t> </a:t>
                      </a:r>
                      <a:r>
                        <a:rPr lang="ko-KR" altLang="en-US" sz="900" dirty="0" err="1">
                          <a:latin typeface="+mn-ea"/>
                          <a:ea typeface="+mn-ea"/>
                        </a:rPr>
                        <a:t>타게팅</a:t>
                      </a:r>
                      <a:r>
                        <a:rPr lang="ko-KR" altLang="en-US" sz="900" dirty="0">
                          <a:latin typeface="+mn-ea"/>
                          <a:ea typeface="+mn-ea"/>
                        </a:rPr>
                        <a:t> </a:t>
                      </a:r>
                      <a:r>
                        <a:rPr lang="ko-KR" altLang="en-US" sz="900" dirty="0" smtClean="0">
                          <a:latin typeface="+mn-ea"/>
                          <a:ea typeface="+mn-ea"/>
                        </a:rPr>
                        <a:t>가능</a:t>
                      </a:r>
                      <a:r>
                        <a:rPr lang="en-US" altLang="ko-KR" sz="900" dirty="0" smtClean="0">
                          <a:latin typeface="+mn-ea"/>
                          <a:ea typeface="+mn-ea"/>
                        </a:rPr>
                        <a:t>, </a:t>
                      </a:r>
                      <a:r>
                        <a:rPr lang="ko-KR" altLang="en-US" sz="900" dirty="0" smtClean="0">
                          <a:latin typeface="+mn-ea"/>
                          <a:ea typeface="+mn-ea"/>
                        </a:rPr>
                        <a:t>최소집행금액 </a:t>
                      </a:r>
                      <a:r>
                        <a:rPr lang="ko-KR" altLang="en-US" sz="900" dirty="0">
                          <a:latin typeface="+mn-ea"/>
                          <a:ea typeface="+mn-ea"/>
                        </a:rPr>
                        <a:t>일 </a:t>
                      </a:r>
                      <a:r>
                        <a:rPr lang="en-US" altLang="ko-KR" sz="900" dirty="0">
                          <a:latin typeface="+mn-ea"/>
                          <a:ea typeface="+mn-ea"/>
                        </a:rPr>
                        <a:t>100</a:t>
                      </a:r>
                      <a:r>
                        <a:rPr lang="ko-KR" altLang="en-US" sz="900" dirty="0">
                          <a:latin typeface="+mn-ea"/>
                          <a:ea typeface="+mn-ea"/>
                        </a:rPr>
                        <a:t>만원</a:t>
                      </a:r>
                      <a:endParaRPr lang="en-US" altLang="ko-KR"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895428"/>
                  </a:ext>
                </a:extLst>
              </a:tr>
            </a:tbl>
          </a:graphicData>
        </a:graphic>
      </p:graphicFrame>
    </p:spTree>
    <p:extLst>
      <p:ext uri="{BB962C8B-B14F-4D97-AF65-F5344CB8AC3E}">
        <p14:creationId xmlns:p14="http://schemas.microsoft.com/office/powerpoint/2010/main" val="1065738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latin typeface="HY헤드라인M" panose="02030600000101010101" pitchFamily="18" charset="-127"/>
                <a:ea typeface="HY헤드라인M" panose="02030600000101010101" pitchFamily="18" charset="-127"/>
              </a:rPr>
              <a:t>[</a:t>
            </a:r>
            <a:r>
              <a:rPr lang="ko-KR" altLang="en-US" dirty="0" smtClean="0">
                <a:latin typeface="HY헤드라인M" panose="02030600000101010101" pitchFamily="18" charset="-127"/>
                <a:ea typeface="HY헤드라인M" panose="02030600000101010101" pitchFamily="18" charset="-127"/>
              </a:rPr>
              <a:t>참고자료</a:t>
            </a:r>
            <a:r>
              <a:rPr lang="en-US" altLang="ko-KR" dirty="0" smtClean="0">
                <a:latin typeface="HY헤드라인M" panose="02030600000101010101" pitchFamily="18" charset="-127"/>
                <a:ea typeface="HY헤드라인M" panose="02030600000101010101" pitchFamily="18" charset="-127"/>
              </a:rPr>
              <a:t>2]</a:t>
            </a:r>
            <a:r>
              <a:rPr lang="ko-KR" altLang="en-US" dirty="0" smtClean="0">
                <a:latin typeface="HY헤드라인M" panose="02030600000101010101" pitchFamily="18" charset="-127"/>
                <a:ea typeface="HY헤드라인M" panose="02030600000101010101" pitchFamily="18" charset="-127"/>
              </a:rPr>
              <a:t> </a:t>
            </a:r>
            <a:r>
              <a:rPr lang="en-US" altLang="ko-KR" dirty="0" smtClean="0">
                <a:latin typeface="HY헤드라인M" panose="02030600000101010101" pitchFamily="18" charset="-127"/>
                <a:ea typeface="HY헤드라인M" panose="02030600000101010101" pitchFamily="18" charset="-127"/>
              </a:rPr>
              <a:t> </a:t>
            </a:r>
            <a:r>
              <a:rPr lang="ko-KR" altLang="en-US" dirty="0" smtClean="0">
                <a:latin typeface="HY헤드라인M" panose="02030600000101010101" pitchFamily="18" charset="-127"/>
                <a:ea typeface="HY헤드라인M" panose="02030600000101010101" pitchFamily="18" charset="-127"/>
              </a:rPr>
              <a:t>④ 검색 </a:t>
            </a:r>
            <a:r>
              <a:rPr lang="en-US" altLang="ko-KR" dirty="0" smtClean="0">
                <a:latin typeface="HY헤드라인M" panose="02030600000101010101" pitchFamily="18" charset="-127"/>
                <a:ea typeface="HY헤드라인M" panose="02030600000101010101" pitchFamily="18" charset="-127"/>
              </a:rPr>
              <a:t>SA(Search Ads) / </a:t>
            </a:r>
            <a:r>
              <a:rPr lang="ko-KR" altLang="en-US" dirty="0">
                <a:latin typeface="HY헤드라인M" panose="02030600000101010101" pitchFamily="18" charset="-127"/>
                <a:ea typeface="HY헤드라인M" panose="02030600000101010101" pitchFamily="18" charset="-127"/>
              </a:rPr>
              <a:t>⑤ </a:t>
            </a:r>
            <a:r>
              <a:rPr lang="ko-KR" altLang="en-US" dirty="0" err="1">
                <a:latin typeface="HY헤드라인M" panose="02030600000101010101" pitchFamily="18" charset="-127"/>
                <a:ea typeface="HY헤드라인M" panose="02030600000101010101" pitchFamily="18" charset="-127"/>
              </a:rPr>
              <a:t>앱마켓</a:t>
            </a:r>
            <a:r>
              <a:rPr lang="ko-KR" altLang="en-US" dirty="0">
                <a:latin typeface="HY헤드라인M" panose="02030600000101010101" pitchFamily="18" charset="-127"/>
                <a:ea typeface="HY헤드라인M" panose="02030600000101010101" pitchFamily="18" charset="-127"/>
              </a:rPr>
              <a:t> 검색 </a:t>
            </a:r>
            <a:r>
              <a:rPr lang="en-US" altLang="ko-KR" dirty="0">
                <a:latin typeface="HY헤드라인M" panose="02030600000101010101" pitchFamily="18" charset="-127"/>
                <a:ea typeface="HY헤드라인M" panose="02030600000101010101" pitchFamily="18" charset="-127"/>
              </a:rPr>
              <a:t>SA(Search Ads)</a:t>
            </a:r>
            <a:endParaRPr lang="ko-KR" altLang="en-US" dirty="0">
              <a:latin typeface="HY헤드라인M" panose="02030600000101010101" pitchFamily="18" charset="-127"/>
              <a:ea typeface="HY헤드라인M" panose="02030600000101010101" pitchFamily="18" charset="-127"/>
            </a:endParaRPr>
          </a:p>
        </p:txBody>
      </p:sp>
      <p:sp>
        <p:nvSpPr>
          <p:cNvPr id="14" name="TextBox 13">
            <a:extLst>
              <a:ext uri="{FF2B5EF4-FFF2-40B4-BE49-F238E27FC236}">
                <a16:creationId xmlns:a16="http://schemas.microsoft.com/office/drawing/2014/main" id="{B34033B1-9E5F-464F-8EC6-5C8C8443B5CE}"/>
              </a:ext>
            </a:extLst>
          </p:cNvPr>
          <p:cNvSpPr txBox="1"/>
          <p:nvPr/>
        </p:nvSpPr>
        <p:spPr>
          <a:xfrm>
            <a:off x="297821" y="1158533"/>
            <a:ext cx="4463437" cy="769441"/>
          </a:xfrm>
          <a:prstGeom prst="rect">
            <a:avLst/>
          </a:prstGeom>
          <a:noFill/>
        </p:spPr>
        <p:txBody>
          <a:bodyPr wrap="square" rtlCol="0">
            <a:spAutoFit/>
          </a:bodyPr>
          <a:lstStyle/>
          <a:p>
            <a:r>
              <a:rPr lang="ko-KR" altLang="en-US" sz="1100" dirty="0">
                <a:latin typeface="맑은 고딕" panose="020B0503020000020004" pitchFamily="50" charset="-127"/>
                <a:ea typeface="맑은 고딕" panose="020B0503020000020004" pitchFamily="50" charset="-127"/>
              </a:rPr>
              <a:t>네이버</a:t>
            </a:r>
            <a:r>
              <a:rPr lang="en-US" altLang="ko-KR" sz="1100" dirty="0">
                <a:latin typeface="맑은 고딕" panose="020B0503020000020004" pitchFamily="50" charset="-127"/>
                <a:ea typeface="맑은 고딕" panose="020B0503020000020004" pitchFamily="50" charset="-127"/>
              </a:rPr>
              <a:t> </a:t>
            </a:r>
            <a:r>
              <a:rPr lang="ko-KR" altLang="en-US" sz="1100" dirty="0">
                <a:latin typeface="맑은 고딕" panose="020B0503020000020004" pitchFamily="50" charset="-127"/>
                <a:ea typeface="맑은 고딕" panose="020B0503020000020004" pitchFamily="50" charset="-127"/>
              </a:rPr>
              <a:t>파워링크</a:t>
            </a:r>
            <a:r>
              <a:rPr lang="en-US" altLang="ko-KR" sz="1100" dirty="0">
                <a:latin typeface="맑은 고딕" panose="020B0503020000020004" pitchFamily="50" charset="-127"/>
                <a:ea typeface="맑은 고딕" panose="020B0503020000020004" pitchFamily="50" charset="-127"/>
              </a:rPr>
              <a:t> </a:t>
            </a:r>
            <a:r>
              <a:rPr lang="ko-KR" altLang="en-US" sz="1100" dirty="0">
                <a:latin typeface="맑은 고딕" panose="020B0503020000020004" pitchFamily="50" charset="-127"/>
                <a:ea typeface="맑은 고딕" panose="020B0503020000020004" pitchFamily="50" charset="-127"/>
              </a:rPr>
              <a:t>및 브랜드검색은</a:t>
            </a:r>
            <a:r>
              <a:rPr lang="en-US" altLang="ko-KR" sz="1100" dirty="0">
                <a:latin typeface="맑은 고딕" panose="020B0503020000020004" pitchFamily="50" charset="-127"/>
                <a:ea typeface="맑은 고딕" panose="020B0503020000020004" pitchFamily="50" charset="-127"/>
              </a:rPr>
              <a:t> </a:t>
            </a:r>
            <a:r>
              <a:rPr lang="en-US" altLang="ko-KR" sz="1100" dirty="0" smtClean="0">
                <a:latin typeface="맑은 고딕" panose="020B0503020000020004" pitchFamily="50" charset="-127"/>
                <a:ea typeface="맑은 고딕" panose="020B0503020000020004" pitchFamily="50" charset="-127"/>
              </a:rPr>
              <a:t>DA(Display Ads)</a:t>
            </a:r>
            <a:r>
              <a:rPr lang="ko-KR" altLang="en-US" sz="1100" dirty="0" smtClean="0">
                <a:latin typeface="맑은 고딕" panose="020B0503020000020004" pitchFamily="50" charset="-127"/>
                <a:ea typeface="맑은 고딕" panose="020B0503020000020004" pitchFamily="50" charset="-127"/>
              </a:rPr>
              <a:t>캠페인 </a:t>
            </a:r>
            <a:r>
              <a:rPr lang="ko-KR" altLang="en-US" sz="1100" dirty="0">
                <a:latin typeface="맑은 고딕" panose="020B0503020000020004" pitchFamily="50" charset="-127"/>
                <a:ea typeface="맑은 고딕" panose="020B0503020000020004" pitchFamily="50" charset="-127"/>
              </a:rPr>
              <a:t>집행 간에 최소한의 검색채널 유입 창구 역할을 위한 매체 운영</a:t>
            </a:r>
            <a:endParaRPr lang="en-US" altLang="ko-KR" sz="1100" dirty="0">
              <a:latin typeface="맑은 고딕" panose="020B0503020000020004" pitchFamily="50" charset="-127"/>
              <a:ea typeface="맑은 고딕" panose="020B0503020000020004" pitchFamily="50" charset="-127"/>
            </a:endParaRPr>
          </a:p>
          <a:p>
            <a:r>
              <a:rPr lang="en-US" altLang="ko-KR" sz="1100" dirty="0">
                <a:latin typeface="맑은 고딕" panose="020B0503020000020004" pitchFamily="50" charset="-127"/>
                <a:ea typeface="맑은 고딕" panose="020B0503020000020004" pitchFamily="50" charset="-127"/>
              </a:rPr>
              <a:t>DA </a:t>
            </a:r>
            <a:r>
              <a:rPr lang="ko-KR" altLang="en-US" sz="1100" dirty="0">
                <a:latin typeface="맑은 고딕" panose="020B0503020000020004" pitchFamily="50" charset="-127"/>
                <a:ea typeface="맑은 고딕" panose="020B0503020000020004" pitchFamily="50" charset="-127"/>
              </a:rPr>
              <a:t>광고를 본 유저가 네이버 검색을 통해 </a:t>
            </a:r>
            <a:r>
              <a:rPr lang="en-US" altLang="ko-KR" sz="1100" dirty="0">
                <a:latin typeface="맑은 고딕" panose="020B0503020000020004" pitchFamily="50" charset="-127"/>
                <a:ea typeface="맑은 고딕" panose="020B0503020000020004" pitchFamily="50" charset="-127"/>
              </a:rPr>
              <a:t>‘</a:t>
            </a:r>
            <a:r>
              <a:rPr lang="ko-KR" altLang="en-US" sz="1100" dirty="0">
                <a:latin typeface="맑은 고딕" panose="020B0503020000020004" pitchFamily="50" charset="-127"/>
                <a:ea typeface="맑은 고딕" panose="020B0503020000020004" pitchFamily="50" charset="-127"/>
              </a:rPr>
              <a:t>아차</a:t>
            </a:r>
            <a:r>
              <a:rPr lang="en-US" altLang="ko-KR" sz="1100" dirty="0">
                <a:latin typeface="맑은 고딕" panose="020B0503020000020004" pitchFamily="50" charset="-127"/>
                <a:ea typeface="맑은 고딕" panose="020B0503020000020004" pitchFamily="50" charset="-127"/>
              </a:rPr>
              <a:t>‘ </a:t>
            </a:r>
            <a:r>
              <a:rPr lang="ko-KR" altLang="en-US" sz="1100" dirty="0">
                <a:latin typeface="맑은 고딕" panose="020B0503020000020004" pitchFamily="50" charset="-127"/>
                <a:ea typeface="맑은 고딕" panose="020B0503020000020004" pitchFamily="50" charset="-127"/>
              </a:rPr>
              <a:t>서비스로 다시 유입될 수 있도록 노출</a:t>
            </a:r>
            <a:endParaRPr lang="en-US" altLang="ko-KR" sz="1100" dirty="0">
              <a:latin typeface="맑은 고딕" panose="020B0503020000020004" pitchFamily="50" charset="-127"/>
              <a:ea typeface="맑은 고딕" panose="020B0503020000020004" pitchFamily="50" charset="-127"/>
            </a:endParaRPr>
          </a:p>
        </p:txBody>
      </p:sp>
      <p:pic>
        <p:nvPicPr>
          <p:cNvPr id="8" name="그림 7">
            <a:extLst>
              <a:ext uri="{FF2B5EF4-FFF2-40B4-BE49-F238E27FC236}">
                <a16:creationId xmlns:a16="http://schemas.microsoft.com/office/drawing/2014/main" id="{14468A9A-C19D-4B61-9D90-5A73B8AE15A2}"/>
              </a:ext>
            </a:extLst>
          </p:cNvPr>
          <p:cNvPicPr>
            <a:picLocks noChangeAspect="1"/>
          </p:cNvPicPr>
          <p:nvPr/>
        </p:nvPicPr>
        <p:blipFill>
          <a:blip r:embed="rId2"/>
          <a:stretch>
            <a:fillRect/>
          </a:stretch>
        </p:blipFill>
        <p:spPr>
          <a:xfrm>
            <a:off x="596900" y="4885086"/>
            <a:ext cx="1907828" cy="1393146"/>
          </a:xfrm>
          <a:prstGeom prst="rect">
            <a:avLst/>
          </a:prstGeom>
        </p:spPr>
      </p:pic>
      <p:pic>
        <p:nvPicPr>
          <p:cNvPr id="4" name="그림 3">
            <a:extLst>
              <a:ext uri="{FF2B5EF4-FFF2-40B4-BE49-F238E27FC236}">
                <a16:creationId xmlns:a16="http://schemas.microsoft.com/office/drawing/2014/main" id="{6169C248-9F1E-4F39-AD8E-0CF89C32D17F}"/>
              </a:ext>
            </a:extLst>
          </p:cNvPr>
          <p:cNvPicPr>
            <a:picLocks noChangeAspect="1"/>
          </p:cNvPicPr>
          <p:nvPr/>
        </p:nvPicPr>
        <p:blipFill rotWithShape="1">
          <a:blip r:embed="rId3"/>
          <a:srcRect t="18715" b="40306"/>
          <a:stretch/>
        </p:blipFill>
        <p:spPr>
          <a:xfrm>
            <a:off x="3176544" y="3420113"/>
            <a:ext cx="1513990" cy="1343398"/>
          </a:xfrm>
          <a:prstGeom prst="rect">
            <a:avLst/>
          </a:prstGeom>
        </p:spPr>
      </p:pic>
      <p:pic>
        <p:nvPicPr>
          <p:cNvPr id="7" name="그림 6">
            <a:extLst>
              <a:ext uri="{FF2B5EF4-FFF2-40B4-BE49-F238E27FC236}">
                <a16:creationId xmlns:a16="http://schemas.microsoft.com/office/drawing/2014/main" id="{C15539CB-66B3-4561-BC44-2A5DEA757EC6}"/>
              </a:ext>
            </a:extLst>
          </p:cNvPr>
          <p:cNvPicPr>
            <a:picLocks noChangeAspect="1"/>
          </p:cNvPicPr>
          <p:nvPr/>
        </p:nvPicPr>
        <p:blipFill>
          <a:blip r:embed="rId4"/>
          <a:stretch>
            <a:fillRect/>
          </a:stretch>
        </p:blipFill>
        <p:spPr>
          <a:xfrm>
            <a:off x="501767" y="3495366"/>
            <a:ext cx="2507017" cy="1174563"/>
          </a:xfrm>
          <a:prstGeom prst="rect">
            <a:avLst/>
          </a:prstGeom>
        </p:spPr>
      </p:pic>
      <p:pic>
        <p:nvPicPr>
          <p:cNvPr id="5" name="그림 4">
            <a:extLst>
              <a:ext uri="{FF2B5EF4-FFF2-40B4-BE49-F238E27FC236}">
                <a16:creationId xmlns:a16="http://schemas.microsoft.com/office/drawing/2014/main" id="{40C75D79-A24F-441D-A030-B5A81E8783ED}"/>
              </a:ext>
            </a:extLst>
          </p:cNvPr>
          <p:cNvPicPr>
            <a:picLocks noChangeAspect="1"/>
          </p:cNvPicPr>
          <p:nvPr/>
        </p:nvPicPr>
        <p:blipFill>
          <a:blip r:embed="rId5"/>
          <a:stretch>
            <a:fillRect/>
          </a:stretch>
        </p:blipFill>
        <p:spPr>
          <a:xfrm>
            <a:off x="2855113" y="4906138"/>
            <a:ext cx="1907829" cy="1261375"/>
          </a:xfrm>
          <a:prstGeom prst="rect">
            <a:avLst/>
          </a:prstGeom>
        </p:spPr>
      </p:pic>
      <p:sp>
        <p:nvSpPr>
          <p:cNvPr id="6" name="슬라이드 번호 개체 틀 5"/>
          <p:cNvSpPr>
            <a:spLocks noGrp="1"/>
          </p:cNvSpPr>
          <p:nvPr>
            <p:ph type="sldNum" sz="quarter" idx="12"/>
          </p:nvPr>
        </p:nvSpPr>
        <p:spPr/>
        <p:txBody>
          <a:bodyPr/>
          <a:lstStyle/>
          <a:p>
            <a:fld id="{B99C6B5B-76EA-402D-A0A3-0B93B25CE1A8}" type="slidenum">
              <a:rPr lang="ko-KR" altLang="en-US" smtClean="0"/>
              <a:pPr/>
              <a:t>15</a:t>
            </a:fld>
            <a:endParaRPr lang="ko-KR" altLang="en-US"/>
          </a:p>
        </p:txBody>
      </p:sp>
      <p:graphicFrame>
        <p:nvGraphicFramePr>
          <p:cNvPr id="13" name="표 5">
            <a:extLst>
              <a:ext uri="{FF2B5EF4-FFF2-40B4-BE49-F238E27FC236}">
                <a16:creationId xmlns:a16="http://schemas.microsoft.com/office/drawing/2014/main" id="{257976F7-4933-487E-82AC-4C59071887C4}"/>
              </a:ext>
            </a:extLst>
          </p:cNvPr>
          <p:cNvGraphicFramePr>
            <a:graphicFrameLocks noGrp="1"/>
          </p:cNvGraphicFramePr>
          <p:nvPr>
            <p:extLst>
              <p:ext uri="{D42A27DB-BD31-4B8C-83A1-F6EECF244321}">
                <p14:modId xmlns:p14="http://schemas.microsoft.com/office/powerpoint/2010/main" val="1353585264"/>
              </p:ext>
            </p:extLst>
          </p:nvPr>
        </p:nvGraphicFramePr>
        <p:xfrm>
          <a:off x="409853" y="2004577"/>
          <a:ext cx="4280681" cy="1064460"/>
        </p:xfrm>
        <a:graphic>
          <a:graphicData uri="http://schemas.openxmlformats.org/drawingml/2006/table">
            <a:tbl>
              <a:tblPr firstRow="1" bandRow="1">
                <a:tableStyleId>{5940675A-B579-460E-94D1-54222C63F5DA}</a:tableStyleId>
              </a:tblPr>
              <a:tblGrid>
                <a:gridCol w="944439">
                  <a:extLst>
                    <a:ext uri="{9D8B030D-6E8A-4147-A177-3AD203B41FA5}">
                      <a16:colId xmlns:a16="http://schemas.microsoft.com/office/drawing/2014/main" val="1079030759"/>
                    </a:ext>
                  </a:extLst>
                </a:gridCol>
                <a:gridCol w="3336242">
                  <a:extLst>
                    <a:ext uri="{9D8B030D-6E8A-4147-A177-3AD203B41FA5}">
                      <a16:colId xmlns:a16="http://schemas.microsoft.com/office/drawing/2014/main" val="3349756378"/>
                    </a:ext>
                  </a:extLst>
                </a:gridCol>
              </a:tblGrid>
              <a:tr h="266115">
                <a:tc>
                  <a:txBody>
                    <a:bodyPr/>
                    <a:lstStyle/>
                    <a:p>
                      <a:pPr algn="ctr" latinLnBrk="1"/>
                      <a:r>
                        <a:rPr lang="ko-KR" altLang="en-US" sz="900" dirty="0">
                          <a:solidFill>
                            <a:schemeClr val="tx1"/>
                          </a:solidFill>
                          <a:latin typeface="+mn-ea"/>
                          <a:ea typeface="+mn-ea"/>
                        </a:rPr>
                        <a:t>상품명</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900" dirty="0">
                          <a:latin typeface="+mn-ea"/>
                          <a:ea typeface="+mn-ea"/>
                        </a:rPr>
                        <a:t>네이버 </a:t>
                      </a:r>
                      <a:r>
                        <a:rPr lang="ko-KR" altLang="en-US" sz="900" dirty="0" err="1" smtClean="0">
                          <a:latin typeface="+mn-ea"/>
                          <a:ea typeface="+mn-ea"/>
                        </a:rPr>
                        <a:t>브랜드검색</a:t>
                      </a:r>
                      <a:r>
                        <a:rPr lang="ko-KR" altLang="en-US" sz="900" dirty="0" smtClean="0">
                          <a:latin typeface="+mn-ea"/>
                          <a:ea typeface="+mn-ea"/>
                        </a:rPr>
                        <a:t> </a:t>
                      </a:r>
                      <a:r>
                        <a:rPr lang="en-US" altLang="ko-KR" sz="900" dirty="0" smtClean="0">
                          <a:latin typeface="+mn-ea"/>
                          <a:ea typeface="+mn-ea"/>
                        </a:rPr>
                        <a:t>/ </a:t>
                      </a:r>
                      <a:r>
                        <a:rPr lang="ko-KR" altLang="en-US" sz="900" dirty="0" smtClean="0">
                          <a:latin typeface="+mn-ea"/>
                          <a:ea typeface="+mn-ea"/>
                        </a:rPr>
                        <a:t>네이버 파워링크 </a:t>
                      </a:r>
                      <a:r>
                        <a:rPr lang="en-US" altLang="ko-KR" sz="900" dirty="0" smtClean="0">
                          <a:latin typeface="+mn-ea"/>
                          <a:ea typeface="+mn-ea"/>
                        </a:rPr>
                        <a:t>/ </a:t>
                      </a:r>
                      <a:r>
                        <a:rPr lang="ko-KR" altLang="en-US" sz="900" dirty="0" smtClean="0">
                          <a:latin typeface="+mn-ea"/>
                          <a:ea typeface="+mn-ea"/>
                        </a:rPr>
                        <a:t>구글 </a:t>
                      </a:r>
                      <a:r>
                        <a:rPr lang="ko-KR" altLang="en-US" sz="900" dirty="0">
                          <a:latin typeface="+mn-ea"/>
                          <a:ea typeface="+mn-ea"/>
                        </a:rPr>
                        <a:t>검색광고</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3385238"/>
                  </a:ext>
                </a:extLst>
              </a:tr>
              <a:tr h="266115">
                <a:tc>
                  <a:txBody>
                    <a:bodyPr/>
                    <a:lstStyle/>
                    <a:p>
                      <a:pPr algn="ctr" latinLnBrk="1"/>
                      <a:r>
                        <a:rPr lang="ko-KR" altLang="en-US" sz="900" dirty="0">
                          <a:solidFill>
                            <a:schemeClr val="tx1"/>
                          </a:solidFill>
                          <a:latin typeface="+mn-ea"/>
                          <a:ea typeface="+mn-ea"/>
                        </a:rPr>
                        <a:t>노출위치</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ko-KR" altLang="en-US" sz="900" dirty="0">
                          <a:latin typeface="+mn-ea"/>
                          <a:ea typeface="+mn-ea"/>
                        </a:rPr>
                        <a:t>네이버 </a:t>
                      </a:r>
                      <a:r>
                        <a:rPr lang="ko-KR" altLang="en-US" sz="900" dirty="0" smtClean="0">
                          <a:latin typeface="+mn-ea"/>
                          <a:ea typeface="+mn-ea"/>
                        </a:rPr>
                        <a:t>검색결과 </a:t>
                      </a:r>
                      <a:r>
                        <a:rPr lang="en-US" altLang="ko-KR" sz="900" dirty="0" smtClean="0">
                          <a:latin typeface="+mn-ea"/>
                          <a:ea typeface="+mn-ea"/>
                        </a:rPr>
                        <a:t>/ </a:t>
                      </a:r>
                      <a:r>
                        <a:rPr lang="ko-KR" altLang="en-US" sz="900" dirty="0" smtClean="0">
                          <a:latin typeface="+mn-ea"/>
                          <a:ea typeface="+mn-ea"/>
                        </a:rPr>
                        <a:t>구글 </a:t>
                      </a:r>
                      <a:r>
                        <a:rPr lang="ko-KR" altLang="en-US" sz="900" dirty="0">
                          <a:latin typeface="+mn-ea"/>
                          <a:ea typeface="+mn-ea"/>
                        </a:rPr>
                        <a:t>검색결과</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550262250"/>
                  </a:ext>
                </a:extLst>
              </a:tr>
              <a:tr h="266115">
                <a:tc>
                  <a:txBody>
                    <a:bodyPr/>
                    <a:lstStyle/>
                    <a:p>
                      <a:pPr algn="ctr" latinLnBrk="1"/>
                      <a:r>
                        <a:rPr lang="ko-KR" altLang="en-US" sz="900" dirty="0">
                          <a:solidFill>
                            <a:schemeClr val="tx1"/>
                          </a:solidFill>
                          <a:latin typeface="+mn-ea"/>
                          <a:ea typeface="+mn-ea"/>
                        </a:rPr>
                        <a:t>판매단가</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900" dirty="0" smtClean="0">
                          <a:latin typeface="+mn-ea"/>
                          <a:ea typeface="+mn-ea"/>
                        </a:rPr>
                        <a:t>CPT / CPC</a:t>
                      </a:r>
                      <a:endParaRPr lang="ko-KR" altLang="en-US"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122429"/>
                  </a:ext>
                </a:extLst>
              </a:tr>
              <a:tr h="266115">
                <a:tc>
                  <a:txBody>
                    <a:bodyPr/>
                    <a:lstStyle/>
                    <a:p>
                      <a:pPr algn="ctr" latinLnBrk="1"/>
                      <a:r>
                        <a:rPr lang="ko-KR" altLang="en-US" sz="900" dirty="0">
                          <a:solidFill>
                            <a:schemeClr val="tx1"/>
                          </a:solidFill>
                          <a:latin typeface="+mn-ea"/>
                          <a:ea typeface="+mn-ea"/>
                        </a:rPr>
                        <a:t>특이사항</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endParaRPr lang="en-US" altLang="ko-KR"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895428"/>
                  </a:ext>
                </a:extLst>
              </a:tr>
            </a:tbl>
          </a:graphicData>
        </a:graphic>
      </p:graphicFrame>
      <p:sp>
        <p:nvSpPr>
          <p:cNvPr id="18" name="사각형: 둥근 대각선 방향 모서리 5">
            <a:extLst>
              <a:ext uri="{FF2B5EF4-FFF2-40B4-BE49-F238E27FC236}">
                <a16:creationId xmlns:a16="http://schemas.microsoft.com/office/drawing/2014/main" id="{3281FBFC-9402-4F8C-8A1E-0A5F4225B2F3}"/>
              </a:ext>
            </a:extLst>
          </p:cNvPr>
          <p:cNvSpPr/>
          <p:nvPr/>
        </p:nvSpPr>
        <p:spPr>
          <a:xfrm>
            <a:off x="313212" y="852822"/>
            <a:ext cx="4500000" cy="271101"/>
          </a:xfrm>
          <a:prstGeom prst="round2DiagRect">
            <a:avLst>
              <a:gd name="adj1" fmla="val 1666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8" b="1" dirty="0" smtClean="0">
                <a:solidFill>
                  <a:schemeClr val="tx1">
                    <a:lumMod val="75000"/>
                    <a:lumOff val="25000"/>
                  </a:schemeClr>
                </a:solidFill>
                <a:latin typeface="나눔고딕OTF" panose="020D0604000000000000" pitchFamily="34" charset="-127"/>
                <a:ea typeface="나눔고딕OTF" panose="020D0604000000000000" pitchFamily="34" charset="-127"/>
              </a:rPr>
              <a:t>검색 </a:t>
            </a:r>
            <a:r>
              <a:rPr lang="en-US" altLang="ko-KR" sz="1138" b="1" dirty="0" smtClean="0">
                <a:solidFill>
                  <a:schemeClr val="tx1">
                    <a:lumMod val="75000"/>
                    <a:lumOff val="25000"/>
                  </a:schemeClr>
                </a:solidFill>
                <a:latin typeface="나눔고딕OTF" panose="020D0604000000000000" pitchFamily="34" charset="-127"/>
                <a:ea typeface="나눔고딕OTF" panose="020D0604000000000000" pitchFamily="34" charset="-127"/>
              </a:rPr>
              <a:t>SA</a:t>
            </a:r>
            <a:endParaRPr lang="ko-KR" altLang="en-US" sz="1138" b="1" dirty="0">
              <a:solidFill>
                <a:schemeClr val="tx1">
                  <a:lumMod val="75000"/>
                  <a:lumOff val="25000"/>
                </a:schemeClr>
              </a:solidFill>
              <a:latin typeface="나눔고딕OTF" panose="020D0604000000000000" pitchFamily="34" charset="-127"/>
              <a:ea typeface="나눔고딕OTF" panose="020D0604000000000000" pitchFamily="34" charset="-127"/>
            </a:endParaRPr>
          </a:p>
        </p:txBody>
      </p:sp>
      <p:sp>
        <p:nvSpPr>
          <p:cNvPr id="19" name="사각형: 둥근 대각선 방향 모서리 5">
            <a:extLst>
              <a:ext uri="{FF2B5EF4-FFF2-40B4-BE49-F238E27FC236}">
                <a16:creationId xmlns:a16="http://schemas.microsoft.com/office/drawing/2014/main" id="{3281FBFC-9402-4F8C-8A1E-0A5F4225B2F3}"/>
              </a:ext>
            </a:extLst>
          </p:cNvPr>
          <p:cNvSpPr/>
          <p:nvPr/>
        </p:nvSpPr>
        <p:spPr>
          <a:xfrm>
            <a:off x="5092789" y="864411"/>
            <a:ext cx="4500000" cy="271101"/>
          </a:xfrm>
          <a:prstGeom prst="round2DiagRect">
            <a:avLst>
              <a:gd name="adj1" fmla="val 16667"/>
              <a:gd name="adj2" fmla="val 18124"/>
            </a:avLst>
          </a:prstGeom>
          <a:solidFill>
            <a:schemeClr val="bg1">
              <a:lumMod val="95000"/>
            </a:schemeClr>
          </a:solidFill>
          <a:ln>
            <a:noFill/>
          </a:ln>
          <a:effectLst>
            <a:outerShdw blurRad="63500" sx="101000" sy="101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8" b="1" dirty="0" err="1" smtClean="0">
                <a:solidFill>
                  <a:schemeClr val="tx1"/>
                </a:solidFill>
                <a:latin typeface="나눔고딕OTF" panose="020D0604000000000000" pitchFamily="34" charset="-127"/>
                <a:ea typeface="나눔고딕OTF" panose="020D0604000000000000" pitchFamily="34" charset="-127"/>
              </a:rPr>
              <a:t>앱마켓</a:t>
            </a:r>
            <a:r>
              <a:rPr lang="ko-KR" altLang="en-US" sz="1138" b="1" dirty="0" smtClean="0">
                <a:solidFill>
                  <a:schemeClr val="tx1"/>
                </a:solidFill>
                <a:latin typeface="나눔고딕OTF" panose="020D0604000000000000" pitchFamily="34" charset="-127"/>
                <a:ea typeface="나눔고딕OTF" panose="020D0604000000000000" pitchFamily="34" charset="-127"/>
              </a:rPr>
              <a:t> 검색 </a:t>
            </a:r>
            <a:r>
              <a:rPr lang="en-US" altLang="ko-KR" sz="1138" b="1" dirty="0" smtClean="0">
                <a:solidFill>
                  <a:schemeClr val="tx1"/>
                </a:solidFill>
                <a:latin typeface="나눔고딕OTF" panose="020D0604000000000000" pitchFamily="34" charset="-127"/>
                <a:ea typeface="나눔고딕OTF" panose="020D0604000000000000" pitchFamily="34" charset="-127"/>
              </a:rPr>
              <a:t>SA</a:t>
            </a:r>
            <a:endParaRPr lang="ko-KR" altLang="en-US" sz="1138" b="1" dirty="0">
              <a:solidFill>
                <a:schemeClr val="tx1"/>
              </a:solidFill>
              <a:latin typeface="나눔고딕OTF" panose="020D0604000000000000" pitchFamily="34" charset="-127"/>
              <a:ea typeface="나눔고딕OTF" panose="020D0604000000000000" pitchFamily="34" charset="-127"/>
            </a:endParaRPr>
          </a:p>
        </p:txBody>
      </p:sp>
      <p:sp>
        <p:nvSpPr>
          <p:cNvPr id="20" name="직사각형 19">
            <a:extLst>
              <a:ext uri="{FF2B5EF4-FFF2-40B4-BE49-F238E27FC236}">
                <a16:creationId xmlns:a16="http://schemas.microsoft.com/office/drawing/2014/main" id="{E1CFABC0-2D6D-443D-BEEC-A34059BEC043}"/>
              </a:ext>
            </a:extLst>
          </p:cNvPr>
          <p:cNvSpPr/>
          <p:nvPr/>
        </p:nvSpPr>
        <p:spPr>
          <a:xfrm>
            <a:off x="344488" y="3213543"/>
            <a:ext cx="137063" cy="137867"/>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E1CFABC0-2D6D-443D-BEEC-A34059BEC043}"/>
              </a:ext>
            </a:extLst>
          </p:cNvPr>
          <p:cNvSpPr/>
          <p:nvPr/>
        </p:nvSpPr>
        <p:spPr>
          <a:xfrm>
            <a:off x="5059202" y="3213543"/>
            <a:ext cx="137063" cy="137867"/>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42249583-69DA-44F0-A993-FD779E932199}"/>
              </a:ext>
            </a:extLst>
          </p:cNvPr>
          <p:cNvSpPr txBox="1"/>
          <p:nvPr/>
        </p:nvSpPr>
        <p:spPr>
          <a:xfrm>
            <a:off x="481551" y="3159365"/>
            <a:ext cx="2586017" cy="246221"/>
          </a:xfrm>
          <a:prstGeom prst="rect">
            <a:avLst/>
          </a:prstGeom>
          <a:noFill/>
        </p:spPr>
        <p:txBody>
          <a:bodyPr wrap="square" rtlCol="0" anchor="ctr">
            <a:spAutoFit/>
          </a:bodyPr>
          <a:lstStyle/>
          <a:p>
            <a:r>
              <a:rPr lang="ko-KR" altLang="en-US" sz="1000" b="1" dirty="0">
                <a:latin typeface="HY헤드라인M" panose="02030600000101010101" pitchFamily="18" charset="-127"/>
                <a:ea typeface="HY헤드라인M" panose="02030600000101010101" pitchFamily="18" charset="-127"/>
              </a:rPr>
              <a:t>예시화면</a:t>
            </a:r>
          </a:p>
        </p:txBody>
      </p:sp>
      <p:sp>
        <p:nvSpPr>
          <p:cNvPr id="23" name="TextBox 22">
            <a:extLst>
              <a:ext uri="{FF2B5EF4-FFF2-40B4-BE49-F238E27FC236}">
                <a16:creationId xmlns:a16="http://schemas.microsoft.com/office/drawing/2014/main" id="{42249583-69DA-44F0-A993-FD779E932199}"/>
              </a:ext>
            </a:extLst>
          </p:cNvPr>
          <p:cNvSpPr txBox="1"/>
          <p:nvPr/>
        </p:nvSpPr>
        <p:spPr>
          <a:xfrm>
            <a:off x="5227718" y="3140968"/>
            <a:ext cx="2586017" cy="246221"/>
          </a:xfrm>
          <a:prstGeom prst="rect">
            <a:avLst/>
          </a:prstGeom>
          <a:noFill/>
        </p:spPr>
        <p:txBody>
          <a:bodyPr wrap="square" rtlCol="0" anchor="ctr">
            <a:spAutoFit/>
          </a:bodyPr>
          <a:lstStyle/>
          <a:p>
            <a:r>
              <a:rPr lang="ko-KR" altLang="en-US" sz="1000" b="1" dirty="0">
                <a:latin typeface="HY헤드라인M" panose="02030600000101010101" pitchFamily="18" charset="-127"/>
                <a:ea typeface="HY헤드라인M" panose="02030600000101010101" pitchFamily="18" charset="-127"/>
              </a:rPr>
              <a:t>예시화면</a:t>
            </a:r>
          </a:p>
        </p:txBody>
      </p:sp>
      <p:sp>
        <p:nvSpPr>
          <p:cNvPr id="24" name="TextBox 23">
            <a:extLst>
              <a:ext uri="{FF2B5EF4-FFF2-40B4-BE49-F238E27FC236}">
                <a16:creationId xmlns:a16="http://schemas.microsoft.com/office/drawing/2014/main" id="{B34033B1-9E5F-464F-8EC6-5C8C8443B5CE}"/>
              </a:ext>
            </a:extLst>
          </p:cNvPr>
          <p:cNvSpPr txBox="1"/>
          <p:nvPr/>
        </p:nvSpPr>
        <p:spPr>
          <a:xfrm>
            <a:off x="5092789" y="1211735"/>
            <a:ext cx="4500000" cy="617670"/>
          </a:xfrm>
          <a:prstGeom prst="rect">
            <a:avLst/>
          </a:prstGeom>
          <a:noFill/>
        </p:spPr>
        <p:txBody>
          <a:bodyPr wrap="square" rtlCol="0">
            <a:spAutoFit/>
          </a:bodyPr>
          <a:lstStyle/>
          <a:p>
            <a:r>
              <a:rPr lang="ko-KR" altLang="en-US" sz="1138" dirty="0">
                <a:latin typeface="맑은 고딕" panose="020B0503020000020004" pitchFamily="50" charset="-127"/>
                <a:ea typeface="맑은 고딕" panose="020B0503020000020004" pitchFamily="50" charset="-127"/>
              </a:rPr>
              <a:t>애플 앱스토어에 유저 검색 시 앱 노출</a:t>
            </a:r>
            <a:endParaRPr lang="en-US" altLang="ko-KR" sz="1138" dirty="0">
              <a:latin typeface="맑은 고딕" panose="020B0503020000020004" pitchFamily="50" charset="-127"/>
              <a:ea typeface="맑은 고딕" panose="020B0503020000020004" pitchFamily="50" charset="-127"/>
            </a:endParaRPr>
          </a:p>
          <a:p>
            <a:r>
              <a:rPr lang="ko-KR" altLang="en-US" sz="1138" dirty="0">
                <a:latin typeface="맑은 고딕" panose="020B0503020000020004" pitchFamily="50" charset="-127"/>
                <a:ea typeface="맑은 고딕" panose="020B0503020000020004" pitchFamily="50" charset="-127"/>
              </a:rPr>
              <a:t>구글 </a:t>
            </a:r>
            <a:r>
              <a:rPr lang="en-US" altLang="ko-KR" sz="1138" dirty="0">
                <a:latin typeface="맑은 고딕" panose="020B0503020000020004" pitchFamily="50" charset="-127"/>
                <a:ea typeface="맑은 고딕" panose="020B0503020000020004" pitchFamily="50" charset="-127"/>
              </a:rPr>
              <a:t>UAC</a:t>
            </a:r>
            <a:r>
              <a:rPr lang="ko-KR" altLang="en-US" sz="1138" dirty="0">
                <a:latin typeface="맑은 고딕" panose="020B0503020000020004" pitchFamily="50" charset="-127"/>
                <a:ea typeface="맑은 고딕" panose="020B0503020000020004" pitchFamily="50" charset="-127"/>
              </a:rPr>
              <a:t>로 안드로이드 유저를 확보했다면 </a:t>
            </a:r>
            <a:r>
              <a:rPr lang="ko-KR" altLang="en-US" sz="1138" b="1" dirty="0">
                <a:latin typeface="맑은 고딕" panose="020B0503020000020004" pitchFamily="50" charset="-127"/>
                <a:ea typeface="맑은 고딕" panose="020B0503020000020004" pitchFamily="50" charset="-127"/>
              </a:rPr>
              <a:t>애플 </a:t>
            </a:r>
            <a:r>
              <a:rPr lang="en-US" altLang="ko-KR" sz="1138" b="1" dirty="0">
                <a:latin typeface="맑은 고딕" panose="020B0503020000020004" pitchFamily="50" charset="-127"/>
                <a:ea typeface="맑은 고딕" panose="020B0503020000020004" pitchFamily="50" charset="-127"/>
              </a:rPr>
              <a:t>SA</a:t>
            </a:r>
            <a:r>
              <a:rPr lang="ko-KR" altLang="en-US" sz="1138" b="1" dirty="0">
                <a:latin typeface="맑은 고딕" panose="020B0503020000020004" pitchFamily="50" charset="-127"/>
                <a:ea typeface="맑은 고딕" panose="020B0503020000020004" pitchFamily="50" charset="-127"/>
              </a:rPr>
              <a:t>를 </a:t>
            </a:r>
            <a:r>
              <a:rPr lang="ko-KR" altLang="en-US" sz="1138" b="1" dirty="0" smtClean="0">
                <a:latin typeface="맑은 고딕" panose="020B0503020000020004" pitchFamily="50" charset="-127"/>
                <a:ea typeface="맑은 고딕" panose="020B0503020000020004" pitchFamily="50" charset="-127"/>
              </a:rPr>
              <a:t>통해 </a:t>
            </a:r>
            <a:r>
              <a:rPr lang="en-US" altLang="ko-KR" sz="1138" b="1" dirty="0" smtClean="0">
                <a:latin typeface="맑은 고딕" panose="020B0503020000020004" pitchFamily="50" charset="-127"/>
                <a:ea typeface="맑은 고딕" panose="020B0503020000020004" pitchFamily="50" charset="-127"/>
              </a:rPr>
              <a:t>IOS </a:t>
            </a:r>
            <a:r>
              <a:rPr lang="ko-KR" altLang="en-US" sz="1138" b="1" dirty="0">
                <a:latin typeface="맑은 고딕" panose="020B0503020000020004" pitchFamily="50" charset="-127"/>
                <a:ea typeface="맑은 고딕" panose="020B0503020000020004" pitchFamily="50" charset="-127"/>
              </a:rPr>
              <a:t>유저를 확보 </a:t>
            </a:r>
            <a:endParaRPr lang="en-US" altLang="ko-KR" sz="1138" b="1" dirty="0">
              <a:latin typeface="맑은 고딕" panose="020B0503020000020004" pitchFamily="50" charset="-127"/>
              <a:ea typeface="맑은 고딕" panose="020B0503020000020004" pitchFamily="50" charset="-127"/>
            </a:endParaRPr>
          </a:p>
        </p:txBody>
      </p:sp>
      <p:graphicFrame>
        <p:nvGraphicFramePr>
          <p:cNvPr id="26" name="표 5">
            <a:extLst>
              <a:ext uri="{FF2B5EF4-FFF2-40B4-BE49-F238E27FC236}">
                <a16:creationId xmlns:a16="http://schemas.microsoft.com/office/drawing/2014/main" id="{257976F7-4933-487E-82AC-4C59071887C4}"/>
              </a:ext>
            </a:extLst>
          </p:cNvPr>
          <p:cNvGraphicFramePr>
            <a:graphicFrameLocks noGrp="1"/>
          </p:cNvGraphicFramePr>
          <p:nvPr>
            <p:extLst>
              <p:ext uri="{D42A27DB-BD31-4B8C-83A1-F6EECF244321}">
                <p14:modId xmlns:p14="http://schemas.microsoft.com/office/powerpoint/2010/main" val="837196742"/>
              </p:ext>
            </p:extLst>
          </p:nvPr>
        </p:nvGraphicFramePr>
        <p:xfrm>
          <a:off x="5196265" y="2004577"/>
          <a:ext cx="4280681" cy="1064460"/>
        </p:xfrm>
        <a:graphic>
          <a:graphicData uri="http://schemas.openxmlformats.org/drawingml/2006/table">
            <a:tbl>
              <a:tblPr firstRow="1" bandRow="1">
                <a:tableStyleId>{5940675A-B579-460E-94D1-54222C63F5DA}</a:tableStyleId>
              </a:tblPr>
              <a:tblGrid>
                <a:gridCol w="944439">
                  <a:extLst>
                    <a:ext uri="{9D8B030D-6E8A-4147-A177-3AD203B41FA5}">
                      <a16:colId xmlns:a16="http://schemas.microsoft.com/office/drawing/2014/main" val="1079030759"/>
                    </a:ext>
                  </a:extLst>
                </a:gridCol>
                <a:gridCol w="3336242">
                  <a:extLst>
                    <a:ext uri="{9D8B030D-6E8A-4147-A177-3AD203B41FA5}">
                      <a16:colId xmlns:a16="http://schemas.microsoft.com/office/drawing/2014/main" val="3349756378"/>
                    </a:ext>
                  </a:extLst>
                </a:gridCol>
              </a:tblGrid>
              <a:tr h="266115">
                <a:tc>
                  <a:txBody>
                    <a:bodyPr/>
                    <a:lstStyle/>
                    <a:p>
                      <a:pPr algn="ctr" latinLnBrk="1"/>
                      <a:r>
                        <a:rPr lang="ko-KR" altLang="en-US" sz="900" dirty="0">
                          <a:solidFill>
                            <a:schemeClr val="tx1"/>
                          </a:solidFill>
                          <a:latin typeface="+mn-ea"/>
                          <a:ea typeface="+mn-ea"/>
                        </a:rPr>
                        <a:t>상품명</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800" dirty="0">
                          <a:latin typeface="나눔고딕OTF" panose="020D0604000000000000" pitchFamily="34" charset="-127"/>
                          <a:ea typeface="나눔고딕OTF" panose="020D0604000000000000" pitchFamily="34" charset="-127"/>
                        </a:rPr>
                        <a:t>Apple SA</a:t>
                      </a:r>
                      <a:endParaRPr lang="ko-KR" altLang="en-US" sz="800" dirty="0">
                        <a:latin typeface="나눔고딕OTF" panose="020D0604000000000000" pitchFamily="34" charset="-127"/>
                        <a:ea typeface="나눔고딕OTF" panose="020D0604000000000000" pitchFamily="34" charset="-127"/>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3385238"/>
                  </a:ext>
                </a:extLst>
              </a:tr>
              <a:tr h="266115">
                <a:tc>
                  <a:txBody>
                    <a:bodyPr/>
                    <a:lstStyle/>
                    <a:p>
                      <a:pPr algn="ctr" latinLnBrk="1"/>
                      <a:r>
                        <a:rPr lang="ko-KR" altLang="en-US" sz="900" dirty="0">
                          <a:solidFill>
                            <a:schemeClr val="tx1"/>
                          </a:solidFill>
                          <a:latin typeface="+mn-ea"/>
                          <a:ea typeface="+mn-ea"/>
                        </a:rPr>
                        <a:t>노출위치</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ko-KR" altLang="en-US" sz="800" dirty="0">
                          <a:latin typeface="나눔고딕OTF" panose="020D0604000000000000" pitchFamily="34" charset="-127"/>
                          <a:ea typeface="나눔고딕OTF" panose="020D0604000000000000" pitchFamily="34" charset="-127"/>
                        </a:rPr>
                        <a:t>앱스토어 검색결과 상단</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550262250"/>
                  </a:ext>
                </a:extLst>
              </a:tr>
              <a:tr h="266115">
                <a:tc>
                  <a:txBody>
                    <a:bodyPr/>
                    <a:lstStyle/>
                    <a:p>
                      <a:pPr algn="ctr" latinLnBrk="1"/>
                      <a:r>
                        <a:rPr lang="ko-KR" altLang="en-US" sz="900" dirty="0">
                          <a:solidFill>
                            <a:schemeClr val="tx1"/>
                          </a:solidFill>
                          <a:latin typeface="+mn-ea"/>
                          <a:ea typeface="+mn-ea"/>
                        </a:rPr>
                        <a:t>판매단가</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800" dirty="0">
                          <a:latin typeface="나눔고딕OTF" panose="020D0604000000000000" pitchFamily="34" charset="-127"/>
                          <a:ea typeface="나눔고딕OTF" panose="020D0604000000000000" pitchFamily="34" charset="-127"/>
                        </a:rPr>
                        <a:t>CPC</a:t>
                      </a:r>
                      <a:endParaRPr lang="ko-KR" altLang="en-US" sz="800" dirty="0">
                        <a:latin typeface="나눔고딕OTF" panose="020D0604000000000000" pitchFamily="34" charset="-127"/>
                        <a:ea typeface="나눔고딕OTF" panose="020D0604000000000000" pitchFamily="34" charset="-127"/>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122429"/>
                  </a:ext>
                </a:extLst>
              </a:tr>
              <a:tr h="266115">
                <a:tc>
                  <a:txBody>
                    <a:bodyPr/>
                    <a:lstStyle/>
                    <a:p>
                      <a:pPr algn="ctr" latinLnBrk="1"/>
                      <a:r>
                        <a:rPr lang="ko-KR" altLang="en-US" sz="900" dirty="0">
                          <a:solidFill>
                            <a:schemeClr val="tx1"/>
                          </a:solidFill>
                          <a:latin typeface="+mn-ea"/>
                          <a:ea typeface="+mn-ea"/>
                        </a:rPr>
                        <a:t>특이사항</a:t>
                      </a: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endParaRPr lang="en-US" altLang="ko-KR" sz="900" dirty="0">
                        <a:latin typeface="+mn-ea"/>
                        <a:ea typeface="+mn-ea"/>
                      </a:endParaRPr>
                    </a:p>
                  </a:txBody>
                  <a:tcPr marL="74295" marR="74295" marT="37148" marB="37148"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895428"/>
                  </a:ext>
                </a:extLst>
              </a:tr>
            </a:tbl>
          </a:graphicData>
        </a:graphic>
      </p:graphicFrame>
      <p:pic>
        <p:nvPicPr>
          <p:cNvPr id="27" name="그림 26">
            <a:extLst>
              <a:ext uri="{FF2B5EF4-FFF2-40B4-BE49-F238E27FC236}">
                <a16:creationId xmlns:a16="http://schemas.microsoft.com/office/drawing/2014/main" id="{D3CE0306-8680-416E-A407-27758F7E03B9}"/>
              </a:ext>
            </a:extLst>
          </p:cNvPr>
          <p:cNvPicPr>
            <a:picLocks noChangeAspect="1"/>
          </p:cNvPicPr>
          <p:nvPr/>
        </p:nvPicPr>
        <p:blipFill>
          <a:blip r:embed="rId6"/>
          <a:stretch>
            <a:fillRect/>
          </a:stretch>
        </p:blipFill>
        <p:spPr>
          <a:xfrm>
            <a:off x="5745088" y="3583450"/>
            <a:ext cx="1169057" cy="2276393"/>
          </a:xfrm>
          <a:prstGeom prst="rect">
            <a:avLst/>
          </a:prstGeom>
        </p:spPr>
      </p:pic>
      <p:pic>
        <p:nvPicPr>
          <p:cNvPr id="28" name="그림 27">
            <a:extLst>
              <a:ext uri="{FF2B5EF4-FFF2-40B4-BE49-F238E27FC236}">
                <a16:creationId xmlns:a16="http://schemas.microsoft.com/office/drawing/2014/main" id="{C52B52A9-4AFC-43B6-A145-E679FE142D4A}"/>
              </a:ext>
            </a:extLst>
          </p:cNvPr>
          <p:cNvPicPr>
            <a:picLocks noChangeAspect="1"/>
          </p:cNvPicPr>
          <p:nvPr/>
        </p:nvPicPr>
        <p:blipFill>
          <a:blip r:embed="rId7"/>
          <a:stretch>
            <a:fillRect/>
          </a:stretch>
        </p:blipFill>
        <p:spPr>
          <a:xfrm>
            <a:off x="7552917" y="3583450"/>
            <a:ext cx="1192225" cy="2276394"/>
          </a:xfrm>
          <a:prstGeom prst="rect">
            <a:avLst/>
          </a:prstGeom>
        </p:spPr>
      </p:pic>
    </p:spTree>
    <p:extLst>
      <p:ext uri="{BB962C8B-B14F-4D97-AF65-F5344CB8AC3E}">
        <p14:creationId xmlns:p14="http://schemas.microsoft.com/office/powerpoint/2010/main" val="2972164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latin typeface="HY헤드라인M" panose="02030600000101010101" pitchFamily="18" charset="-127"/>
                <a:ea typeface="HY헤드라인M" panose="02030600000101010101" pitchFamily="18" charset="-127"/>
              </a:rPr>
              <a:t>[</a:t>
            </a:r>
            <a:r>
              <a:rPr lang="ko-KR" altLang="en-US" dirty="0" smtClean="0">
                <a:latin typeface="HY헤드라인M" panose="02030600000101010101" pitchFamily="18" charset="-127"/>
                <a:ea typeface="HY헤드라인M" panose="02030600000101010101" pitchFamily="18" charset="-127"/>
              </a:rPr>
              <a:t>참고자료</a:t>
            </a:r>
            <a:r>
              <a:rPr lang="en-US" altLang="ko-KR" dirty="0" smtClean="0">
                <a:latin typeface="HY헤드라인M" panose="02030600000101010101" pitchFamily="18" charset="-127"/>
                <a:ea typeface="HY헤드라인M" panose="02030600000101010101" pitchFamily="18" charset="-127"/>
              </a:rPr>
              <a:t>2]</a:t>
            </a:r>
            <a:r>
              <a:rPr lang="ko-KR" altLang="en-US" dirty="0" smtClean="0">
                <a:latin typeface="HY헤드라인M" panose="02030600000101010101" pitchFamily="18" charset="-127"/>
                <a:ea typeface="HY헤드라인M" panose="02030600000101010101" pitchFamily="18" charset="-127"/>
              </a:rPr>
              <a:t> ⑥ </a:t>
            </a:r>
            <a:r>
              <a:rPr lang="ko-KR" altLang="en-US" dirty="0" err="1" smtClean="0">
                <a:latin typeface="HY헤드라인M" panose="02030600000101010101" pitchFamily="18" charset="-127"/>
                <a:ea typeface="HY헤드라인M" panose="02030600000101010101" pitchFamily="18" charset="-127"/>
              </a:rPr>
              <a:t>앱마켓관리</a:t>
            </a:r>
            <a:endParaRPr lang="ko-KR" altLang="en-US" dirty="0">
              <a:latin typeface="HY헤드라인M" panose="02030600000101010101" pitchFamily="18" charset="-127"/>
              <a:ea typeface="HY헤드라인M" panose="02030600000101010101" pitchFamily="18" charset="-127"/>
            </a:endParaRPr>
          </a:p>
        </p:txBody>
      </p:sp>
      <p:sp>
        <p:nvSpPr>
          <p:cNvPr id="14" name="TextBox 13">
            <a:extLst>
              <a:ext uri="{FF2B5EF4-FFF2-40B4-BE49-F238E27FC236}">
                <a16:creationId xmlns:a16="http://schemas.microsoft.com/office/drawing/2014/main" id="{B34033B1-9E5F-464F-8EC6-5C8C8443B5CE}"/>
              </a:ext>
            </a:extLst>
          </p:cNvPr>
          <p:cNvSpPr txBox="1"/>
          <p:nvPr/>
        </p:nvSpPr>
        <p:spPr>
          <a:xfrm>
            <a:off x="550830" y="839978"/>
            <a:ext cx="8804339" cy="442557"/>
          </a:xfrm>
          <a:prstGeom prst="rect">
            <a:avLst/>
          </a:prstGeom>
          <a:noFill/>
        </p:spPr>
        <p:txBody>
          <a:bodyPr wrap="square" rtlCol="0">
            <a:spAutoFit/>
          </a:bodyPr>
          <a:lstStyle/>
          <a:p>
            <a:pPr algn="ctr"/>
            <a:r>
              <a:rPr lang="ko-KR" altLang="en-US" sz="1138" dirty="0">
                <a:latin typeface="맑은 고딕" panose="020B0503020000020004" pitchFamily="50" charset="-127"/>
                <a:ea typeface="맑은 고딕" panose="020B0503020000020004" pitchFamily="50" charset="-127"/>
              </a:rPr>
              <a:t>마케팅 성과 극대화를 위해 앱 평점 올리기</a:t>
            </a:r>
            <a:r>
              <a:rPr lang="en-US" altLang="ko-KR" sz="1138" dirty="0">
                <a:latin typeface="맑은 고딕" panose="020B0503020000020004" pitchFamily="50" charset="-127"/>
                <a:ea typeface="맑은 고딕" panose="020B0503020000020004" pitchFamily="50" charset="-127"/>
              </a:rPr>
              <a:t>, </a:t>
            </a:r>
            <a:r>
              <a:rPr lang="ko-KR" altLang="en-US" sz="1138" dirty="0">
                <a:latin typeface="맑은 고딕" panose="020B0503020000020004" pitchFamily="50" charset="-127"/>
                <a:ea typeface="맑은 고딕" panose="020B0503020000020004" pitchFamily="50" charset="-127"/>
              </a:rPr>
              <a:t>리뷰 작업 진행</a:t>
            </a:r>
            <a:endParaRPr lang="en-US" altLang="ko-KR" sz="1138" dirty="0">
              <a:latin typeface="맑은 고딕" panose="020B0503020000020004" pitchFamily="50" charset="-127"/>
              <a:ea typeface="맑은 고딕" panose="020B0503020000020004" pitchFamily="50" charset="-127"/>
            </a:endParaRPr>
          </a:p>
          <a:p>
            <a:pPr algn="ctr"/>
            <a:r>
              <a:rPr lang="ko-KR" altLang="en-US" sz="1138" dirty="0">
                <a:latin typeface="맑은 고딕" panose="020B0503020000020004" pitchFamily="50" charset="-127"/>
                <a:ea typeface="맑은 고딕" panose="020B0503020000020004" pitchFamily="50" charset="-127"/>
              </a:rPr>
              <a:t>일정 규모의 다운로드 숫자와 높은 평점으로 앱 서비스 신뢰도를 높임 </a:t>
            </a:r>
            <a:endParaRPr lang="en-US" altLang="ko-KR" sz="1138" dirty="0">
              <a:latin typeface="맑은 고딕" panose="020B0503020000020004" pitchFamily="50" charset="-127"/>
              <a:ea typeface="맑은 고딕" panose="020B0503020000020004" pitchFamily="50" charset="-127"/>
            </a:endParaRPr>
          </a:p>
        </p:txBody>
      </p:sp>
      <p:sp>
        <p:nvSpPr>
          <p:cNvPr id="28" name="TextBox 27">
            <a:extLst>
              <a:ext uri="{FF2B5EF4-FFF2-40B4-BE49-F238E27FC236}">
                <a16:creationId xmlns:a16="http://schemas.microsoft.com/office/drawing/2014/main" id="{7183C7FC-F6BE-432C-8406-19D05CC5C0DB}"/>
              </a:ext>
            </a:extLst>
          </p:cNvPr>
          <p:cNvSpPr txBox="1"/>
          <p:nvPr/>
        </p:nvSpPr>
        <p:spPr>
          <a:xfrm>
            <a:off x="610026" y="1531234"/>
            <a:ext cx="2047932" cy="485186"/>
          </a:xfrm>
          <a:prstGeom prst="rect">
            <a:avLst/>
          </a:prstGeom>
          <a:noFill/>
        </p:spPr>
        <p:txBody>
          <a:bodyPr wrap="square" lIns="0" tIns="0" rIns="0" bIns="0" rtlCol="0">
            <a:noAutofit/>
          </a:bodyPr>
          <a:lstStyle/>
          <a:p>
            <a:pPr marL="139303" indent="-139303" defTabSz="742950" fontAlgn="auto" latinLnBrk="0">
              <a:lnSpc>
                <a:spcPct val="150000"/>
              </a:lnSpc>
              <a:spcBef>
                <a:spcPts val="0"/>
              </a:spcBef>
              <a:spcAft>
                <a:spcPts val="0"/>
              </a:spcAft>
              <a:buFont typeface="Arial" panose="020B0604020202020204" pitchFamily="34" charset="0"/>
              <a:buChar char="•"/>
              <a:defRPr/>
            </a:pPr>
            <a:r>
              <a:rPr lang="ko-KR" altLang="en-US" sz="894" dirty="0">
                <a:solidFill>
                  <a:srgbClr val="000000">
                    <a:lumMod val="95000"/>
                    <a:lumOff val="5000"/>
                  </a:srgbClr>
                </a:solidFill>
                <a:latin typeface="나눔고딕OTF" panose="020D0604000000000000" pitchFamily="34" charset="-127"/>
                <a:ea typeface="나눔고딕OTF" panose="020D0604000000000000" pitchFamily="34" charset="-127"/>
              </a:rPr>
              <a:t>앱스토어 평점 </a:t>
            </a:r>
            <a:r>
              <a:rPr lang="en-US" altLang="ko-KR" sz="894" dirty="0">
                <a:solidFill>
                  <a:srgbClr val="000000">
                    <a:lumMod val="95000"/>
                    <a:lumOff val="5000"/>
                  </a:srgbClr>
                </a:solidFill>
                <a:latin typeface="나눔고딕OTF" panose="020D0604000000000000" pitchFamily="34" charset="-127"/>
                <a:ea typeface="나눔고딕OTF" panose="020D0604000000000000" pitchFamily="34" charset="-127"/>
              </a:rPr>
              <a:t>: 3.6</a:t>
            </a:r>
            <a:r>
              <a:rPr lang="ko-KR" altLang="en-US" sz="894" dirty="0">
                <a:solidFill>
                  <a:srgbClr val="000000">
                    <a:lumMod val="95000"/>
                    <a:lumOff val="5000"/>
                  </a:srgbClr>
                </a:solidFill>
                <a:latin typeface="나눔고딕OTF" panose="020D0604000000000000" pitchFamily="34" charset="-127"/>
                <a:ea typeface="나눔고딕OTF" panose="020D0604000000000000" pitchFamily="34" charset="-127"/>
              </a:rPr>
              <a:t>점 </a:t>
            </a:r>
            <a:r>
              <a:rPr lang="en-US" altLang="ko-KR" sz="894" dirty="0">
                <a:solidFill>
                  <a:srgbClr val="000000">
                    <a:lumMod val="95000"/>
                    <a:lumOff val="5000"/>
                  </a:srgbClr>
                </a:solidFill>
                <a:latin typeface="나눔고딕OTF" panose="020D0604000000000000" pitchFamily="34" charset="-127"/>
                <a:ea typeface="나눔고딕OTF" panose="020D0604000000000000" pitchFamily="34" charset="-127"/>
              </a:rPr>
              <a:t>/ 60</a:t>
            </a:r>
            <a:r>
              <a:rPr lang="ko-KR" altLang="en-US" sz="894" dirty="0">
                <a:solidFill>
                  <a:srgbClr val="000000">
                    <a:lumMod val="95000"/>
                    <a:lumOff val="5000"/>
                  </a:srgbClr>
                </a:solidFill>
                <a:latin typeface="나눔고딕OTF" panose="020D0604000000000000" pitchFamily="34" charset="-127"/>
                <a:ea typeface="나눔고딕OTF" panose="020D0604000000000000" pitchFamily="34" charset="-127"/>
              </a:rPr>
              <a:t>개 평가</a:t>
            </a:r>
            <a:endParaRPr lang="en-US" altLang="ko-KR" sz="894" dirty="0">
              <a:solidFill>
                <a:srgbClr val="000000">
                  <a:lumMod val="95000"/>
                  <a:lumOff val="5000"/>
                </a:srgbClr>
              </a:solidFill>
              <a:latin typeface="나눔고딕OTF" panose="020D0604000000000000" pitchFamily="34" charset="-127"/>
              <a:ea typeface="나눔고딕OTF" panose="020D0604000000000000" pitchFamily="34" charset="-127"/>
            </a:endParaRPr>
          </a:p>
          <a:p>
            <a:pPr marL="139303" indent="-139303" defTabSz="742950" fontAlgn="auto" latinLnBrk="0">
              <a:lnSpc>
                <a:spcPct val="150000"/>
              </a:lnSpc>
              <a:spcBef>
                <a:spcPts val="0"/>
              </a:spcBef>
              <a:spcAft>
                <a:spcPts val="0"/>
              </a:spcAft>
              <a:buFont typeface="Arial" panose="020B0604020202020204" pitchFamily="34" charset="0"/>
              <a:buChar char="•"/>
              <a:defRPr/>
            </a:pPr>
            <a:r>
              <a:rPr lang="ko-KR" altLang="en-US" sz="894" dirty="0">
                <a:solidFill>
                  <a:srgbClr val="000000">
                    <a:lumMod val="95000"/>
                    <a:lumOff val="5000"/>
                  </a:srgbClr>
                </a:solidFill>
                <a:latin typeface="나눔고딕OTF" panose="020D0604000000000000" pitchFamily="34" charset="-127"/>
                <a:ea typeface="나눔고딕OTF" panose="020D0604000000000000" pitchFamily="34" charset="-127"/>
              </a:rPr>
              <a:t>안드로이드 평점 </a:t>
            </a:r>
            <a:r>
              <a:rPr lang="en-US" altLang="ko-KR" sz="894" dirty="0">
                <a:solidFill>
                  <a:srgbClr val="000000">
                    <a:lumMod val="95000"/>
                    <a:lumOff val="5000"/>
                  </a:srgbClr>
                </a:solidFill>
                <a:latin typeface="나눔고딕OTF" panose="020D0604000000000000" pitchFamily="34" charset="-127"/>
                <a:ea typeface="나눔고딕OTF" panose="020D0604000000000000" pitchFamily="34" charset="-127"/>
              </a:rPr>
              <a:t>: 4.7</a:t>
            </a:r>
            <a:r>
              <a:rPr lang="ko-KR" altLang="en-US" sz="894" dirty="0">
                <a:solidFill>
                  <a:srgbClr val="000000">
                    <a:lumMod val="95000"/>
                    <a:lumOff val="5000"/>
                  </a:srgbClr>
                </a:solidFill>
                <a:latin typeface="나눔고딕OTF" panose="020D0604000000000000" pitchFamily="34" charset="-127"/>
                <a:ea typeface="나눔고딕OTF" panose="020D0604000000000000" pitchFamily="34" charset="-127"/>
              </a:rPr>
              <a:t>점 </a:t>
            </a:r>
            <a:r>
              <a:rPr lang="en-US" altLang="ko-KR" sz="894" dirty="0">
                <a:solidFill>
                  <a:srgbClr val="000000">
                    <a:lumMod val="95000"/>
                    <a:lumOff val="5000"/>
                  </a:srgbClr>
                </a:solidFill>
                <a:latin typeface="나눔고딕OTF" panose="020D0604000000000000" pitchFamily="34" charset="-127"/>
                <a:ea typeface="나눔고딕OTF" panose="020D0604000000000000" pitchFamily="34" charset="-127"/>
              </a:rPr>
              <a:t>/ 49</a:t>
            </a:r>
            <a:r>
              <a:rPr lang="ko-KR" altLang="en-US" sz="894" dirty="0">
                <a:solidFill>
                  <a:srgbClr val="000000">
                    <a:lumMod val="95000"/>
                    <a:lumOff val="5000"/>
                  </a:srgbClr>
                </a:solidFill>
                <a:latin typeface="나눔고딕OTF" panose="020D0604000000000000" pitchFamily="34" charset="-127"/>
                <a:ea typeface="나눔고딕OTF" panose="020D0604000000000000" pitchFamily="34" charset="-127"/>
              </a:rPr>
              <a:t>개 평가</a:t>
            </a:r>
            <a:r>
              <a:rPr lang="en-US" altLang="ko-KR" sz="894" dirty="0">
                <a:solidFill>
                  <a:srgbClr val="000000">
                    <a:lumMod val="95000"/>
                    <a:lumOff val="5000"/>
                  </a:srgbClr>
                </a:solidFill>
                <a:latin typeface="나눔고딕OTF" panose="020D0604000000000000" pitchFamily="34" charset="-127"/>
                <a:ea typeface="나눔고딕OTF" panose="020D0604000000000000" pitchFamily="34" charset="-127"/>
              </a:rPr>
              <a:t> </a:t>
            </a:r>
          </a:p>
        </p:txBody>
      </p:sp>
      <p:pic>
        <p:nvPicPr>
          <p:cNvPr id="5" name="그림 4">
            <a:extLst>
              <a:ext uri="{FF2B5EF4-FFF2-40B4-BE49-F238E27FC236}">
                <a16:creationId xmlns:a16="http://schemas.microsoft.com/office/drawing/2014/main" id="{CCF176E8-B69B-4CD0-A794-5E74F284BBE1}"/>
              </a:ext>
            </a:extLst>
          </p:cNvPr>
          <p:cNvPicPr>
            <a:picLocks noChangeAspect="1"/>
          </p:cNvPicPr>
          <p:nvPr/>
        </p:nvPicPr>
        <p:blipFill rotWithShape="1">
          <a:blip r:embed="rId2"/>
          <a:srcRect b="5831"/>
          <a:stretch/>
        </p:blipFill>
        <p:spPr>
          <a:xfrm>
            <a:off x="4945341" y="3454541"/>
            <a:ext cx="4387500" cy="2134699"/>
          </a:xfrm>
          <a:prstGeom prst="rect">
            <a:avLst/>
          </a:prstGeom>
        </p:spPr>
      </p:pic>
      <p:pic>
        <p:nvPicPr>
          <p:cNvPr id="8" name="그림 7">
            <a:extLst>
              <a:ext uri="{FF2B5EF4-FFF2-40B4-BE49-F238E27FC236}">
                <a16:creationId xmlns:a16="http://schemas.microsoft.com/office/drawing/2014/main" id="{272BE8FA-0C77-4594-A511-C60BFC6E3BBB}"/>
              </a:ext>
            </a:extLst>
          </p:cNvPr>
          <p:cNvPicPr>
            <a:picLocks noChangeAspect="1"/>
          </p:cNvPicPr>
          <p:nvPr/>
        </p:nvPicPr>
        <p:blipFill>
          <a:blip r:embed="rId3"/>
          <a:stretch>
            <a:fillRect/>
          </a:stretch>
        </p:blipFill>
        <p:spPr>
          <a:xfrm>
            <a:off x="4953000" y="1930895"/>
            <a:ext cx="4387500" cy="1401563"/>
          </a:xfrm>
          <a:prstGeom prst="rect">
            <a:avLst/>
          </a:prstGeom>
        </p:spPr>
      </p:pic>
      <p:sp>
        <p:nvSpPr>
          <p:cNvPr id="29" name="TextBox 28">
            <a:extLst>
              <a:ext uri="{FF2B5EF4-FFF2-40B4-BE49-F238E27FC236}">
                <a16:creationId xmlns:a16="http://schemas.microsoft.com/office/drawing/2014/main" id="{BDE137C1-B675-4D79-BCB1-4B334F1776B7}"/>
              </a:ext>
            </a:extLst>
          </p:cNvPr>
          <p:cNvSpPr txBox="1"/>
          <p:nvPr/>
        </p:nvSpPr>
        <p:spPr>
          <a:xfrm>
            <a:off x="623270" y="2198274"/>
            <a:ext cx="3348797" cy="678456"/>
          </a:xfrm>
          <a:prstGeom prst="rect">
            <a:avLst/>
          </a:prstGeom>
          <a:noFill/>
        </p:spPr>
        <p:txBody>
          <a:bodyPr wrap="square" lIns="0" tIns="0" rIns="0" bIns="0" rtlCol="0">
            <a:noAutofit/>
          </a:bodyPr>
          <a:lstStyle/>
          <a:p>
            <a:pPr defTabSz="742950" fontAlgn="auto" latinLnBrk="0">
              <a:lnSpc>
                <a:spcPct val="150000"/>
              </a:lnSpc>
              <a:spcBef>
                <a:spcPts val="0"/>
              </a:spcBef>
              <a:spcAft>
                <a:spcPts val="0"/>
              </a:spcAft>
              <a:defRPr/>
            </a:pPr>
            <a:r>
              <a:rPr lang="ko-KR" altLang="en-US" sz="894" b="1" dirty="0">
                <a:solidFill>
                  <a:srgbClr val="000000">
                    <a:lumMod val="95000"/>
                    <a:lumOff val="5000"/>
                  </a:srgbClr>
                </a:solidFill>
                <a:latin typeface="나눔고딕OTF" panose="020D0604000000000000" pitchFamily="34" charset="-127"/>
                <a:ea typeface="나눔고딕OTF" panose="020D0604000000000000" pitchFamily="34" charset="-127"/>
              </a:rPr>
              <a:t>앱 평가는 앱 다운로드에 큰 영향을 주며</a:t>
            </a:r>
            <a:r>
              <a:rPr lang="en-US" altLang="ko-KR" sz="894" b="1" dirty="0">
                <a:solidFill>
                  <a:srgbClr val="000000">
                    <a:lumMod val="95000"/>
                    <a:lumOff val="5000"/>
                  </a:srgbClr>
                </a:solidFill>
                <a:latin typeface="나눔고딕OTF" panose="020D0604000000000000" pitchFamily="34" charset="-127"/>
                <a:ea typeface="나눔고딕OTF" panose="020D0604000000000000" pitchFamily="34" charset="-127"/>
              </a:rPr>
              <a:t>,</a:t>
            </a:r>
          </a:p>
          <a:p>
            <a:pPr defTabSz="742950" fontAlgn="auto" latinLnBrk="0">
              <a:lnSpc>
                <a:spcPct val="150000"/>
              </a:lnSpc>
              <a:spcBef>
                <a:spcPts val="0"/>
              </a:spcBef>
              <a:spcAft>
                <a:spcPts val="0"/>
              </a:spcAft>
              <a:defRPr/>
            </a:pPr>
            <a:r>
              <a:rPr lang="ko-KR" altLang="en-US" sz="894" b="1" dirty="0">
                <a:solidFill>
                  <a:srgbClr val="000000">
                    <a:lumMod val="95000"/>
                    <a:lumOff val="5000"/>
                  </a:srgbClr>
                </a:solidFill>
                <a:latin typeface="나눔고딕OTF" panose="020D0604000000000000" pitchFamily="34" charset="-127"/>
                <a:ea typeface="나눔고딕OTF" panose="020D0604000000000000" pitchFamily="34" charset="-127"/>
              </a:rPr>
              <a:t>특히 실사용자의 긍정적 앱 평가가 중요</a:t>
            </a:r>
            <a:r>
              <a:rPr lang="en-US" altLang="ko-KR" sz="894" b="1" dirty="0">
                <a:solidFill>
                  <a:srgbClr val="000000">
                    <a:lumMod val="95000"/>
                    <a:lumOff val="5000"/>
                  </a:srgbClr>
                </a:solidFill>
                <a:latin typeface="나눔고딕OTF" panose="020D0604000000000000" pitchFamily="34" charset="-127"/>
                <a:ea typeface="나눔고딕OTF" panose="020D0604000000000000" pitchFamily="34" charset="-127"/>
              </a:rPr>
              <a:t>.</a:t>
            </a:r>
          </a:p>
          <a:p>
            <a:pPr defTabSz="742950" fontAlgn="auto" latinLnBrk="0">
              <a:lnSpc>
                <a:spcPct val="150000"/>
              </a:lnSpc>
              <a:spcBef>
                <a:spcPts val="0"/>
              </a:spcBef>
              <a:spcAft>
                <a:spcPts val="0"/>
              </a:spcAft>
              <a:defRPr/>
            </a:pPr>
            <a:r>
              <a:rPr lang="ko-KR" altLang="en-US" sz="894" b="1" dirty="0">
                <a:solidFill>
                  <a:srgbClr val="000000">
                    <a:lumMod val="95000"/>
                    <a:lumOff val="5000"/>
                  </a:srgbClr>
                </a:solidFill>
                <a:latin typeface="나눔고딕OTF" panose="020D0604000000000000" pitchFamily="34" charset="-127"/>
                <a:ea typeface="나눔고딕OTF" panose="020D0604000000000000" pitchFamily="34" charset="-127"/>
              </a:rPr>
              <a:t>본격적인 광고 진행에 앞서 리뷰 개수를 늘리는 작업이 필수</a:t>
            </a:r>
            <a:endParaRPr lang="en-US" altLang="ko-KR" sz="894" b="1" dirty="0">
              <a:solidFill>
                <a:srgbClr val="000000">
                  <a:lumMod val="95000"/>
                  <a:lumOff val="5000"/>
                </a:srgbClr>
              </a:solidFill>
              <a:latin typeface="나눔고딕OTF" panose="020D0604000000000000" pitchFamily="34" charset="-127"/>
              <a:ea typeface="나눔고딕OTF" panose="020D0604000000000000" pitchFamily="34" charset="-127"/>
            </a:endParaRPr>
          </a:p>
        </p:txBody>
      </p:sp>
      <p:sp>
        <p:nvSpPr>
          <p:cNvPr id="9" name="직사각형 8">
            <a:extLst>
              <a:ext uri="{FF2B5EF4-FFF2-40B4-BE49-F238E27FC236}">
                <a16:creationId xmlns:a16="http://schemas.microsoft.com/office/drawing/2014/main" id="{867D652B-95AA-4DA0-9E12-B9202C49C51C}"/>
              </a:ext>
            </a:extLst>
          </p:cNvPr>
          <p:cNvSpPr/>
          <p:nvPr/>
        </p:nvSpPr>
        <p:spPr>
          <a:xfrm>
            <a:off x="1233706" y="3505844"/>
            <a:ext cx="2031184" cy="44695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8" dirty="0">
              <a:latin typeface="나눔고딕OTF" panose="020D0604000000000000" pitchFamily="34" charset="-127"/>
              <a:ea typeface="나눔고딕OTF" panose="020D0604000000000000" pitchFamily="34" charset="-127"/>
            </a:endParaRPr>
          </a:p>
        </p:txBody>
      </p:sp>
      <p:sp>
        <p:nvSpPr>
          <p:cNvPr id="10" name="이등변 삼각형 9">
            <a:extLst>
              <a:ext uri="{FF2B5EF4-FFF2-40B4-BE49-F238E27FC236}">
                <a16:creationId xmlns:a16="http://schemas.microsoft.com/office/drawing/2014/main" id="{60CB2267-A3BE-4F17-988D-DA8678B1CB3F}"/>
              </a:ext>
            </a:extLst>
          </p:cNvPr>
          <p:cNvSpPr/>
          <p:nvPr/>
        </p:nvSpPr>
        <p:spPr>
          <a:xfrm rot="10800000">
            <a:off x="1233703" y="3952797"/>
            <a:ext cx="2031183" cy="136322"/>
          </a:xfrm>
          <a:prstGeom prst="triangl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8">
              <a:latin typeface="나눔고딕OTF" panose="020D0604000000000000" pitchFamily="34" charset="-127"/>
              <a:ea typeface="나눔고딕OTF" panose="020D0604000000000000" pitchFamily="34" charset="-127"/>
            </a:endParaRPr>
          </a:p>
        </p:txBody>
      </p:sp>
      <p:sp>
        <p:nvSpPr>
          <p:cNvPr id="33" name="자유형: 도형 32">
            <a:extLst>
              <a:ext uri="{FF2B5EF4-FFF2-40B4-BE49-F238E27FC236}">
                <a16:creationId xmlns:a16="http://schemas.microsoft.com/office/drawing/2014/main" id="{0CBF32F9-2E0C-4EDE-BA88-2A28A4D47B69}"/>
              </a:ext>
            </a:extLst>
          </p:cNvPr>
          <p:cNvSpPr/>
          <p:nvPr/>
        </p:nvSpPr>
        <p:spPr>
          <a:xfrm>
            <a:off x="1233706" y="3991906"/>
            <a:ext cx="2031184" cy="446953"/>
          </a:xfrm>
          <a:custGeom>
            <a:avLst/>
            <a:gdLst>
              <a:gd name="connsiteX0" fmla="*/ 0 w 2499919"/>
              <a:gd name="connsiteY0" fmla="*/ 0 h 550096"/>
              <a:gd name="connsiteX1" fmla="*/ 2499919 w 2499919"/>
              <a:gd name="connsiteY1" fmla="*/ 0 h 550096"/>
              <a:gd name="connsiteX2" fmla="*/ 2499919 w 2499919"/>
              <a:gd name="connsiteY2" fmla="*/ 550096 h 550096"/>
              <a:gd name="connsiteX3" fmla="*/ 0 w 2499919"/>
              <a:gd name="connsiteY3" fmla="*/ 550096 h 550096"/>
              <a:gd name="connsiteX4" fmla="*/ 0 w 2499919"/>
              <a:gd name="connsiteY4" fmla="*/ 2 h 550096"/>
              <a:gd name="connsiteX5" fmla="*/ 1249955 w 2499919"/>
              <a:gd name="connsiteY5" fmla="*/ 167782 h 550096"/>
              <a:gd name="connsiteX6" fmla="*/ 2499914 w 2499919"/>
              <a:gd name="connsiteY6" fmla="*/ 1 h 550096"/>
              <a:gd name="connsiteX7" fmla="*/ 0 w 2499919"/>
              <a:gd name="connsiteY7" fmla="*/ 1 h 55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919" h="550096">
                <a:moveTo>
                  <a:pt x="0" y="0"/>
                </a:moveTo>
                <a:lnTo>
                  <a:pt x="2499919" y="0"/>
                </a:lnTo>
                <a:lnTo>
                  <a:pt x="2499919" y="550096"/>
                </a:lnTo>
                <a:lnTo>
                  <a:pt x="0" y="550096"/>
                </a:lnTo>
                <a:lnTo>
                  <a:pt x="0" y="2"/>
                </a:lnTo>
                <a:lnTo>
                  <a:pt x="1249955" y="167782"/>
                </a:lnTo>
                <a:lnTo>
                  <a:pt x="2499914" y="1"/>
                </a:lnTo>
                <a:lnTo>
                  <a:pt x="0"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138" dirty="0">
              <a:latin typeface="나눔고딕OTF" panose="020D0604000000000000" pitchFamily="34" charset="-127"/>
              <a:ea typeface="나눔고딕OTF" panose="020D0604000000000000" pitchFamily="34" charset="-127"/>
            </a:endParaRPr>
          </a:p>
        </p:txBody>
      </p:sp>
      <p:sp>
        <p:nvSpPr>
          <p:cNvPr id="31" name="이등변 삼각형 30">
            <a:extLst>
              <a:ext uri="{FF2B5EF4-FFF2-40B4-BE49-F238E27FC236}">
                <a16:creationId xmlns:a16="http://schemas.microsoft.com/office/drawing/2014/main" id="{E85CB273-1C09-4648-9FB1-037EE080ED22}"/>
              </a:ext>
            </a:extLst>
          </p:cNvPr>
          <p:cNvSpPr/>
          <p:nvPr/>
        </p:nvSpPr>
        <p:spPr>
          <a:xfrm rot="10800000">
            <a:off x="1233703" y="4438860"/>
            <a:ext cx="2031183" cy="136322"/>
          </a:xfrm>
          <a:prstGeom prst="triangl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8">
              <a:latin typeface="나눔고딕OTF" panose="020D0604000000000000" pitchFamily="34" charset="-127"/>
              <a:ea typeface="나눔고딕OTF" panose="020D0604000000000000" pitchFamily="34" charset="-127"/>
            </a:endParaRPr>
          </a:p>
        </p:txBody>
      </p:sp>
      <p:sp>
        <p:nvSpPr>
          <p:cNvPr id="35" name="자유형: 도형 34">
            <a:extLst>
              <a:ext uri="{FF2B5EF4-FFF2-40B4-BE49-F238E27FC236}">
                <a16:creationId xmlns:a16="http://schemas.microsoft.com/office/drawing/2014/main" id="{F566B699-34F7-409A-9E1C-3B141A405377}"/>
              </a:ext>
            </a:extLst>
          </p:cNvPr>
          <p:cNvSpPr/>
          <p:nvPr/>
        </p:nvSpPr>
        <p:spPr>
          <a:xfrm>
            <a:off x="1233706" y="4477969"/>
            <a:ext cx="2031184" cy="446953"/>
          </a:xfrm>
          <a:custGeom>
            <a:avLst/>
            <a:gdLst>
              <a:gd name="connsiteX0" fmla="*/ 0 w 2499919"/>
              <a:gd name="connsiteY0" fmla="*/ 0 h 550096"/>
              <a:gd name="connsiteX1" fmla="*/ 2499919 w 2499919"/>
              <a:gd name="connsiteY1" fmla="*/ 0 h 550096"/>
              <a:gd name="connsiteX2" fmla="*/ 2499919 w 2499919"/>
              <a:gd name="connsiteY2" fmla="*/ 550096 h 550096"/>
              <a:gd name="connsiteX3" fmla="*/ 0 w 2499919"/>
              <a:gd name="connsiteY3" fmla="*/ 550096 h 550096"/>
              <a:gd name="connsiteX4" fmla="*/ 0 w 2499919"/>
              <a:gd name="connsiteY4" fmla="*/ 2 h 550096"/>
              <a:gd name="connsiteX5" fmla="*/ 1249955 w 2499919"/>
              <a:gd name="connsiteY5" fmla="*/ 167782 h 550096"/>
              <a:gd name="connsiteX6" fmla="*/ 2499914 w 2499919"/>
              <a:gd name="connsiteY6" fmla="*/ 1 h 550096"/>
              <a:gd name="connsiteX7" fmla="*/ 0 w 2499919"/>
              <a:gd name="connsiteY7" fmla="*/ 1 h 55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919" h="550096">
                <a:moveTo>
                  <a:pt x="0" y="0"/>
                </a:moveTo>
                <a:lnTo>
                  <a:pt x="2499919" y="0"/>
                </a:lnTo>
                <a:lnTo>
                  <a:pt x="2499919" y="550096"/>
                </a:lnTo>
                <a:lnTo>
                  <a:pt x="0" y="550096"/>
                </a:lnTo>
                <a:lnTo>
                  <a:pt x="0" y="2"/>
                </a:lnTo>
                <a:lnTo>
                  <a:pt x="1249955" y="167782"/>
                </a:lnTo>
                <a:lnTo>
                  <a:pt x="2499914" y="1"/>
                </a:lnTo>
                <a:lnTo>
                  <a:pt x="0" y="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138">
              <a:latin typeface="나눔고딕OTF" panose="020D0604000000000000" pitchFamily="34" charset="-127"/>
              <a:ea typeface="나눔고딕OTF" panose="020D0604000000000000" pitchFamily="34" charset="-127"/>
            </a:endParaRPr>
          </a:p>
        </p:txBody>
      </p:sp>
      <p:sp>
        <p:nvSpPr>
          <p:cNvPr id="36" name="이등변 삼각형 35">
            <a:extLst>
              <a:ext uri="{FF2B5EF4-FFF2-40B4-BE49-F238E27FC236}">
                <a16:creationId xmlns:a16="http://schemas.microsoft.com/office/drawing/2014/main" id="{79768D43-35CB-468B-9913-CF0D88B166B6}"/>
              </a:ext>
            </a:extLst>
          </p:cNvPr>
          <p:cNvSpPr/>
          <p:nvPr/>
        </p:nvSpPr>
        <p:spPr>
          <a:xfrm rot="10800000">
            <a:off x="1233703" y="4924923"/>
            <a:ext cx="2031183" cy="1363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8">
              <a:latin typeface="나눔고딕OTF" panose="020D0604000000000000" pitchFamily="34" charset="-127"/>
              <a:ea typeface="나눔고딕OTF" panose="020D0604000000000000" pitchFamily="34" charset="-127"/>
            </a:endParaRPr>
          </a:p>
        </p:txBody>
      </p:sp>
      <p:sp>
        <p:nvSpPr>
          <p:cNvPr id="38" name="TextBox 37">
            <a:extLst>
              <a:ext uri="{FF2B5EF4-FFF2-40B4-BE49-F238E27FC236}">
                <a16:creationId xmlns:a16="http://schemas.microsoft.com/office/drawing/2014/main" id="{494F9A7D-EDE1-4140-B4BC-8B6A5230DCAA}"/>
              </a:ext>
            </a:extLst>
          </p:cNvPr>
          <p:cNvSpPr txBox="1"/>
          <p:nvPr/>
        </p:nvSpPr>
        <p:spPr>
          <a:xfrm>
            <a:off x="1422785" y="3558139"/>
            <a:ext cx="1653018" cy="392415"/>
          </a:xfrm>
          <a:prstGeom prst="rect">
            <a:avLst/>
          </a:prstGeom>
          <a:noFill/>
        </p:spPr>
        <p:txBody>
          <a:bodyPr wrap="none" rtlCol="0">
            <a:spAutoFit/>
          </a:bodyPr>
          <a:lstStyle/>
          <a:p>
            <a:pPr algn="ctr"/>
            <a:r>
              <a:rPr lang="ko-KR" altLang="en-US" sz="975" dirty="0">
                <a:solidFill>
                  <a:schemeClr val="bg1"/>
                </a:solidFill>
                <a:latin typeface="나눔고딕OTF" panose="020D0604000000000000" pitchFamily="34" charset="-127"/>
                <a:ea typeface="나눔고딕OTF" panose="020D0604000000000000" pitchFamily="34" charset="-127"/>
              </a:rPr>
              <a:t>의뢰</a:t>
            </a:r>
            <a:r>
              <a:rPr lang="en-US" altLang="ko-KR" sz="975" dirty="0">
                <a:solidFill>
                  <a:schemeClr val="bg1"/>
                </a:solidFill>
                <a:latin typeface="나눔고딕OTF" panose="020D0604000000000000" pitchFamily="34" charset="-127"/>
                <a:ea typeface="나눔고딕OTF" panose="020D0604000000000000" pitchFamily="34" charset="-127"/>
              </a:rPr>
              <a:t/>
            </a:r>
            <a:br>
              <a:rPr lang="en-US" altLang="ko-KR" sz="975" dirty="0">
                <a:solidFill>
                  <a:schemeClr val="bg1"/>
                </a:solidFill>
                <a:latin typeface="나눔고딕OTF" panose="020D0604000000000000" pitchFamily="34" charset="-127"/>
                <a:ea typeface="나눔고딕OTF" panose="020D0604000000000000" pitchFamily="34" charset="-127"/>
              </a:rPr>
            </a:br>
            <a:r>
              <a:rPr lang="en-US" altLang="ko-KR" sz="975" dirty="0">
                <a:solidFill>
                  <a:schemeClr val="bg1"/>
                </a:solidFill>
                <a:latin typeface="나눔고딕OTF" panose="020D0604000000000000" pitchFamily="34" charset="-127"/>
                <a:ea typeface="나눔고딕OTF" panose="020D0604000000000000" pitchFamily="34" charset="-127"/>
              </a:rPr>
              <a:t>(</a:t>
            </a:r>
            <a:r>
              <a:rPr lang="ko-KR" altLang="en-US" sz="975" dirty="0">
                <a:solidFill>
                  <a:schemeClr val="bg1"/>
                </a:solidFill>
                <a:latin typeface="나눔고딕OTF" panose="020D0604000000000000" pitchFamily="34" charset="-127"/>
                <a:ea typeface="나눔고딕OTF" panose="020D0604000000000000" pitchFamily="34" charset="-127"/>
              </a:rPr>
              <a:t>원고 및 가이드라인 공유</a:t>
            </a:r>
            <a:r>
              <a:rPr lang="en-US" altLang="ko-KR" sz="975" dirty="0">
                <a:solidFill>
                  <a:schemeClr val="bg1"/>
                </a:solidFill>
                <a:latin typeface="나눔고딕OTF" panose="020D0604000000000000" pitchFamily="34" charset="-127"/>
                <a:ea typeface="나눔고딕OTF" panose="020D0604000000000000" pitchFamily="34" charset="-127"/>
              </a:rPr>
              <a:t>)</a:t>
            </a:r>
            <a:endParaRPr lang="ko-KR" altLang="en-US" sz="975" dirty="0">
              <a:solidFill>
                <a:schemeClr val="bg1"/>
              </a:solidFill>
              <a:latin typeface="나눔고딕OTF" panose="020D0604000000000000" pitchFamily="34" charset="-127"/>
              <a:ea typeface="나눔고딕OTF" panose="020D0604000000000000" pitchFamily="34" charset="-127"/>
            </a:endParaRPr>
          </a:p>
        </p:txBody>
      </p:sp>
      <p:sp>
        <p:nvSpPr>
          <p:cNvPr id="39" name="TextBox 38">
            <a:extLst>
              <a:ext uri="{FF2B5EF4-FFF2-40B4-BE49-F238E27FC236}">
                <a16:creationId xmlns:a16="http://schemas.microsoft.com/office/drawing/2014/main" id="{A57A0D27-E5FA-44BC-AAE2-01DF2A10C97F}"/>
              </a:ext>
            </a:extLst>
          </p:cNvPr>
          <p:cNvSpPr txBox="1"/>
          <p:nvPr/>
        </p:nvSpPr>
        <p:spPr>
          <a:xfrm>
            <a:off x="1615147" y="4131919"/>
            <a:ext cx="1268297" cy="392415"/>
          </a:xfrm>
          <a:prstGeom prst="rect">
            <a:avLst/>
          </a:prstGeom>
          <a:noFill/>
        </p:spPr>
        <p:txBody>
          <a:bodyPr wrap="none" rtlCol="0">
            <a:spAutoFit/>
          </a:bodyPr>
          <a:lstStyle/>
          <a:p>
            <a:pPr algn="ctr"/>
            <a:r>
              <a:rPr lang="ko-KR" altLang="en-US" sz="975" dirty="0">
                <a:solidFill>
                  <a:schemeClr val="bg1"/>
                </a:solidFill>
                <a:latin typeface="나눔고딕OTF" panose="020D0604000000000000" pitchFamily="34" charset="-127"/>
                <a:ea typeface="나눔고딕OTF" panose="020D0604000000000000" pitchFamily="34" charset="-127"/>
              </a:rPr>
              <a:t>네트워크 앱 </a:t>
            </a:r>
            <a:r>
              <a:rPr lang="en-US" altLang="ko-KR" sz="975" dirty="0">
                <a:solidFill>
                  <a:schemeClr val="bg1"/>
                </a:solidFill>
                <a:latin typeface="나눔고딕OTF" panose="020D0604000000000000" pitchFamily="34" charset="-127"/>
                <a:ea typeface="나눔고딕OTF" panose="020D0604000000000000" pitchFamily="34" charset="-127"/>
              </a:rPr>
              <a:t>&amp;</a:t>
            </a:r>
          </a:p>
          <a:p>
            <a:pPr algn="ctr"/>
            <a:r>
              <a:rPr lang="ko-KR" altLang="en-US" sz="975" dirty="0">
                <a:solidFill>
                  <a:schemeClr val="bg1"/>
                </a:solidFill>
                <a:latin typeface="나눔고딕OTF" panose="020D0604000000000000" pitchFamily="34" charset="-127"/>
                <a:ea typeface="나눔고딕OTF" panose="020D0604000000000000" pitchFamily="34" charset="-127"/>
              </a:rPr>
              <a:t>리워드형 광고 기재</a:t>
            </a:r>
          </a:p>
        </p:txBody>
      </p:sp>
      <p:sp>
        <p:nvSpPr>
          <p:cNvPr id="40" name="TextBox 39">
            <a:extLst>
              <a:ext uri="{FF2B5EF4-FFF2-40B4-BE49-F238E27FC236}">
                <a16:creationId xmlns:a16="http://schemas.microsoft.com/office/drawing/2014/main" id="{FAFDD133-23BD-49CC-ADF7-33A905F05AC4}"/>
              </a:ext>
            </a:extLst>
          </p:cNvPr>
          <p:cNvSpPr txBox="1"/>
          <p:nvPr/>
        </p:nvSpPr>
        <p:spPr>
          <a:xfrm>
            <a:off x="2031929" y="4702937"/>
            <a:ext cx="434734" cy="242374"/>
          </a:xfrm>
          <a:prstGeom prst="rect">
            <a:avLst/>
          </a:prstGeom>
          <a:noFill/>
        </p:spPr>
        <p:txBody>
          <a:bodyPr wrap="none" rtlCol="0">
            <a:spAutoFit/>
          </a:bodyPr>
          <a:lstStyle/>
          <a:p>
            <a:pPr algn="ctr"/>
            <a:r>
              <a:rPr lang="ko-KR" altLang="en-US" sz="975" dirty="0">
                <a:solidFill>
                  <a:schemeClr val="bg1"/>
                </a:solidFill>
                <a:latin typeface="나눔고딕OTF" panose="020D0604000000000000" pitchFamily="34" charset="-127"/>
                <a:ea typeface="나눔고딕OTF" panose="020D0604000000000000" pitchFamily="34" charset="-127"/>
              </a:rPr>
              <a:t>완료</a:t>
            </a:r>
          </a:p>
        </p:txBody>
      </p:sp>
      <p:sp>
        <p:nvSpPr>
          <p:cNvPr id="42" name="TextBox 41">
            <a:extLst>
              <a:ext uri="{FF2B5EF4-FFF2-40B4-BE49-F238E27FC236}">
                <a16:creationId xmlns:a16="http://schemas.microsoft.com/office/drawing/2014/main" id="{77F122B9-DE9C-458A-A934-700079E12896}"/>
              </a:ext>
            </a:extLst>
          </p:cNvPr>
          <p:cNvSpPr txBox="1"/>
          <p:nvPr/>
        </p:nvSpPr>
        <p:spPr>
          <a:xfrm>
            <a:off x="868146" y="3212976"/>
            <a:ext cx="2762296" cy="267446"/>
          </a:xfrm>
          <a:prstGeom prst="rect">
            <a:avLst/>
          </a:prstGeom>
          <a:noFill/>
        </p:spPr>
        <p:txBody>
          <a:bodyPr wrap="none" rtlCol="0">
            <a:spAutoFit/>
          </a:bodyPr>
          <a:lstStyle/>
          <a:p>
            <a:pPr algn="ctr"/>
            <a:r>
              <a:rPr lang="en-US" altLang="ko-KR" sz="1138" b="1" dirty="0">
                <a:latin typeface="나눔고딕OTF" panose="020D0604000000000000" pitchFamily="34" charset="-127"/>
                <a:ea typeface="나눔고딕OTF" panose="020D0604000000000000" pitchFamily="34" charset="-127"/>
              </a:rPr>
              <a:t>&lt;IOS/ANDROID </a:t>
            </a:r>
            <a:r>
              <a:rPr lang="ko-KR" altLang="en-US" sz="1138" b="1" dirty="0">
                <a:latin typeface="나눔고딕OTF" panose="020D0604000000000000" pitchFamily="34" charset="-127"/>
                <a:ea typeface="나눔고딕OTF" panose="020D0604000000000000" pitchFamily="34" charset="-127"/>
              </a:rPr>
              <a:t>마켓 </a:t>
            </a:r>
            <a:r>
              <a:rPr lang="ko-KR" altLang="en-US" sz="1138" b="1" dirty="0" err="1">
                <a:latin typeface="나눔고딕OTF" panose="020D0604000000000000" pitchFamily="34" charset="-127"/>
                <a:ea typeface="나눔고딕OTF" panose="020D0604000000000000" pitchFamily="34" charset="-127"/>
              </a:rPr>
              <a:t>어뷰징</a:t>
            </a:r>
            <a:r>
              <a:rPr lang="ko-KR" altLang="en-US" sz="1138" b="1" dirty="0">
                <a:latin typeface="나눔고딕OTF" panose="020D0604000000000000" pitchFamily="34" charset="-127"/>
                <a:ea typeface="나눔고딕OTF" panose="020D0604000000000000" pitchFamily="34" charset="-127"/>
              </a:rPr>
              <a:t> 프로세스</a:t>
            </a:r>
            <a:r>
              <a:rPr lang="en-US" altLang="ko-KR" sz="1138" b="1" dirty="0">
                <a:latin typeface="나눔고딕OTF" panose="020D0604000000000000" pitchFamily="34" charset="-127"/>
                <a:ea typeface="나눔고딕OTF" panose="020D0604000000000000" pitchFamily="34" charset="-127"/>
              </a:rPr>
              <a:t>&gt;</a:t>
            </a:r>
            <a:endParaRPr lang="ko-KR" altLang="en-US" sz="1138" b="1" dirty="0">
              <a:latin typeface="나눔고딕OTF" panose="020D0604000000000000" pitchFamily="34" charset="-127"/>
              <a:ea typeface="나눔고딕OTF" panose="020D0604000000000000" pitchFamily="34" charset="-127"/>
            </a:endParaRPr>
          </a:p>
        </p:txBody>
      </p:sp>
      <p:sp>
        <p:nvSpPr>
          <p:cNvPr id="43" name="TextBox 42">
            <a:extLst>
              <a:ext uri="{FF2B5EF4-FFF2-40B4-BE49-F238E27FC236}">
                <a16:creationId xmlns:a16="http://schemas.microsoft.com/office/drawing/2014/main" id="{84DA3BF4-94E3-4192-941F-D534F496A8B2}"/>
              </a:ext>
            </a:extLst>
          </p:cNvPr>
          <p:cNvSpPr txBox="1"/>
          <p:nvPr/>
        </p:nvSpPr>
        <p:spPr>
          <a:xfrm>
            <a:off x="1066011" y="5158196"/>
            <a:ext cx="3348797" cy="250070"/>
          </a:xfrm>
          <a:prstGeom prst="rect">
            <a:avLst/>
          </a:prstGeom>
          <a:noFill/>
        </p:spPr>
        <p:txBody>
          <a:bodyPr wrap="square" lIns="0" tIns="0" rIns="0" bIns="0" rtlCol="0">
            <a:noAutofit/>
          </a:bodyPr>
          <a:lstStyle/>
          <a:p>
            <a:pPr defTabSz="742950" fontAlgn="auto" latinLnBrk="0">
              <a:lnSpc>
                <a:spcPct val="150000"/>
              </a:lnSpc>
              <a:spcBef>
                <a:spcPts val="0"/>
              </a:spcBef>
              <a:spcAft>
                <a:spcPts val="0"/>
              </a:spcAft>
              <a:defRPr/>
            </a:pP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 </a:t>
            </a:r>
            <a:r>
              <a:rPr lang="ko-KR" altLang="en-US" sz="813" dirty="0" err="1">
                <a:solidFill>
                  <a:srgbClr val="000000">
                    <a:lumMod val="95000"/>
                    <a:lumOff val="5000"/>
                  </a:srgbClr>
                </a:solidFill>
                <a:latin typeface="나눔고딕OTF" panose="020D0604000000000000" pitchFamily="34" charset="-127"/>
                <a:ea typeface="나눔고딕OTF" panose="020D0604000000000000" pitchFamily="34" charset="-127"/>
              </a:rPr>
              <a:t>어뷰징</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 모니터링을 피하기 위해 </a:t>
            </a:r>
            <a:r>
              <a:rPr lang="ko-KR" altLang="en-US" sz="813" dirty="0" err="1">
                <a:solidFill>
                  <a:srgbClr val="000000">
                    <a:lumMod val="95000"/>
                    <a:lumOff val="5000"/>
                  </a:srgbClr>
                </a:solidFill>
                <a:latin typeface="나눔고딕OTF" panose="020D0604000000000000" pitchFamily="34" charset="-127"/>
                <a:ea typeface="나눔고딕OTF" panose="020D0604000000000000" pitchFamily="34" charset="-127"/>
              </a:rPr>
              <a:t>어뷰징</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 규모 분산 처리</a:t>
            </a:r>
            <a:endPar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endParaRPr>
          </a:p>
        </p:txBody>
      </p:sp>
      <p:sp>
        <p:nvSpPr>
          <p:cNvPr id="4" name="슬라이드 번호 개체 틀 3"/>
          <p:cNvSpPr>
            <a:spLocks noGrp="1"/>
          </p:cNvSpPr>
          <p:nvPr>
            <p:ph type="sldNum" sz="quarter" idx="12"/>
          </p:nvPr>
        </p:nvSpPr>
        <p:spPr/>
        <p:txBody>
          <a:bodyPr/>
          <a:lstStyle/>
          <a:p>
            <a:fld id="{B99C6B5B-76EA-402D-A0A3-0B93B25CE1A8}" type="slidenum">
              <a:rPr lang="ko-KR" altLang="en-US" smtClean="0"/>
              <a:pPr/>
              <a:t>16</a:t>
            </a:fld>
            <a:endParaRPr lang="ko-KR" altLang="en-US"/>
          </a:p>
        </p:txBody>
      </p:sp>
    </p:spTree>
    <p:extLst>
      <p:ext uri="{BB962C8B-B14F-4D97-AF65-F5344CB8AC3E}">
        <p14:creationId xmlns:p14="http://schemas.microsoft.com/office/powerpoint/2010/main" val="27381933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latin typeface="HY헤드라인M" panose="02030600000101010101" pitchFamily="18" charset="-127"/>
                <a:ea typeface="HY헤드라인M" panose="02030600000101010101" pitchFamily="18" charset="-127"/>
              </a:rPr>
              <a:t>[</a:t>
            </a:r>
            <a:r>
              <a:rPr lang="ko-KR" altLang="en-US" dirty="0">
                <a:latin typeface="HY헤드라인M" panose="02030600000101010101" pitchFamily="18" charset="-127"/>
                <a:ea typeface="HY헤드라인M" panose="02030600000101010101" pitchFamily="18" charset="-127"/>
              </a:rPr>
              <a:t>참고자료</a:t>
            </a:r>
            <a:r>
              <a:rPr lang="en-US" altLang="ko-KR" dirty="0">
                <a:latin typeface="HY헤드라인M" panose="02030600000101010101" pitchFamily="18" charset="-127"/>
                <a:ea typeface="HY헤드라인M" panose="02030600000101010101" pitchFamily="18" charset="-127"/>
              </a:rPr>
              <a:t>2]</a:t>
            </a:r>
            <a:r>
              <a:rPr lang="ko-KR" altLang="en-US" dirty="0">
                <a:latin typeface="HY헤드라인M" panose="02030600000101010101" pitchFamily="18" charset="-127"/>
                <a:ea typeface="HY헤드라인M" panose="02030600000101010101" pitchFamily="18" charset="-127"/>
              </a:rPr>
              <a:t> </a:t>
            </a:r>
            <a:r>
              <a:rPr lang="ko-KR" altLang="en-US" dirty="0" smtClean="0">
                <a:latin typeface="HY헤드라인M" panose="02030600000101010101" pitchFamily="18" charset="-127"/>
                <a:ea typeface="HY헤드라인M" panose="02030600000101010101" pitchFamily="18" charset="-127"/>
              </a:rPr>
              <a:t>⑦ 제휴 중고나라 만개의레시피</a:t>
            </a:r>
            <a:endParaRPr lang="ko-KR" altLang="en-US" dirty="0">
              <a:latin typeface="HY헤드라인M" panose="02030600000101010101" pitchFamily="18" charset="-127"/>
              <a:ea typeface="HY헤드라인M" panose="02030600000101010101" pitchFamily="18" charset="-127"/>
            </a:endParaRPr>
          </a:p>
        </p:txBody>
      </p:sp>
      <p:sp>
        <p:nvSpPr>
          <p:cNvPr id="14" name="TextBox 13">
            <a:extLst>
              <a:ext uri="{FF2B5EF4-FFF2-40B4-BE49-F238E27FC236}">
                <a16:creationId xmlns:a16="http://schemas.microsoft.com/office/drawing/2014/main" id="{B34033B1-9E5F-464F-8EC6-5C8C8443B5CE}"/>
              </a:ext>
            </a:extLst>
          </p:cNvPr>
          <p:cNvSpPr txBox="1"/>
          <p:nvPr/>
        </p:nvSpPr>
        <p:spPr>
          <a:xfrm>
            <a:off x="632520" y="836613"/>
            <a:ext cx="8804339" cy="442557"/>
          </a:xfrm>
          <a:prstGeom prst="rect">
            <a:avLst/>
          </a:prstGeom>
          <a:noFill/>
        </p:spPr>
        <p:txBody>
          <a:bodyPr wrap="square" rtlCol="0">
            <a:spAutoFit/>
          </a:bodyPr>
          <a:lstStyle/>
          <a:p>
            <a:pPr algn="ctr"/>
            <a:r>
              <a:rPr lang="ko-KR" altLang="en-US" sz="1138" dirty="0">
                <a:latin typeface="맑은 고딕" panose="020B0503020000020004" pitchFamily="50" charset="-127"/>
                <a:ea typeface="맑은 고딕" panose="020B0503020000020004" pitchFamily="50" charset="-127"/>
              </a:rPr>
              <a:t>중고나라를 통해서 지출 절약을 위해 중고품을 구매하는 유저에게 ‘</a:t>
            </a:r>
            <a:r>
              <a:rPr lang="ko-KR" altLang="en-US" sz="1138" dirty="0" err="1">
                <a:latin typeface="맑은 고딕" panose="020B0503020000020004" pitchFamily="50" charset="-127"/>
                <a:ea typeface="맑은 고딕" panose="020B0503020000020004" pitchFamily="50" charset="-127"/>
              </a:rPr>
              <a:t>아차’를</a:t>
            </a:r>
            <a:r>
              <a:rPr lang="ko-KR" altLang="en-US" sz="1138" dirty="0">
                <a:latin typeface="맑은 고딕" panose="020B0503020000020004" pitchFamily="50" charset="-127"/>
                <a:ea typeface="맑은 고딕" panose="020B0503020000020004" pitchFamily="50" charset="-127"/>
              </a:rPr>
              <a:t> 노출 할 수 있어 회원가입 증가 기대</a:t>
            </a:r>
          </a:p>
          <a:p>
            <a:pPr algn="ctr"/>
            <a:r>
              <a:rPr lang="ko-KR" altLang="en-US" sz="1138" dirty="0">
                <a:latin typeface="맑은 고딕" panose="020B0503020000020004" pitchFamily="50" charset="-127"/>
                <a:ea typeface="맑은 고딕" panose="020B0503020000020004" pitchFamily="50" charset="-127"/>
              </a:rPr>
              <a:t>만개의 레시피를 이용하는 ‘</a:t>
            </a:r>
            <a:r>
              <a:rPr lang="ko-KR" altLang="en-US" sz="1138" dirty="0" err="1">
                <a:latin typeface="맑은 고딕" panose="020B0503020000020004" pitchFamily="50" charset="-127"/>
                <a:ea typeface="맑은 고딕" panose="020B0503020000020004" pitchFamily="50" charset="-127"/>
              </a:rPr>
              <a:t>아차’의</a:t>
            </a:r>
            <a:r>
              <a:rPr lang="ko-KR" altLang="en-US" sz="1138" dirty="0">
                <a:latin typeface="맑은 고딕" panose="020B0503020000020004" pitchFamily="50" charset="-127"/>
                <a:ea typeface="맑은 고딕" panose="020B0503020000020004" pitchFamily="50" charset="-127"/>
              </a:rPr>
              <a:t> 핵심 타겟인 </a:t>
            </a:r>
            <a:r>
              <a:rPr lang="en-US" altLang="ko-KR" sz="1138" dirty="0">
                <a:latin typeface="맑은 고딕" panose="020B0503020000020004" pitchFamily="50" charset="-127"/>
                <a:ea typeface="맑은 고딕" panose="020B0503020000020004" pitchFamily="50" charset="-127"/>
              </a:rPr>
              <a:t>3040</a:t>
            </a:r>
            <a:r>
              <a:rPr lang="ko-KR" altLang="en-US" sz="1138" dirty="0">
                <a:latin typeface="맑은 고딕" panose="020B0503020000020004" pitchFamily="50" charset="-127"/>
                <a:ea typeface="맑은 고딕" panose="020B0503020000020004" pitchFamily="50" charset="-127"/>
              </a:rPr>
              <a:t>대 여성 </a:t>
            </a:r>
            <a:r>
              <a:rPr lang="ko-KR" altLang="en-US" sz="1138" dirty="0" err="1">
                <a:latin typeface="맑은 고딕" panose="020B0503020000020004" pitchFamily="50" charset="-127"/>
                <a:ea typeface="맑은 고딕" panose="020B0503020000020004" pitchFamily="50" charset="-127"/>
              </a:rPr>
              <a:t>타겟팅하여</a:t>
            </a:r>
            <a:r>
              <a:rPr lang="ko-KR" altLang="en-US" sz="1138" dirty="0">
                <a:latin typeface="맑은 고딕" panose="020B0503020000020004" pitchFamily="50" charset="-127"/>
                <a:ea typeface="맑은 고딕" panose="020B0503020000020004" pitchFamily="50" charset="-127"/>
              </a:rPr>
              <a:t> 회원가입 유도</a:t>
            </a:r>
          </a:p>
        </p:txBody>
      </p:sp>
      <p:pic>
        <p:nvPicPr>
          <p:cNvPr id="13" name="그림 12">
            <a:extLst>
              <a:ext uri="{FF2B5EF4-FFF2-40B4-BE49-F238E27FC236}">
                <a16:creationId xmlns:a16="http://schemas.microsoft.com/office/drawing/2014/main" id="{B5A45306-9B77-4BCA-B0A0-F7A67AA38A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3096" y="1731730"/>
            <a:ext cx="794757" cy="632132"/>
          </a:xfrm>
          <a:prstGeom prst="rect">
            <a:avLst/>
          </a:prstGeom>
        </p:spPr>
      </p:pic>
      <p:pic>
        <p:nvPicPr>
          <p:cNvPr id="15" name="그림 14">
            <a:extLst>
              <a:ext uri="{FF2B5EF4-FFF2-40B4-BE49-F238E27FC236}">
                <a16:creationId xmlns:a16="http://schemas.microsoft.com/office/drawing/2014/main" id="{8C61DB6C-70D3-4CBF-8925-5C0F468391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9296" y="1731730"/>
            <a:ext cx="1174529" cy="632132"/>
          </a:xfrm>
          <a:prstGeom prst="rect">
            <a:avLst/>
          </a:prstGeom>
        </p:spPr>
      </p:pic>
      <p:graphicFrame>
        <p:nvGraphicFramePr>
          <p:cNvPr id="16" name="표 27">
            <a:extLst>
              <a:ext uri="{FF2B5EF4-FFF2-40B4-BE49-F238E27FC236}">
                <a16:creationId xmlns:a16="http://schemas.microsoft.com/office/drawing/2014/main" id="{236E8FFF-A441-4D59-B0E3-664070C1330A}"/>
              </a:ext>
            </a:extLst>
          </p:cNvPr>
          <p:cNvGraphicFramePr>
            <a:graphicFrameLocks noGrp="1"/>
          </p:cNvGraphicFramePr>
          <p:nvPr>
            <p:extLst>
              <p:ext uri="{D42A27DB-BD31-4B8C-83A1-F6EECF244321}">
                <p14:modId xmlns:p14="http://schemas.microsoft.com/office/powerpoint/2010/main" val="1326709066"/>
              </p:ext>
            </p:extLst>
          </p:nvPr>
        </p:nvGraphicFramePr>
        <p:xfrm>
          <a:off x="1371036" y="2636912"/>
          <a:ext cx="2991049" cy="2308250"/>
        </p:xfrm>
        <a:graphic>
          <a:graphicData uri="http://schemas.openxmlformats.org/drawingml/2006/table">
            <a:tbl>
              <a:tblPr firstRow="1" bandRow="1">
                <a:tableStyleId>{5C22544A-7EE6-4342-B048-85BDC9FD1C3A}</a:tableStyleId>
              </a:tblPr>
              <a:tblGrid>
                <a:gridCol w="744494">
                  <a:extLst>
                    <a:ext uri="{9D8B030D-6E8A-4147-A177-3AD203B41FA5}">
                      <a16:colId xmlns:a16="http://schemas.microsoft.com/office/drawing/2014/main" val="1371300626"/>
                    </a:ext>
                  </a:extLst>
                </a:gridCol>
                <a:gridCol w="2246555">
                  <a:extLst>
                    <a:ext uri="{9D8B030D-6E8A-4147-A177-3AD203B41FA5}">
                      <a16:colId xmlns:a16="http://schemas.microsoft.com/office/drawing/2014/main" val="2127628882"/>
                    </a:ext>
                  </a:extLst>
                </a:gridCol>
              </a:tblGrid>
              <a:tr h="461650">
                <a:tc>
                  <a:txBody>
                    <a:bodyPr/>
                    <a:lstStyle/>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월 </a:t>
                      </a:r>
                      <a:r>
                        <a:rPr lang="ko-KR" altLang="en-US" sz="800" dirty="0" err="1">
                          <a:solidFill>
                            <a:schemeClr val="accent2"/>
                          </a:solidFill>
                          <a:latin typeface="맑은 고딕" panose="020B0503020000020004" pitchFamily="50" charset="-127"/>
                          <a:ea typeface="맑은 고딕" panose="020B0503020000020004" pitchFamily="50" charset="-127"/>
                        </a:rPr>
                        <a:t>활동자</a:t>
                      </a:r>
                      <a:r>
                        <a:rPr lang="ko-KR" altLang="en-US" sz="800" dirty="0">
                          <a:solidFill>
                            <a:schemeClr val="accent2"/>
                          </a:solidFill>
                          <a:latin typeface="맑은 고딕" panose="020B0503020000020004" pitchFamily="50" charset="-127"/>
                          <a:ea typeface="맑은 고딕" panose="020B0503020000020004" pitchFamily="50" charset="-127"/>
                        </a:rPr>
                        <a:t> 수</a:t>
                      </a:r>
                      <a:endParaRPr lang="en-US" altLang="ko-KR" sz="800" dirty="0">
                        <a:solidFill>
                          <a:schemeClr val="accent2"/>
                        </a:solidFill>
                        <a:latin typeface="맑은 고딕" panose="020B0503020000020004" pitchFamily="50" charset="-127"/>
                        <a:ea typeface="맑은 고딕" panose="020B0503020000020004" pitchFamily="50" charset="-127"/>
                      </a:endParaRPr>
                    </a:p>
                    <a:p>
                      <a:pPr algn="ctr" latinLnBrk="1"/>
                      <a:r>
                        <a:rPr lang="en-US" altLang="ko-KR" sz="800" dirty="0">
                          <a:solidFill>
                            <a:schemeClr val="accent2"/>
                          </a:solidFill>
                          <a:latin typeface="맑은 고딕" panose="020B0503020000020004" pitchFamily="50" charset="-127"/>
                          <a:ea typeface="맑은 고딕" panose="020B0503020000020004" pitchFamily="50" charset="-127"/>
                        </a:rPr>
                        <a:t>(MAU)</a:t>
                      </a:r>
                      <a:endParaRPr lang="ko-KR" altLang="en-US" sz="800" dirty="0">
                        <a:solidFill>
                          <a:schemeClr val="accent2"/>
                        </a:solidFill>
                        <a:latin typeface="맑은 고딕" panose="020B0503020000020004" pitchFamily="50" charset="-127"/>
                        <a:ea typeface="맑은 고딕" panose="020B0503020000020004" pitchFamily="50" charset="-127"/>
                      </a:endParaRPr>
                    </a:p>
                  </a:txBody>
                  <a:tcPr marL="74295" marR="74295" marT="37148" marB="37148" anchor="ctr">
                    <a:lnL w="12700" cap="flat" cmpd="sng" algn="ctr">
                      <a:solidFill>
                        <a:schemeClr val="bg1"/>
                      </a:solidFill>
                      <a:prstDash val="solid"/>
                      <a:round/>
                      <a:headEnd type="none" w="med" len="med"/>
                      <a:tailEnd type="none" w="med" len="med"/>
                    </a:lnL>
                    <a:lnR w="12700" cap="flat" cmpd="sng" algn="ctr">
                      <a:solidFill>
                        <a:srgbClr val="F2942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800" dirty="0">
                          <a:solidFill>
                            <a:schemeClr val="tx1">
                              <a:lumMod val="65000"/>
                              <a:lumOff val="35000"/>
                            </a:schemeClr>
                          </a:solidFill>
                          <a:latin typeface="나눔고딕OTF" panose="020B0600000101010101" charset="-127"/>
                          <a:ea typeface="나눔고딕OTF" panose="020B0600000101010101" charset="-127"/>
                        </a:rPr>
                        <a:t>1,300</a:t>
                      </a:r>
                      <a:r>
                        <a:rPr lang="ko-KR" altLang="en-US" sz="800" dirty="0">
                          <a:solidFill>
                            <a:schemeClr val="tx1">
                              <a:lumMod val="65000"/>
                              <a:lumOff val="35000"/>
                            </a:schemeClr>
                          </a:solidFill>
                          <a:latin typeface="나눔고딕OTF" panose="020B0600000101010101" charset="-127"/>
                          <a:ea typeface="나눔고딕OTF" panose="020B0600000101010101" charset="-127"/>
                        </a:rPr>
                        <a:t>만 이상</a:t>
                      </a:r>
                      <a:endParaRPr lang="en-US" altLang="ko-KR" sz="800" dirty="0">
                        <a:solidFill>
                          <a:schemeClr val="tx1">
                            <a:lumMod val="65000"/>
                            <a:lumOff val="35000"/>
                          </a:schemeClr>
                        </a:solidFill>
                        <a:latin typeface="나눔고딕OTF" panose="020B0600000101010101" charset="-127"/>
                        <a:ea typeface="나눔고딕OTF" panose="020B0600000101010101" charset="-127"/>
                      </a:endParaRPr>
                    </a:p>
                  </a:txBody>
                  <a:tcPr marL="74295" marR="74295" marT="37148" marB="37148" anchor="ctr">
                    <a:lnL w="12700" cap="flat" cmpd="sng" algn="ctr">
                      <a:solidFill>
                        <a:srgbClr val="F2942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00088340"/>
                  </a:ext>
                </a:extLst>
              </a:tr>
              <a:tr h="461650">
                <a:tc>
                  <a:txBody>
                    <a:bodyPr/>
                    <a:lstStyle/>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일 </a:t>
                      </a:r>
                      <a:r>
                        <a:rPr lang="ko-KR" altLang="en-US" sz="800" dirty="0" err="1">
                          <a:solidFill>
                            <a:schemeClr val="accent2"/>
                          </a:solidFill>
                          <a:latin typeface="맑은 고딕" panose="020B0503020000020004" pitchFamily="50" charset="-127"/>
                          <a:ea typeface="맑은 고딕" panose="020B0503020000020004" pitchFamily="50" charset="-127"/>
                        </a:rPr>
                        <a:t>활동자</a:t>
                      </a:r>
                      <a:r>
                        <a:rPr lang="ko-KR" altLang="en-US" sz="800" dirty="0">
                          <a:solidFill>
                            <a:schemeClr val="accent2"/>
                          </a:solidFill>
                          <a:latin typeface="맑은 고딕" panose="020B0503020000020004" pitchFamily="50" charset="-127"/>
                          <a:ea typeface="맑은 고딕" panose="020B0503020000020004" pitchFamily="50" charset="-127"/>
                        </a:rPr>
                        <a:t> 수</a:t>
                      </a:r>
                      <a:endParaRPr lang="en-US" altLang="ko-KR" sz="800" dirty="0">
                        <a:solidFill>
                          <a:schemeClr val="accent2"/>
                        </a:solidFill>
                        <a:latin typeface="맑은 고딕" panose="020B0503020000020004" pitchFamily="50" charset="-127"/>
                        <a:ea typeface="맑은 고딕" panose="020B0503020000020004" pitchFamily="50" charset="-127"/>
                      </a:endParaRPr>
                    </a:p>
                    <a:p>
                      <a:pPr algn="ctr" latinLnBrk="1"/>
                      <a:r>
                        <a:rPr lang="en-US" altLang="ko-KR" sz="800" dirty="0">
                          <a:solidFill>
                            <a:schemeClr val="accent2"/>
                          </a:solidFill>
                          <a:latin typeface="맑은 고딕" panose="020B0503020000020004" pitchFamily="50" charset="-127"/>
                          <a:ea typeface="맑은 고딕" panose="020B0503020000020004" pitchFamily="50" charset="-127"/>
                        </a:rPr>
                        <a:t>(DAU)</a:t>
                      </a:r>
                      <a:endParaRPr lang="ko-KR" altLang="en-US" sz="800" dirty="0">
                        <a:solidFill>
                          <a:schemeClr val="accent2"/>
                        </a:solidFill>
                        <a:latin typeface="맑은 고딕" panose="020B0503020000020004" pitchFamily="50" charset="-127"/>
                        <a:ea typeface="맑은 고딕" panose="020B0503020000020004" pitchFamily="50" charset="-127"/>
                      </a:endParaRPr>
                    </a:p>
                  </a:txBody>
                  <a:tcPr marL="74295" marR="74295" marT="37148" marB="37148" anchor="ctr">
                    <a:lnL w="12700" cap="flat" cmpd="sng" algn="ctr">
                      <a:solidFill>
                        <a:schemeClr val="bg1"/>
                      </a:solidFill>
                      <a:prstDash val="solid"/>
                      <a:round/>
                      <a:headEnd type="none" w="med" len="med"/>
                      <a:tailEnd type="none" w="med" len="med"/>
                    </a:lnL>
                    <a:lnR w="12700" cap="flat" cmpd="sng" algn="ctr">
                      <a:solidFill>
                        <a:srgbClr val="F2942C"/>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800" dirty="0">
                          <a:solidFill>
                            <a:schemeClr val="tx1">
                              <a:lumMod val="65000"/>
                              <a:lumOff val="35000"/>
                            </a:schemeClr>
                          </a:solidFill>
                          <a:latin typeface="나눔고딕OTF" panose="020B0600000101010101" charset="-127"/>
                          <a:ea typeface="나눔고딕OTF" panose="020B0600000101010101" charset="-127"/>
                        </a:rPr>
                        <a:t>140</a:t>
                      </a:r>
                      <a:r>
                        <a:rPr lang="ko-KR" altLang="en-US" sz="800" dirty="0">
                          <a:solidFill>
                            <a:schemeClr val="tx1">
                              <a:lumMod val="65000"/>
                              <a:lumOff val="35000"/>
                            </a:schemeClr>
                          </a:solidFill>
                          <a:latin typeface="나눔고딕OTF" panose="020B0600000101010101" charset="-127"/>
                          <a:ea typeface="나눔고딕OTF" panose="020B0600000101010101" charset="-127"/>
                        </a:rPr>
                        <a:t>만 이상</a:t>
                      </a:r>
                      <a:endParaRPr lang="en-US" altLang="ko-KR" sz="800" dirty="0">
                        <a:solidFill>
                          <a:schemeClr val="tx1">
                            <a:lumMod val="65000"/>
                            <a:lumOff val="35000"/>
                          </a:schemeClr>
                        </a:solidFill>
                        <a:latin typeface="나눔고딕OTF" panose="020B0600000101010101" charset="-127"/>
                        <a:ea typeface="나눔고딕OTF" panose="020B0600000101010101" charset="-127"/>
                      </a:endParaRPr>
                    </a:p>
                  </a:txBody>
                  <a:tcPr marL="74295" marR="74295" marT="37148" marB="37148" anchor="ctr">
                    <a:lnL w="12700" cap="flat" cmpd="sng" algn="ctr">
                      <a:solidFill>
                        <a:srgbClr val="F2942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3917503"/>
                  </a:ext>
                </a:extLst>
              </a:tr>
              <a:tr h="461650">
                <a:tc>
                  <a:txBody>
                    <a:bodyPr/>
                    <a:lstStyle/>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월 평균 </a:t>
                      </a:r>
                      <a:endParaRPr lang="en-US" altLang="ko-KR" sz="800" dirty="0">
                        <a:solidFill>
                          <a:schemeClr val="accent2"/>
                        </a:solidFill>
                        <a:latin typeface="맑은 고딕" panose="020B0503020000020004" pitchFamily="50" charset="-127"/>
                        <a:ea typeface="맑은 고딕" panose="020B0503020000020004" pitchFamily="50" charset="-127"/>
                      </a:endParaRPr>
                    </a:p>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조회수</a:t>
                      </a:r>
                    </a:p>
                  </a:txBody>
                  <a:tcPr marL="74295" marR="74295" marT="37148" marB="37148" anchor="ctr">
                    <a:lnL w="12700" cap="flat" cmpd="sng" algn="ctr">
                      <a:solidFill>
                        <a:schemeClr val="bg1"/>
                      </a:solidFill>
                      <a:prstDash val="solid"/>
                      <a:round/>
                      <a:headEnd type="none" w="med" len="med"/>
                      <a:tailEnd type="none" w="med" len="med"/>
                    </a:lnL>
                    <a:lnR w="12700" cap="flat" cmpd="sng" algn="ctr">
                      <a:solidFill>
                        <a:srgbClr val="F2942C"/>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800" dirty="0">
                          <a:solidFill>
                            <a:schemeClr val="tx1">
                              <a:lumMod val="65000"/>
                              <a:lumOff val="35000"/>
                            </a:schemeClr>
                          </a:solidFill>
                          <a:latin typeface="나눔고딕OTF" panose="020B0600000101010101" charset="-127"/>
                          <a:ea typeface="나눔고딕OTF" panose="020B0600000101010101" charset="-127"/>
                        </a:rPr>
                        <a:t>5</a:t>
                      </a:r>
                      <a:r>
                        <a:rPr lang="ko-KR" altLang="en-US" sz="800" dirty="0">
                          <a:solidFill>
                            <a:schemeClr val="tx1">
                              <a:lumMod val="65000"/>
                              <a:lumOff val="35000"/>
                            </a:schemeClr>
                          </a:solidFill>
                          <a:latin typeface="나눔고딕OTF" panose="020B0600000101010101" charset="-127"/>
                          <a:ea typeface="나눔고딕OTF" panose="020B0600000101010101" charset="-127"/>
                        </a:rPr>
                        <a:t>억 회 이상</a:t>
                      </a:r>
                    </a:p>
                  </a:txBody>
                  <a:tcPr marL="74295" marR="74295" marT="37148" marB="37148" anchor="ctr">
                    <a:lnL w="12700" cap="flat" cmpd="sng" algn="ctr">
                      <a:solidFill>
                        <a:srgbClr val="F2942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10989746"/>
                  </a:ext>
                </a:extLst>
              </a:tr>
              <a:tr h="461650">
                <a:tc>
                  <a:txBody>
                    <a:bodyPr/>
                    <a:lstStyle/>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일 평균 </a:t>
                      </a:r>
                      <a:endParaRPr lang="en-US" altLang="ko-KR" sz="800" dirty="0">
                        <a:solidFill>
                          <a:schemeClr val="accent2"/>
                        </a:solidFill>
                        <a:latin typeface="맑은 고딕" panose="020B0503020000020004" pitchFamily="50" charset="-127"/>
                        <a:ea typeface="맑은 고딕" panose="020B0503020000020004" pitchFamily="50" charset="-127"/>
                      </a:endParaRPr>
                    </a:p>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상품 등록 수 </a:t>
                      </a:r>
                    </a:p>
                  </a:txBody>
                  <a:tcPr marL="74295" marR="74295" marT="37148" marB="37148" anchor="ctr">
                    <a:lnL w="12700" cap="flat" cmpd="sng" algn="ctr">
                      <a:solidFill>
                        <a:schemeClr val="bg1"/>
                      </a:solidFill>
                      <a:prstDash val="solid"/>
                      <a:round/>
                      <a:headEnd type="none" w="med" len="med"/>
                      <a:tailEnd type="none" w="med" len="med"/>
                    </a:lnL>
                    <a:lnR w="12700" cap="flat" cmpd="sng" algn="ctr">
                      <a:solidFill>
                        <a:srgbClr val="F2942C"/>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800" dirty="0">
                          <a:solidFill>
                            <a:schemeClr val="tx1">
                              <a:lumMod val="65000"/>
                              <a:lumOff val="35000"/>
                            </a:schemeClr>
                          </a:solidFill>
                          <a:latin typeface="나눔고딕OTF" panose="020B0600000101010101" charset="-127"/>
                          <a:ea typeface="나눔고딕OTF" panose="020B0600000101010101" charset="-127"/>
                        </a:rPr>
                        <a:t>25</a:t>
                      </a:r>
                      <a:r>
                        <a:rPr lang="ko-KR" altLang="en-US" sz="800" dirty="0" err="1">
                          <a:solidFill>
                            <a:schemeClr val="tx1">
                              <a:lumMod val="65000"/>
                              <a:lumOff val="35000"/>
                            </a:schemeClr>
                          </a:solidFill>
                          <a:latin typeface="나눔고딕OTF" panose="020B0600000101010101" charset="-127"/>
                          <a:ea typeface="나눔고딕OTF" panose="020B0600000101010101" charset="-127"/>
                        </a:rPr>
                        <a:t>만건</a:t>
                      </a:r>
                      <a:r>
                        <a:rPr lang="ko-KR" altLang="en-US" sz="800" dirty="0">
                          <a:solidFill>
                            <a:schemeClr val="tx1">
                              <a:lumMod val="65000"/>
                              <a:lumOff val="35000"/>
                            </a:schemeClr>
                          </a:solidFill>
                          <a:latin typeface="나눔고딕OTF" panose="020B0600000101010101" charset="-127"/>
                          <a:ea typeface="나눔고딕OTF" panose="020B0600000101010101" charset="-127"/>
                        </a:rPr>
                        <a:t> 이상</a:t>
                      </a:r>
                    </a:p>
                  </a:txBody>
                  <a:tcPr marL="74295" marR="74295" marT="37148" marB="37148" anchor="ctr">
                    <a:lnL w="12700" cap="flat" cmpd="sng" algn="ctr">
                      <a:solidFill>
                        <a:srgbClr val="F2942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6557188"/>
                  </a:ext>
                </a:extLst>
              </a:tr>
              <a:tr h="461650">
                <a:tc>
                  <a:txBody>
                    <a:bodyPr/>
                    <a:lstStyle/>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이벤트</a:t>
                      </a:r>
                    </a:p>
                  </a:txBody>
                  <a:tcPr marL="74295" marR="74295" marT="37148" marB="37148" anchor="ctr">
                    <a:lnL w="12700" cap="flat" cmpd="sng" algn="ctr">
                      <a:solidFill>
                        <a:schemeClr val="bg1"/>
                      </a:solidFill>
                      <a:prstDash val="solid"/>
                      <a:round/>
                      <a:headEnd type="none" w="med" len="med"/>
                      <a:tailEnd type="none" w="med" len="med"/>
                    </a:lnL>
                    <a:lnR w="12700" cap="flat" cmpd="sng" algn="ctr">
                      <a:solidFill>
                        <a:srgbClr val="F2942C"/>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800" dirty="0">
                          <a:solidFill>
                            <a:schemeClr val="tx1">
                              <a:lumMod val="65000"/>
                              <a:lumOff val="35000"/>
                            </a:schemeClr>
                          </a:solidFill>
                          <a:latin typeface="나눔고딕OTF" panose="020B0600000101010101" charset="-127"/>
                          <a:ea typeface="나눔고딕OTF" panose="020B0600000101010101" charset="-127"/>
                        </a:rPr>
                        <a:t>모바일 배너를 통해 아차 어플 회원 가입 시 </a:t>
                      </a:r>
                      <a:endParaRPr lang="en-US" altLang="ko-KR" sz="800" dirty="0">
                        <a:solidFill>
                          <a:schemeClr val="tx1">
                            <a:lumMod val="65000"/>
                            <a:lumOff val="35000"/>
                          </a:schemeClr>
                        </a:solidFill>
                        <a:latin typeface="나눔고딕OTF" panose="020B0600000101010101" charset="-127"/>
                        <a:ea typeface="나눔고딕OTF" panose="020B0600000101010101" charset="-127"/>
                      </a:endParaRPr>
                    </a:p>
                    <a:p>
                      <a:pPr algn="ctr" latinLnBrk="1"/>
                      <a:r>
                        <a:rPr lang="ko-KR" altLang="en-US" sz="800" dirty="0">
                          <a:solidFill>
                            <a:schemeClr val="tx1">
                              <a:lumMod val="65000"/>
                              <a:lumOff val="35000"/>
                            </a:schemeClr>
                          </a:solidFill>
                          <a:latin typeface="나눔고딕OTF" panose="020B0600000101010101" charset="-127"/>
                          <a:ea typeface="나눔고딕OTF" panose="020B0600000101010101" charset="-127"/>
                        </a:rPr>
                        <a:t>추첨을 통한 중고나라 마일리지 적립</a:t>
                      </a:r>
                    </a:p>
                  </a:txBody>
                  <a:tcPr marL="74295" marR="74295" marT="37148" marB="37148" anchor="ctr">
                    <a:lnL w="12700" cap="flat" cmpd="sng" algn="ctr">
                      <a:solidFill>
                        <a:srgbClr val="F2942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15914799"/>
                  </a:ext>
                </a:extLst>
              </a:tr>
            </a:tbl>
          </a:graphicData>
        </a:graphic>
      </p:graphicFrame>
      <p:graphicFrame>
        <p:nvGraphicFramePr>
          <p:cNvPr id="17" name="표 16">
            <a:extLst>
              <a:ext uri="{FF2B5EF4-FFF2-40B4-BE49-F238E27FC236}">
                <a16:creationId xmlns:a16="http://schemas.microsoft.com/office/drawing/2014/main" id="{1BD586CD-54E2-4F4F-927B-4AD71A607E2B}"/>
              </a:ext>
            </a:extLst>
          </p:cNvPr>
          <p:cNvGraphicFramePr>
            <a:graphicFrameLocks noGrp="1"/>
          </p:cNvGraphicFramePr>
          <p:nvPr>
            <p:extLst>
              <p:ext uri="{D42A27DB-BD31-4B8C-83A1-F6EECF244321}">
                <p14:modId xmlns:p14="http://schemas.microsoft.com/office/powerpoint/2010/main" val="3917246176"/>
              </p:ext>
            </p:extLst>
          </p:nvPr>
        </p:nvGraphicFramePr>
        <p:xfrm>
          <a:off x="5529064" y="2636912"/>
          <a:ext cx="2991049" cy="2308250"/>
        </p:xfrm>
        <a:graphic>
          <a:graphicData uri="http://schemas.openxmlformats.org/drawingml/2006/table">
            <a:tbl>
              <a:tblPr firstRow="1" bandRow="1">
                <a:tableStyleId>{5C22544A-7EE6-4342-B048-85BDC9FD1C3A}</a:tableStyleId>
              </a:tblPr>
              <a:tblGrid>
                <a:gridCol w="744494">
                  <a:extLst>
                    <a:ext uri="{9D8B030D-6E8A-4147-A177-3AD203B41FA5}">
                      <a16:colId xmlns:a16="http://schemas.microsoft.com/office/drawing/2014/main" val="1371300626"/>
                    </a:ext>
                  </a:extLst>
                </a:gridCol>
                <a:gridCol w="2246555">
                  <a:extLst>
                    <a:ext uri="{9D8B030D-6E8A-4147-A177-3AD203B41FA5}">
                      <a16:colId xmlns:a16="http://schemas.microsoft.com/office/drawing/2014/main" val="2127628882"/>
                    </a:ext>
                  </a:extLst>
                </a:gridCol>
              </a:tblGrid>
              <a:tr h="461650">
                <a:tc>
                  <a:txBody>
                    <a:bodyPr/>
                    <a:lstStyle/>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월 </a:t>
                      </a:r>
                      <a:r>
                        <a:rPr lang="ko-KR" altLang="en-US" sz="800" dirty="0" err="1">
                          <a:solidFill>
                            <a:schemeClr val="accent2"/>
                          </a:solidFill>
                          <a:latin typeface="맑은 고딕" panose="020B0503020000020004" pitchFamily="50" charset="-127"/>
                          <a:ea typeface="맑은 고딕" panose="020B0503020000020004" pitchFamily="50" charset="-127"/>
                        </a:rPr>
                        <a:t>활동자</a:t>
                      </a:r>
                      <a:r>
                        <a:rPr lang="ko-KR" altLang="en-US" sz="800" dirty="0">
                          <a:solidFill>
                            <a:schemeClr val="accent2"/>
                          </a:solidFill>
                          <a:latin typeface="맑은 고딕" panose="020B0503020000020004" pitchFamily="50" charset="-127"/>
                          <a:ea typeface="맑은 고딕" panose="020B0503020000020004" pitchFamily="50" charset="-127"/>
                        </a:rPr>
                        <a:t> 수</a:t>
                      </a:r>
                      <a:endParaRPr lang="en-US" altLang="ko-KR" sz="800" dirty="0">
                        <a:solidFill>
                          <a:schemeClr val="accent2"/>
                        </a:solidFill>
                        <a:latin typeface="맑은 고딕" panose="020B0503020000020004" pitchFamily="50" charset="-127"/>
                        <a:ea typeface="맑은 고딕" panose="020B0503020000020004" pitchFamily="50" charset="-127"/>
                      </a:endParaRPr>
                    </a:p>
                    <a:p>
                      <a:pPr algn="ctr" latinLnBrk="1"/>
                      <a:r>
                        <a:rPr lang="en-US" altLang="ko-KR" sz="800" dirty="0">
                          <a:solidFill>
                            <a:schemeClr val="accent2"/>
                          </a:solidFill>
                          <a:latin typeface="맑은 고딕" panose="020B0503020000020004" pitchFamily="50" charset="-127"/>
                          <a:ea typeface="맑은 고딕" panose="020B0503020000020004" pitchFamily="50" charset="-127"/>
                        </a:rPr>
                        <a:t>(MAU)</a:t>
                      </a:r>
                      <a:endParaRPr lang="ko-KR" altLang="en-US" sz="800" dirty="0">
                        <a:solidFill>
                          <a:schemeClr val="accent2"/>
                        </a:solidFill>
                        <a:latin typeface="맑은 고딕" panose="020B0503020000020004" pitchFamily="50" charset="-127"/>
                        <a:ea typeface="맑은 고딕" panose="020B0503020000020004" pitchFamily="50" charset="-127"/>
                      </a:endParaRPr>
                    </a:p>
                  </a:txBody>
                  <a:tcPr marL="74295" marR="74295" marT="37148" marB="37148" anchor="ctr">
                    <a:lnL w="12700" cap="flat" cmpd="sng" algn="ctr">
                      <a:solidFill>
                        <a:schemeClr val="bg1"/>
                      </a:solidFill>
                      <a:prstDash val="solid"/>
                      <a:round/>
                      <a:headEnd type="none" w="med" len="med"/>
                      <a:tailEnd type="none" w="med" len="med"/>
                    </a:lnL>
                    <a:lnR w="12700" cap="flat" cmpd="sng" algn="ctr">
                      <a:solidFill>
                        <a:srgbClr val="F2942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800" dirty="0">
                          <a:solidFill>
                            <a:schemeClr val="tx1">
                              <a:lumMod val="65000"/>
                              <a:lumOff val="35000"/>
                            </a:schemeClr>
                          </a:solidFill>
                          <a:latin typeface="나눔고딕OTF" panose="020B0600000101010101" charset="-127"/>
                          <a:ea typeface="나눔고딕OTF" panose="020B0600000101010101" charset="-127"/>
                        </a:rPr>
                        <a:t>약 </a:t>
                      </a:r>
                      <a:r>
                        <a:rPr lang="en-US" altLang="ko-KR" sz="800" dirty="0">
                          <a:solidFill>
                            <a:schemeClr val="tx1">
                              <a:lumMod val="65000"/>
                              <a:lumOff val="35000"/>
                            </a:schemeClr>
                          </a:solidFill>
                          <a:latin typeface="나눔고딕OTF" panose="020B0600000101010101" charset="-127"/>
                          <a:ea typeface="나눔고딕OTF" panose="020B0600000101010101" charset="-127"/>
                        </a:rPr>
                        <a:t>462</a:t>
                      </a:r>
                      <a:r>
                        <a:rPr lang="ko-KR" altLang="en-US" sz="800" dirty="0">
                          <a:solidFill>
                            <a:schemeClr val="tx1">
                              <a:lumMod val="65000"/>
                              <a:lumOff val="35000"/>
                            </a:schemeClr>
                          </a:solidFill>
                          <a:latin typeface="나눔고딕OTF" panose="020B0600000101010101" charset="-127"/>
                          <a:ea typeface="나눔고딕OTF" panose="020B0600000101010101" charset="-127"/>
                        </a:rPr>
                        <a:t>만</a:t>
                      </a:r>
                      <a:endParaRPr lang="en-US" altLang="ko-KR" sz="800" dirty="0">
                        <a:solidFill>
                          <a:schemeClr val="tx1">
                            <a:lumMod val="65000"/>
                            <a:lumOff val="35000"/>
                          </a:schemeClr>
                        </a:solidFill>
                        <a:latin typeface="나눔고딕OTF" panose="020B0600000101010101" charset="-127"/>
                        <a:ea typeface="나눔고딕OTF" panose="020B0600000101010101" charset="-127"/>
                      </a:endParaRPr>
                    </a:p>
                  </a:txBody>
                  <a:tcPr marL="74295" marR="74295" marT="37148" marB="37148" anchor="ctr">
                    <a:lnL w="12700" cap="flat" cmpd="sng" algn="ctr">
                      <a:solidFill>
                        <a:srgbClr val="F2942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00088340"/>
                  </a:ext>
                </a:extLst>
              </a:tr>
              <a:tr h="461650">
                <a:tc>
                  <a:txBody>
                    <a:bodyPr/>
                    <a:lstStyle/>
                    <a:p>
                      <a:pPr algn="ctr" latinLnBrk="1"/>
                      <a:r>
                        <a:rPr lang="en-US" altLang="ko-KR" sz="800" dirty="0">
                          <a:solidFill>
                            <a:schemeClr val="accent2"/>
                          </a:solidFill>
                          <a:latin typeface="맑은 고딕" panose="020B0503020000020004" pitchFamily="50" charset="-127"/>
                          <a:ea typeface="맑은 고딕" panose="020B0503020000020004" pitchFamily="50" charset="-127"/>
                        </a:rPr>
                        <a:t>SNS </a:t>
                      </a:r>
                    </a:p>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총 구독자</a:t>
                      </a:r>
                    </a:p>
                  </a:txBody>
                  <a:tcPr marL="74295" marR="74295" marT="37148" marB="37148" anchor="ctr">
                    <a:lnL w="12700" cap="flat" cmpd="sng" algn="ctr">
                      <a:solidFill>
                        <a:schemeClr val="bg1"/>
                      </a:solidFill>
                      <a:prstDash val="solid"/>
                      <a:round/>
                      <a:headEnd type="none" w="med" len="med"/>
                      <a:tailEnd type="none" w="med" len="med"/>
                    </a:lnL>
                    <a:lnR w="12700" cap="flat" cmpd="sng" algn="ctr">
                      <a:solidFill>
                        <a:srgbClr val="F2942C"/>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ko-KR" altLang="en-US" sz="800">
                          <a:solidFill>
                            <a:schemeClr val="tx1">
                              <a:lumMod val="65000"/>
                              <a:lumOff val="35000"/>
                            </a:schemeClr>
                          </a:solidFill>
                          <a:latin typeface="나눔고딕OTF" panose="020B0600000101010101" charset="-127"/>
                          <a:ea typeface="나눔고딕OTF" panose="020B0600000101010101" charset="-127"/>
                        </a:rPr>
                        <a:t>약 </a:t>
                      </a:r>
                      <a:r>
                        <a:rPr lang="en-US" altLang="ko-KR" sz="800">
                          <a:solidFill>
                            <a:schemeClr val="tx1">
                              <a:lumMod val="65000"/>
                              <a:lumOff val="35000"/>
                            </a:schemeClr>
                          </a:solidFill>
                          <a:latin typeface="나눔고딕OTF" panose="020B0600000101010101" charset="-127"/>
                          <a:ea typeface="나눔고딕OTF" panose="020B0600000101010101" charset="-127"/>
                        </a:rPr>
                        <a:t>264</a:t>
                      </a:r>
                      <a:r>
                        <a:rPr lang="ko-KR" altLang="en-US" sz="800">
                          <a:solidFill>
                            <a:schemeClr val="tx1">
                              <a:lumMod val="65000"/>
                              <a:lumOff val="35000"/>
                            </a:schemeClr>
                          </a:solidFill>
                          <a:latin typeface="나눔고딕OTF" panose="020B0600000101010101" charset="-127"/>
                          <a:ea typeface="나눔고딕OTF" panose="020B0600000101010101" charset="-127"/>
                        </a:rPr>
                        <a:t>만</a:t>
                      </a:r>
                      <a:endParaRPr lang="en-US" altLang="ko-KR" sz="800">
                        <a:solidFill>
                          <a:schemeClr val="tx1">
                            <a:lumMod val="65000"/>
                            <a:lumOff val="35000"/>
                          </a:schemeClr>
                        </a:solidFill>
                        <a:latin typeface="나눔고딕OTF" panose="020B0600000101010101" charset="-127"/>
                        <a:ea typeface="나눔고딕OTF" panose="020B0600000101010101" charset="-127"/>
                      </a:endParaRPr>
                    </a:p>
                  </a:txBody>
                  <a:tcPr marL="74295" marR="74295" marT="37148" marB="37148" anchor="ctr">
                    <a:lnL w="12700" cap="flat" cmpd="sng" algn="ctr">
                      <a:solidFill>
                        <a:srgbClr val="F2942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3917503"/>
                  </a:ext>
                </a:extLst>
              </a:tr>
              <a:tr h="461650">
                <a:tc>
                  <a:txBody>
                    <a:bodyPr/>
                    <a:lstStyle/>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레시피</a:t>
                      </a:r>
                      <a:endParaRPr lang="en-US" altLang="ko-KR" sz="800" dirty="0">
                        <a:solidFill>
                          <a:schemeClr val="accent2"/>
                        </a:solidFill>
                        <a:latin typeface="맑은 고딕" panose="020B0503020000020004" pitchFamily="50" charset="-127"/>
                        <a:ea typeface="맑은 고딕" panose="020B0503020000020004" pitchFamily="50" charset="-127"/>
                      </a:endParaRPr>
                    </a:p>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누적 조회수</a:t>
                      </a:r>
                      <a:endParaRPr lang="en-US" altLang="ko-KR" sz="800" dirty="0">
                        <a:solidFill>
                          <a:schemeClr val="accent2"/>
                        </a:solidFill>
                        <a:latin typeface="맑은 고딕" panose="020B0503020000020004" pitchFamily="50" charset="-127"/>
                        <a:ea typeface="맑은 고딕" panose="020B0503020000020004" pitchFamily="50" charset="-127"/>
                      </a:endParaRPr>
                    </a:p>
                  </a:txBody>
                  <a:tcPr marL="74295" marR="74295" marT="37148" marB="37148" anchor="ctr">
                    <a:lnL w="12700" cap="flat" cmpd="sng" algn="ctr">
                      <a:solidFill>
                        <a:schemeClr val="bg1"/>
                      </a:solidFill>
                      <a:prstDash val="solid"/>
                      <a:round/>
                      <a:headEnd type="none" w="med" len="med"/>
                      <a:tailEnd type="none" w="med" len="med"/>
                    </a:lnL>
                    <a:lnR w="12700" cap="flat" cmpd="sng" algn="ctr">
                      <a:solidFill>
                        <a:srgbClr val="F2942C"/>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800" dirty="0">
                          <a:solidFill>
                            <a:schemeClr val="tx1">
                              <a:lumMod val="65000"/>
                              <a:lumOff val="35000"/>
                            </a:schemeClr>
                          </a:solidFill>
                          <a:latin typeface="나눔고딕OTF" panose="020B0600000101010101" charset="-127"/>
                          <a:ea typeface="나눔고딕OTF" panose="020B0600000101010101" charset="-127"/>
                        </a:rPr>
                        <a:t>약 </a:t>
                      </a:r>
                      <a:r>
                        <a:rPr lang="en-US" altLang="ko-KR" sz="800" dirty="0">
                          <a:solidFill>
                            <a:schemeClr val="tx1">
                              <a:lumMod val="65000"/>
                              <a:lumOff val="35000"/>
                            </a:schemeClr>
                          </a:solidFill>
                          <a:latin typeface="나눔고딕OTF" panose="020B0600000101010101" charset="-127"/>
                          <a:ea typeface="나눔고딕OTF" panose="020B0600000101010101" charset="-127"/>
                        </a:rPr>
                        <a:t>20</a:t>
                      </a:r>
                      <a:r>
                        <a:rPr lang="ko-KR" altLang="en-US" sz="800" dirty="0">
                          <a:solidFill>
                            <a:schemeClr val="tx1">
                              <a:lumMod val="65000"/>
                              <a:lumOff val="35000"/>
                            </a:schemeClr>
                          </a:solidFill>
                          <a:latin typeface="나눔고딕OTF" panose="020B0600000101010101" charset="-127"/>
                          <a:ea typeface="나눔고딕OTF" panose="020B0600000101010101" charset="-127"/>
                        </a:rPr>
                        <a:t>억</a:t>
                      </a:r>
                    </a:p>
                  </a:txBody>
                  <a:tcPr marL="74295" marR="74295" marT="37148" marB="37148" anchor="ctr">
                    <a:lnL w="12700" cap="flat" cmpd="sng" algn="ctr">
                      <a:solidFill>
                        <a:srgbClr val="F2942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10989746"/>
                  </a:ext>
                </a:extLst>
              </a:tr>
              <a:tr h="461650">
                <a:tc>
                  <a:txBody>
                    <a:bodyPr/>
                    <a:lstStyle/>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보유 레시피</a:t>
                      </a:r>
                      <a:endParaRPr lang="en-US" altLang="ko-KR" sz="800" dirty="0">
                        <a:solidFill>
                          <a:schemeClr val="accent2"/>
                        </a:solidFill>
                        <a:latin typeface="맑은 고딕" panose="020B0503020000020004" pitchFamily="50" charset="-127"/>
                        <a:ea typeface="맑은 고딕" panose="020B0503020000020004" pitchFamily="50" charset="-127"/>
                      </a:endParaRPr>
                    </a:p>
                  </a:txBody>
                  <a:tcPr marL="74295" marR="74295" marT="37148" marB="37148" anchor="ctr">
                    <a:lnL w="12700" cap="flat" cmpd="sng" algn="ctr">
                      <a:solidFill>
                        <a:schemeClr val="bg1"/>
                      </a:solidFill>
                      <a:prstDash val="solid"/>
                      <a:round/>
                      <a:headEnd type="none" w="med" len="med"/>
                      <a:tailEnd type="none" w="med" len="med"/>
                    </a:lnL>
                    <a:lnR w="12700" cap="flat" cmpd="sng" algn="ctr">
                      <a:solidFill>
                        <a:srgbClr val="F2942C"/>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ko-KR" altLang="en-US" sz="800" dirty="0">
                          <a:solidFill>
                            <a:schemeClr val="tx1">
                              <a:lumMod val="65000"/>
                              <a:lumOff val="35000"/>
                            </a:schemeClr>
                          </a:solidFill>
                          <a:latin typeface="나눔고딕OTF" panose="020B0600000101010101" charset="-127"/>
                          <a:ea typeface="나눔고딕OTF" panose="020B0600000101010101" charset="-127"/>
                        </a:rPr>
                        <a:t>약 </a:t>
                      </a:r>
                      <a:r>
                        <a:rPr lang="en-US" altLang="ko-KR" sz="800" dirty="0">
                          <a:solidFill>
                            <a:schemeClr val="tx1">
                              <a:lumMod val="65000"/>
                              <a:lumOff val="35000"/>
                            </a:schemeClr>
                          </a:solidFill>
                          <a:latin typeface="나눔고딕OTF" panose="020B0600000101010101" charset="-127"/>
                          <a:ea typeface="나눔고딕OTF" panose="020B0600000101010101" charset="-127"/>
                        </a:rPr>
                        <a:t>15</a:t>
                      </a:r>
                      <a:r>
                        <a:rPr lang="ko-KR" altLang="en-US" sz="800" dirty="0">
                          <a:solidFill>
                            <a:schemeClr val="tx1">
                              <a:lumMod val="65000"/>
                              <a:lumOff val="35000"/>
                            </a:schemeClr>
                          </a:solidFill>
                          <a:latin typeface="나눔고딕OTF" panose="020B0600000101010101" charset="-127"/>
                          <a:ea typeface="나눔고딕OTF" panose="020B0600000101010101" charset="-127"/>
                        </a:rPr>
                        <a:t>만</a:t>
                      </a:r>
                    </a:p>
                  </a:txBody>
                  <a:tcPr marL="74295" marR="74295" marT="37148" marB="37148" anchor="ctr">
                    <a:lnL w="12700" cap="flat" cmpd="sng" algn="ctr">
                      <a:solidFill>
                        <a:srgbClr val="F2942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6557188"/>
                  </a:ext>
                </a:extLst>
              </a:tr>
              <a:tr h="461650">
                <a:tc>
                  <a:txBody>
                    <a:bodyPr/>
                    <a:lstStyle/>
                    <a:p>
                      <a:pPr algn="ctr" latinLnBrk="1"/>
                      <a:r>
                        <a:rPr lang="ko-KR" altLang="en-US" sz="800" dirty="0">
                          <a:solidFill>
                            <a:schemeClr val="accent2"/>
                          </a:solidFill>
                          <a:latin typeface="맑은 고딕" panose="020B0503020000020004" pitchFamily="50" charset="-127"/>
                          <a:ea typeface="맑은 고딕" panose="020B0503020000020004" pitchFamily="50" charset="-127"/>
                        </a:rPr>
                        <a:t>이벤트</a:t>
                      </a:r>
                    </a:p>
                  </a:txBody>
                  <a:tcPr marL="74295" marR="74295" marT="37148" marB="37148" anchor="ctr">
                    <a:lnL w="12700" cap="flat" cmpd="sng" algn="ctr">
                      <a:solidFill>
                        <a:schemeClr val="bg1"/>
                      </a:solidFill>
                      <a:prstDash val="solid"/>
                      <a:round/>
                      <a:headEnd type="none" w="med" len="med"/>
                      <a:tailEnd type="none" w="med" len="med"/>
                    </a:lnL>
                    <a:lnR w="12700" cap="flat" cmpd="sng" algn="ctr">
                      <a:solidFill>
                        <a:srgbClr val="F2942C"/>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800" dirty="0">
                          <a:solidFill>
                            <a:schemeClr val="tx1">
                              <a:lumMod val="65000"/>
                              <a:lumOff val="35000"/>
                            </a:schemeClr>
                          </a:solidFill>
                          <a:latin typeface="나눔고딕OTF" panose="020B0600000101010101" charset="-127"/>
                          <a:ea typeface="나눔고딕OTF" panose="020B0600000101010101" charset="-127"/>
                        </a:rPr>
                        <a:t>DA </a:t>
                      </a:r>
                      <a:r>
                        <a:rPr lang="ko-KR" altLang="en-US" sz="800" dirty="0">
                          <a:solidFill>
                            <a:schemeClr val="tx1">
                              <a:lumMod val="65000"/>
                              <a:lumOff val="35000"/>
                            </a:schemeClr>
                          </a:solidFill>
                          <a:latin typeface="나눔고딕OTF" panose="020B0600000101010101" charset="-127"/>
                          <a:ea typeface="나눔고딕OTF" panose="020B0600000101010101" charset="-127"/>
                        </a:rPr>
                        <a:t>광고를 통해 아차 어플 회원 가입 시 </a:t>
                      </a:r>
                      <a:endParaRPr lang="en-US" altLang="ko-KR" sz="800" dirty="0">
                        <a:solidFill>
                          <a:schemeClr val="tx1">
                            <a:lumMod val="65000"/>
                            <a:lumOff val="35000"/>
                          </a:schemeClr>
                        </a:solidFill>
                        <a:latin typeface="나눔고딕OTF" panose="020B0600000101010101" charset="-127"/>
                        <a:ea typeface="나눔고딕OTF" panose="020B0600000101010101" charset="-127"/>
                      </a:endParaRPr>
                    </a:p>
                    <a:p>
                      <a:pPr algn="ctr" latinLnBrk="1"/>
                      <a:r>
                        <a:rPr lang="ko-KR" altLang="en-US" sz="800" dirty="0">
                          <a:solidFill>
                            <a:schemeClr val="tx1">
                              <a:lumMod val="65000"/>
                              <a:lumOff val="35000"/>
                            </a:schemeClr>
                          </a:solidFill>
                          <a:latin typeface="나눔고딕OTF" panose="020B0600000101010101" charset="-127"/>
                          <a:ea typeface="나눔고딕OTF" panose="020B0600000101010101" charset="-127"/>
                        </a:rPr>
                        <a:t>아차 </a:t>
                      </a:r>
                      <a:r>
                        <a:rPr lang="ko-KR" altLang="en-US" sz="800" dirty="0" err="1">
                          <a:solidFill>
                            <a:schemeClr val="tx1">
                              <a:lumMod val="65000"/>
                              <a:lumOff val="35000"/>
                            </a:schemeClr>
                          </a:solidFill>
                          <a:latin typeface="나눔고딕OTF" panose="020B0600000101010101" charset="-127"/>
                          <a:ea typeface="나눔고딕OTF" panose="020B0600000101010101" charset="-127"/>
                        </a:rPr>
                        <a:t>홈파티</a:t>
                      </a:r>
                      <a:r>
                        <a:rPr lang="ko-KR" altLang="en-US" sz="800" dirty="0">
                          <a:solidFill>
                            <a:schemeClr val="tx1">
                              <a:lumMod val="65000"/>
                              <a:lumOff val="35000"/>
                            </a:schemeClr>
                          </a:solidFill>
                          <a:latin typeface="나눔고딕OTF" panose="020B0600000101010101" charset="-127"/>
                          <a:ea typeface="나눔고딕OTF" panose="020B0600000101010101" charset="-127"/>
                        </a:rPr>
                        <a:t> 레시피 제공</a:t>
                      </a:r>
                    </a:p>
                  </a:txBody>
                  <a:tcPr marL="74295" marR="74295" marT="37148" marB="37148" anchor="ctr">
                    <a:lnL w="12700" cap="flat" cmpd="sng" algn="ctr">
                      <a:solidFill>
                        <a:srgbClr val="F2942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15914799"/>
                  </a:ext>
                </a:extLst>
              </a:tr>
            </a:tbl>
          </a:graphicData>
        </a:graphic>
      </p:graphicFrame>
      <p:sp>
        <p:nvSpPr>
          <p:cNvPr id="4" name="슬라이드 번호 개체 틀 3"/>
          <p:cNvSpPr>
            <a:spLocks noGrp="1"/>
          </p:cNvSpPr>
          <p:nvPr>
            <p:ph type="sldNum" sz="quarter" idx="12"/>
          </p:nvPr>
        </p:nvSpPr>
        <p:spPr/>
        <p:txBody>
          <a:bodyPr/>
          <a:lstStyle/>
          <a:p>
            <a:fld id="{B99C6B5B-76EA-402D-A0A3-0B93B25CE1A8}" type="slidenum">
              <a:rPr lang="ko-KR" altLang="en-US" smtClean="0"/>
              <a:pPr/>
              <a:t>17</a:t>
            </a:fld>
            <a:endParaRPr lang="ko-KR" altLang="en-US"/>
          </a:p>
        </p:txBody>
      </p:sp>
    </p:spTree>
    <p:extLst>
      <p:ext uri="{BB962C8B-B14F-4D97-AF65-F5344CB8AC3E}">
        <p14:creationId xmlns:p14="http://schemas.microsoft.com/office/powerpoint/2010/main" val="922029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latin typeface="HY헤드라인M" panose="02030600000101010101" pitchFamily="18" charset="-127"/>
                <a:ea typeface="HY헤드라인M" panose="02030600000101010101" pitchFamily="18" charset="-127"/>
              </a:rPr>
              <a:t>[</a:t>
            </a:r>
            <a:r>
              <a:rPr lang="ko-KR" altLang="en-US" dirty="0">
                <a:latin typeface="HY헤드라인M" panose="02030600000101010101" pitchFamily="18" charset="-127"/>
                <a:ea typeface="HY헤드라인M" panose="02030600000101010101" pitchFamily="18" charset="-127"/>
              </a:rPr>
              <a:t>참고자료</a:t>
            </a:r>
            <a:r>
              <a:rPr lang="en-US" altLang="ko-KR" dirty="0">
                <a:latin typeface="HY헤드라인M" panose="02030600000101010101" pitchFamily="18" charset="-127"/>
                <a:ea typeface="HY헤드라인M" panose="02030600000101010101" pitchFamily="18" charset="-127"/>
              </a:rPr>
              <a:t>2]</a:t>
            </a:r>
            <a:r>
              <a:rPr lang="ko-KR" altLang="en-US" dirty="0">
                <a:latin typeface="HY헤드라인M" panose="02030600000101010101" pitchFamily="18" charset="-127"/>
                <a:ea typeface="HY헤드라인M" panose="02030600000101010101" pitchFamily="18" charset="-127"/>
              </a:rPr>
              <a:t> </a:t>
            </a:r>
            <a:r>
              <a:rPr lang="ko-KR" altLang="en-US" dirty="0" err="1" smtClean="0">
                <a:latin typeface="HY헤드라인M" panose="02030600000101010101" pitchFamily="18" charset="-127"/>
                <a:ea typeface="HY헤드라인M" panose="02030600000101010101" pitchFamily="18" charset="-127"/>
              </a:rPr>
              <a:t>바이럴</a:t>
            </a:r>
            <a:r>
              <a:rPr lang="ko-KR" altLang="en-US" dirty="0" smtClean="0">
                <a:latin typeface="HY헤드라인M" panose="02030600000101010101" pitchFamily="18" charset="-127"/>
                <a:ea typeface="HY헤드라인M" panose="02030600000101010101" pitchFamily="18" charset="-127"/>
              </a:rPr>
              <a:t> 컨텐츠 배포</a:t>
            </a:r>
            <a:endParaRPr lang="ko-KR" altLang="en-US" dirty="0">
              <a:latin typeface="HY헤드라인M" panose="02030600000101010101" pitchFamily="18" charset="-127"/>
              <a:ea typeface="HY헤드라인M" panose="02030600000101010101" pitchFamily="18" charset="-127"/>
            </a:endParaRPr>
          </a:p>
        </p:txBody>
      </p:sp>
      <p:sp>
        <p:nvSpPr>
          <p:cNvPr id="14" name="TextBox 13">
            <a:extLst>
              <a:ext uri="{FF2B5EF4-FFF2-40B4-BE49-F238E27FC236}">
                <a16:creationId xmlns:a16="http://schemas.microsoft.com/office/drawing/2014/main" id="{B34033B1-9E5F-464F-8EC6-5C8C8443B5CE}"/>
              </a:ext>
            </a:extLst>
          </p:cNvPr>
          <p:cNvSpPr txBox="1"/>
          <p:nvPr/>
        </p:nvSpPr>
        <p:spPr>
          <a:xfrm>
            <a:off x="550830" y="976659"/>
            <a:ext cx="8804339" cy="276999"/>
          </a:xfrm>
          <a:prstGeom prst="rect">
            <a:avLst/>
          </a:prstGeom>
          <a:noFill/>
        </p:spPr>
        <p:txBody>
          <a:bodyPr wrap="square" rtlCol="0">
            <a:spAutoFit/>
          </a:bodyPr>
          <a:lstStyle/>
          <a:p>
            <a:pPr algn="ctr"/>
            <a:r>
              <a:rPr lang="ko-KR" altLang="en-US" sz="1200" dirty="0">
                <a:latin typeface="HY헤드라인M" panose="02030600000101010101" pitchFamily="18" charset="-127"/>
                <a:ea typeface="HY헤드라인M" panose="02030600000101010101" pitchFamily="18" charset="-127"/>
              </a:rPr>
              <a:t>노출이 가능한 블로그를 섭외해 브랜드 관련 검색어에 앱 소개 및 후기 컨텐츠를 노출</a:t>
            </a:r>
            <a:endParaRPr lang="en-US" altLang="ko-KR" sz="1200" dirty="0">
              <a:latin typeface="HY헤드라인M" panose="02030600000101010101" pitchFamily="18" charset="-127"/>
              <a:ea typeface="HY헤드라인M" panose="02030600000101010101" pitchFamily="18" charset="-127"/>
            </a:endParaRPr>
          </a:p>
        </p:txBody>
      </p:sp>
      <p:graphicFrame>
        <p:nvGraphicFramePr>
          <p:cNvPr id="5" name="표 4">
            <a:extLst>
              <a:ext uri="{FF2B5EF4-FFF2-40B4-BE49-F238E27FC236}">
                <a16:creationId xmlns:a16="http://schemas.microsoft.com/office/drawing/2014/main" id="{B9A524F5-FF92-4D78-8F4C-9144337F8AB6}"/>
              </a:ext>
            </a:extLst>
          </p:cNvPr>
          <p:cNvGraphicFramePr>
            <a:graphicFrameLocks noGrp="1"/>
          </p:cNvGraphicFramePr>
          <p:nvPr>
            <p:extLst>
              <p:ext uri="{D42A27DB-BD31-4B8C-83A1-F6EECF244321}">
                <p14:modId xmlns:p14="http://schemas.microsoft.com/office/powerpoint/2010/main" val="4215805145"/>
              </p:ext>
            </p:extLst>
          </p:nvPr>
        </p:nvGraphicFramePr>
        <p:xfrm>
          <a:off x="4694913" y="2060848"/>
          <a:ext cx="4651248" cy="3040320"/>
        </p:xfrm>
        <a:graphic>
          <a:graphicData uri="http://schemas.openxmlformats.org/drawingml/2006/table">
            <a:tbl>
              <a:tblPr firstRow="1" firstCol="1" bandRow="1"/>
              <a:tblGrid>
                <a:gridCol w="502244">
                  <a:extLst>
                    <a:ext uri="{9D8B030D-6E8A-4147-A177-3AD203B41FA5}">
                      <a16:colId xmlns:a16="http://schemas.microsoft.com/office/drawing/2014/main" val="3682053721"/>
                    </a:ext>
                  </a:extLst>
                </a:gridCol>
                <a:gridCol w="874842">
                  <a:extLst>
                    <a:ext uri="{9D8B030D-6E8A-4147-A177-3AD203B41FA5}">
                      <a16:colId xmlns:a16="http://schemas.microsoft.com/office/drawing/2014/main" val="688005362"/>
                    </a:ext>
                  </a:extLst>
                </a:gridCol>
                <a:gridCol w="948538">
                  <a:extLst>
                    <a:ext uri="{9D8B030D-6E8A-4147-A177-3AD203B41FA5}">
                      <a16:colId xmlns:a16="http://schemas.microsoft.com/office/drawing/2014/main" val="1961689587"/>
                    </a:ext>
                  </a:extLst>
                </a:gridCol>
                <a:gridCol w="775208">
                  <a:extLst>
                    <a:ext uri="{9D8B030D-6E8A-4147-A177-3AD203B41FA5}">
                      <a16:colId xmlns:a16="http://schemas.microsoft.com/office/drawing/2014/main" val="263063953"/>
                    </a:ext>
                  </a:extLst>
                </a:gridCol>
                <a:gridCol w="775208">
                  <a:extLst>
                    <a:ext uri="{9D8B030D-6E8A-4147-A177-3AD203B41FA5}">
                      <a16:colId xmlns:a16="http://schemas.microsoft.com/office/drawing/2014/main" val="529829717"/>
                    </a:ext>
                  </a:extLst>
                </a:gridCol>
                <a:gridCol w="775208">
                  <a:extLst>
                    <a:ext uri="{9D8B030D-6E8A-4147-A177-3AD203B41FA5}">
                      <a16:colId xmlns:a16="http://schemas.microsoft.com/office/drawing/2014/main" val="2660849830"/>
                    </a:ext>
                  </a:extLst>
                </a:gridCol>
              </a:tblGrid>
              <a:tr h="253360">
                <a:tc>
                  <a:txBody>
                    <a:bodyPr/>
                    <a:lstStyle/>
                    <a:p>
                      <a:pPr algn="ctr"/>
                      <a:r>
                        <a:rPr lang="ko-KR" sz="800" b="1" kern="100" dirty="0">
                          <a:solidFill>
                            <a:srgbClr val="FFFFFF"/>
                          </a:solidFill>
                          <a:effectLst/>
                          <a:latin typeface="나눔고딕OTF" panose="020D0604000000000000" pitchFamily="34" charset="-127"/>
                          <a:ea typeface="나눔고딕OTF" panose="020D0604000000000000" pitchFamily="34" charset="-127"/>
                        </a:rPr>
                        <a:t>번호</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r>
                        <a:rPr lang="ko-KR" sz="800" b="1" kern="100" dirty="0">
                          <a:solidFill>
                            <a:srgbClr val="FFFFFF"/>
                          </a:solidFill>
                          <a:effectLst/>
                          <a:latin typeface="나눔고딕OTF" panose="020D0604000000000000" pitchFamily="34" charset="-127"/>
                          <a:ea typeface="나눔고딕OTF" panose="020D0604000000000000" pitchFamily="34" charset="-127"/>
                        </a:rPr>
                        <a:t>분류</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r>
                        <a:rPr lang="ko-KR" sz="800" b="1" kern="100" dirty="0">
                          <a:solidFill>
                            <a:srgbClr val="FFFFFF"/>
                          </a:solidFill>
                          <a:effectLst/>
                          <a:latin typeface="나눔고딕OTF" panose="020D0604000000000000" pitchFamily="34" charset="-127"/>
                          <a:ea typeface="나눔고딕OTF" panose="020D0604000000000000" pitchFamily="34" charset="-127"/>
                        </a:rPr>
                        <a:t>키워드</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US" sz="800" b="1" kern="100" dirty="0">
                          <a:solidFill>
                            <a:srgbClr val="FFFFFF"/>
                          </a:solidFill>
                          <a:effectLst/>
                          <a:latin typeface="나눔고딕OTF" panose="020D0604000000000000" pitchFamily="34" charset="-127"/>
                          <a:ea typeface="나눔고딕OTF" panose="020D0604000000000000" pitchFamily="34" charset="-127"/>
                        </a:rPr>
                        <a:t>PC</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r>
                        <a:rPr lang="ko-KR" sz="800" b="1" kern="100" dirty="0">
                          <a:solidFill>
                            <a:srgbClr val="FFFFFF"/>
                          </a:solidFill>
                          <a:effectLst/>
                          <a:latin typeface="나눔고딕OTF" panose="020D0604000000000000" pitchFamily="34" charset="-127"/>
                          <a:ea typeface="나눔고딕OTF" panose="020D0604000000000000" pitchFamily="34" charset="-127"/>
                        </a:rPr>
                        <a:t>모바일</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r>
                        <a:rPr lang="ko-KR" sz="800" b="1" kern="100" dirty="0">
                          <a:solidFill>
                            <a:srgbClr val="FFFFFF"/>
                          </a:solidFill>
                          <a:effectLst/>
                          <a:latin typeface="나눔고딕OTF" panose="020D0604000000000000" pitchFamily="34" charset="-127"/>
                          <a:ea typeface="나눔고딕OTF" panose="020D0604000000000000" pitchFamily="34" charset="-127"/>
                        </a:rPr>
                        <a:t>비고</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80808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35622332"/>
                  </a:ext>
                </a:extLst>
              </a:tr>
              <a:tr h="253360">
                <a:tc>
                  <a:txBody>
                    <a:bodyPr/>
                    <a:lstStyle/>
                    <a:p>
                      <a:pPr algn="ctr"/>
                      <a:r>
                        <a:rPr lang="en-US" sz="800" kern="100" dirty="0">
                          <a:solidFill>
                            <a:srgbClr val="000000"/>
                          </a:solidFill>
                          <a:effectLst/>
                          <a:latin typeface="나눔고딕OTF" panose="020D0604000000000000" pitchFamily="34" charset="-127"/>
                          <a:ea typeface="나눔고딕OTF" panose="020D0604000000000000" pitchFamily="34" charset="-127"/>
                        </a:rPr>
                        <a:t>1</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dirty="0">
                          <a:solidFill>
                            <a:srgbClr val="000000"/>
                          </a:solidFill>
                          <a:effectLst/>
                          <a:latin typeface="나눔고딕OTF" panose="020D0604000000000000" pitchFamily="34" charset="-127"/>
                          <a:ea typeface="나눔고딕OTF" panose="020D0604000000000000" pitchFamily="34" charset="-127"/>
                        </a:rPr>
                        <a:t>가계부 관련</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ko-KR" sz="800" kern="100">
                          <a:solidFill>
                            <a:srgbClr val="000000"/>
                          </a:solidFill>
                          <a:effectLst/>
                          <a:latin typeface="나눔고딕OTF" panose="020D0604000000000000" pitchFamily="34" charset="-127"/>
                          <a:ea typeface="나눔고딕OTF" panose="020D0604000000000000" pitchFamily="34" charset="-127"/>
                        </a:rPr>
                        <a:t>가계부앱</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460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1,300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　</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8087059"/>
                  </a:ext>
                </a:extLst>
              </a:tr>
              <a:tr h="253360">
                <a:tc>
                  <a:txBody>
                    <a:bodyPr/>
                    <a:lstStyle/>
                    <a:p>
                      <a:pPr algn="ctr"/>
                      <a:r>
                        <a:rPr lang="en-US" sz="800" kern="100">
                          <a:solidFill>
                            <a:srgbClr val="000000"/>
                          </a:solidFill>
                          <a:effectLst/>
                          <a:latin typeface="나눔고딕OTF" panose="020D0604000000000000" pitchFamily="34" charset="-127"/>
                          <a:ea typeface="나눔고딕OTF" panose="020D0604000000000000" pitchFamily="34" charset="-127"/>
                        </a:rPr>
                        <a:t>2</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dirty="0">
                          <a:solidFill>
                            <a:srgbClr val="000000"/>
                          </a:solidFill>
                          <a:effectLst/>
                          <a:latin typeface="나눔고딕OTF" panose="020D0604000000000000" pitchFamily="34" charset="-127"/>
                          <a:ea typeface="나눔고딕OTF" panose="020D0604000000000000" pitchFamily="34" charset="-127"/>
                        </a:rPr>
                        <a:t>가계부 관련</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ko-KR" sz="800" kern="100">
                          <a:solidFill>
                            <a:srgbClr val="000000"/>
                          </a:solidFill>
                          <a:effectLst/>
                          <a:latin typeface="나눔고딕OTF" panose="020D0604000000000000" pitchFamily="34" charset="-127"/>
                          <a:ea typeface="나눔고딕OTF" panose="020D0604000000000000" pitchFamily="34" charset="-127"/>
                        </a:rPr>
                        <a:t>비용관리앱</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&lt; 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&lt; 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조회량 낮음</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46686909"/>
                  </a:ext>
                </a:extLst>
              </a:tr>
              <a:tr h="253360">
                <a:tc>
                  <a:txBody>
                    <a:bodyPr/>
                    <a:lstStyle/>
                    <a:p>
                      <a:pPr algn="ctr"/>
                      <a:r>
                        <a:rPr lang="en-US" sz="800" kern="100">
                          <a:solidFill>
                            <a:srgbClr val="000000"/>
                          </a:solidFill>
                          <a:effectLst/>
                          <a:latin typeface="나눔고딕OTF" panose="020D0604000000000000" pitchFamily="34" charset="-127"/>
                          <a:ea typeface="나눔고딕OTF" panose="020D0604000000000000" pitchFamily="34" charset="-127"/>
                        </a:rPr>
                        <a:t>3</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dirty="0">
                          <a:solidFill>
                            <a:srgbClr val="000000"/>
                          </a:solidFill>
                          <a:effectLst/>
                          <a:latin typeface="나눔고딕OTF" panose="020D0604000000000000" pitchFamily="34" charset="-127"/>
                          <a:ea typeface="나눔고딕OTF" panose="020D0604000000000000" pitchFamily="34" charset="-127"/>
                        </a:rPr>
                        <a:t>가계부 관련</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ko-KR" sz="800" kern="100">
                          <a:solidFill>
                            <a:srgbClr val="000000"/>
                          </a:solidFill>
                          <a:effectLst/>
                          <a:latin typeface="나눔고딕OTF" panose="020D0604000000000000" pitchFamily="34" charset="-127"/>
                          <a:ea typeface="나눔고딕OTF" panose="020D0604000000000000" pitchFamily="34" charset="-127"/>
                        </a:rPr>
                        <a:t>지출관리앱</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&lt; 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30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조회량 낮음</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03702615"/>
                  </a:ext>
                </a:extLst>
              </a:tr>
              <a:tr h="253360">
                <a:tc>
                  <a:txBody>
                    <a:bodyPr/>
                    <a:lstStyle/>
                    <a:p>
                      <a:pPr algn="ctr"/>
                      <a:r>
                        <a:rPr lang="en-US" sz="800" kern="100">
                          <a:solidFill>
                            <a:srgbClr val="000000"/>
                          </a:solidFill>
                          <a:effectLst/>
                          <a:latin typeface="나눔고딕OTF" panose="020D0604000000000000" pitchFamily="34" charset="-127"/>
                          <a:ea typeface="나눔고딕OTF" panose="020D0604000000000000" pitchFamily="34" charset="-127"/>
                        </a:rPr>
                        <a:t>4</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가계부 관련</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ko-KR" sz="800" kern="100" dirty="0">
                          <a:solidFill>
                            <a:srgbClr val="000000"/>
                          </a:solidFill>
                          <a:effectLst/>
                          <a:latin typeface="나눔고딕OTF" panose="020D0604000000000000" pitchFamily="34" charset="-127"/>
                          <a:ea typeface="나눔고딕OTF" panose="020D0604000000000000" pitchFamily="34" charset="-127"/>
                        </a:rPr>
                        <a:t>월지출관리</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&lt; 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&lt; 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조회량 낮음</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18295681"/>
                  </a:ext>
                </a:extLst>
              </a:tr>
              <a:tr h="253360">
                <a:tc>
                  <a:txBody>
                    <a:bodyPr/>
                    <a:lstStyle/>
                    <a:p>
                      <a:pPr algn="ctr"/>
                      <a:r>
                        <a:rPr lang="en-US" sz="800" kern="100">
                          <a:solidFill>
                            <a:srgbClr val="000000"/>
                          </a:solidFill>
                          <a:effectLst/>
                          <a:latin typeface="나눔고딕OTF" panose="020D0604000000000000" pitchFamily="34" charset="-127"/>
                          <a:ea typeface="나눔고딕OTF" panose="020D0604000000000000" pitchFamily="34" charset="-127"/>
                        </a:rPr>
                        <a:t>5</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dirty="0">
                          <a:solidFill>
                            <a:srgbClr val="000000"/>
                          </a:solidFill>
                          <a:effectLst/>
                          <a:latin typeface="나눔고딕OTF" panose="020D0604000000000000" pitchFamily="34" charset="-127"/>
                          <a:ea typeface="나눔고딕OTF" panose="020D0604000000000000" pitchFamily="34" charset="-127"/>
                        </a:rPr>
                        <a:t>가계부 관련</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ko-KR" sz="800" kern="100" dirty="0" err="1">
                          <a:solidFill>
                            <a:srgbClr val="000000"/>
                          </a:solidFill>
                          <a:effectLst/>
                          <a:latin typeface="나눔고딕OTF" panose="020D0604000000000000" pitchFamily="34" charset="-127"/>
                          <a:ea typeface="나눔고딕OTF" panose="020D0604000000000000" pitchFamily="34" charset="-127"/>
                        </a:rPr>
                        <a:t>가계부어플추천</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3,180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17,000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　</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50536994"/>
                  </a:ext>
                </a:extLst>
              </a:tr>
              <a:tr h="253360">
                <a:tc>
                  <a:txBody>
                    <a:bodyPr/>
                    <a:lstStyle/>
                    <a:p>
                      <a:pPr algn="ctr"/>
                      <a:r>
                        <a:rPr lang="en-US" sz="800" kern="100">
                          <a:solidFill>
                            <a:srgbClr val="000000"/>
                          </a:solidFill>
                          <a:effectLst/>
                          <a:latin typeface="나눔고딕OTF" panose="020D0604000000000000" pitchFamily="34" charset="-127"/>
                          <a:ea typeface="나눔고딕OTF" panose="020D0604000000000000" pitchFamily="34" charset="-127"/>
                        </a:rPr>
                        <a:t>6</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가계부 관련</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ko-KR" sz="800" kern="100">
                          <a:solidFill>
                            <a:srgbClr val="000000"/>
                          </a:solidFill>
                          <a:effectLst/>
                          <a:latin typeface="나눔고딕OTF" panose="020D0604000000000000" pitchFamily="34" charset="-127"/>
                          <a:ea typeface="나눔고딕OTF" panose="020D0604000000000000" pitchFamily="34" charset="-127"/>
                        </a:rPr>
                        <a:t>가계부어플</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dirty="0">
                          <a:solidFill>
                            <a:srgbClr val="000000"/>
                          </a:solidFill>
                          <a:effectLst/>
                          <a:latin typeface="나눔고딕OTF" panose="020D0604000000000000" pitchFamily="34" charset="-127"/>
                          <a:ea typeface="나눔고딕OTF" panose="020D0604000000000000" pitchFamily="34" charset="-127"/>
                        </a:rPr>
                        <a:t>2,490</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5,180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　</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29100926"/>
                  </a:ext>
                </a:extLst>
              </a:tr>
              <a:tr h="253360">
                <a:tc>
                  <a:txBody>
                    <a:bodyPr/>
                    <a:lstStyle/>
                    <a:p>
                      <a:pPr algn="ctr"/>
                      <a:r>
                        <a:rPr lang="en-US" sz="800" kern="100">
                          <a:solidFill>
                            <a:srgbClr val="000000"/>
                          </a:solidFill>
                          <a:effectLst/>
                          <a:latin typeface="나눔고딕OTF" panose="020D0604000000000000" pitchFamily="34" charset="-127"/>
                          <a:ea typeface="나눔고딕OTF" panose="020D0604000000000000" pitchFamily="34" charset="-127"/>
                        </a:rPr>
                        <a:t>7</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가계부 관련</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ko-KR" sz="800" kern="100">
                          <a:solidFill>
                            <a:srgbClr val="000000"/>
                          </a:solidFill>
                          <a:effectLst/>
                          <a:latin typeface="나눔고딕OTF" panose="020D0604000000000000" pitchFamily="34" charset="-127"/>
                          <a:ea typeface="나눔고딕OTF" panose="020D0604000000000000" pitchFamily="34" charset="-127"/>
                        </a:rPr>
                        <a:t>아이폰가계부</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280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dirty="0">
                          <a:solidFill>
                            <a:srgbClr val="000000"/>
                          </a:solidFill>
                          <a:effectLst/>
                          <a:latin typeface="나눔고딕OTF" panose="020D0604000000000000" pitchFamily="34" charset="-127"/>
                          <a:ea typeface="나눔고딕OTF" panose="020D0604000000000000" pitchFamily="34" charset="-127"/>
                        </a:rPr>
                        <a:t>920</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　</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86568372"/>
                  </a:ext>
                </a:extLst>
              </a:tr>
              <a:tr h="253360">
                <a:tc>
                  <a:txBody>
                    <a:bodyPr/>
                    <a:lstStyle/>
                    <a:p>
                      <a:pPr algn="ctr"/>
                      <a:r>
                        <a:rPr lang="en-US" sz="800" kern="100">
                          <a:solidFill>
                            <a:srgbClr val="000000"/>
                          </a:solidFill>
                          <a:effectLst/>
                          <a:latin typeface="나눔고딕OTF" panose="020D0604000000000000" pitchFamily="34" charset="-127"/>
                          <a:ea typeface="나눔고딕OTF" panose="020D0604000000000000" pitchFamily="34" charset="-127"/>
                        </a:rPr>
                        <a:t>8</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자산관리 관련</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ko-KR" sz="800" kern="100">
                          <a:solidFill>
                            <a:srgbClr val="000000"/>
                          </a:solidFill>
                          <a:effectLst/>
                          <a:latin typeface="나눔고딕OTF" panose="020D0604000000000000" pitchFamily="34" charset="-127"/>
                          <a:ea typeface="나눔고딕OTF" panose="020D0604000000000000" pitchFamily="34" charset="-127"/>
                        </a:rPr>
                        <a:t>자산관리앱</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190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r>
                        <a:rPr lang="en-US" sz="800" kern="100" dirty="0">
                          <a:solidFill>
                            <a:srgbClr val="000000"/>
                          </a:solidFill>
                          <a:effectLst/>
                          <a:latin typeface="나눔고딕OTF" panose="020D0604000000000000" pitchFamily="34" charset="-127"/>
                          <a:ea typeface="나눔고딕OTF" panose="020D0604000000000000" pitchFamily="34" charset="-127"/>
                        </a:rPr>
                        <a:t>400</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　</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0752254"/>
                  </a:ext>
                </a:extLst>
              </a:tr>
              <a:tr h="253360">
                <a:tc>
                  <a:txBody>
                    <a:bodyPr/>
                    <a:lstStyle/>
                    <a:p>
                      <a:pPr algn="ctr"/>
                      <a:r>
                        <a:rPr lang="en-US" sz="800" kern="100">
                          <a:solidFill>
                            <a:srgbClr val="000000"/>
                          </a:solidFill>
                          <a:effectLst/>
                          <a:latin typeface="나눔고딕OTF" panose="020D0604000000000000" pitchFamily="34" charset="-127"/>
                          <a:ea typeface="나눔고딕OTF" panose="020D0604000000000000" pitchFamily="34" charset="-127"/>
                        </a:rPr>
                        <a:t>9</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브랜드 관련</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r>
                        <a:rPr lang="ko-KR" sz="800" kern="100">
                          <a:solidFill>
                            <a:srgbClr val="000000"/>
                          </a:solidFill>
                          <a:effectLst/>
                          <a:latin typeface="나눔고딕OTF" panose="020D0604000000000000" pitchFamily="34" charset="-127"/>
                          <a:ea typeface="나눔고딕OTF" panose="020D0604000000000000" pitchFamily="34" charset="-127"/>
                        </a:rPr>
                        <a:t>아차앱</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&lt; 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　</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2702155527"/>
                  </a:ext>
                </a:extLst>
              </a:tr>
              <a:tr h="253360">
                <a:tc>
                  <a:txBody>
                    <a:bodyPr/>
                    <a:lstStyle/>
                    <a:p>
                      <a:pPr algn="ctr"/>
                      <a:r>
                        <a:rPr lang="en-US" sz="800" kern="100">
                          <a:solidFill>
                            <a:srgbClr val="000000"/>
                          </a:solidFill>
                          <a:effectLst/>
                          <a:latin typeface="나눔고딕OTF" panose="020D0604000000000000" pitchFamily="34" charset="-127"/>
                          <a:ea typeface="나눔고딕OTF" panose="020D0604000000000000" pitchFamily="34" charset="-127"/>
                        </a:rPr>
                        <a:t>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브랜드 관련</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r>
                        <a:rPr lang="ko-KR" sz="800" kern="100">
                          <a:solidFill>
                            <a:srgbClr val="000000"/>
                          </a:solidFill>
                          <a:effectLst/>
                          <a:latin typeface="나눔고딕OTF" panose="020D0604000000000000" pitchFamily="34" charset="-127"/>
                          <a:ea typeface="나눔고딕OTF" panose="020D0604000000000000" pitchFamily="34" charset="-127"/>
                        </a:rPr>
                        <a:t>아차앱후기</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&lt; 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&lt; 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　</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427003312"/>
                  </a:ext>
                </a:extLst>
              </a:tr>
              <a:tr h="253360">
                <a:tc>
                  <a:txBody>
                    <a:bodyPr/>
                    <a:lstStyle/>
                    <a:p>
                      <a:pPr algn="ctr"/>
                      <a:r>
                        <a:rPr lang="en-US" sz="800" kern="100" dirty="0">
                          <a:solidFill>
                            <a:srgbClr val="000000"/>
                          </a:solidFill>
                          <a:effectLst/>
                          <a:latin typeface="나눔고딕OTF" panose="020D0604000000000000" pitchFamily="34" charset="-127"/>
                          <a:ea typeface="나눔고딕OTF" panose="020D0604000000000000" pitchFamily="34" charset="-127"/>
                        </a:rPr>
                        <a:t>11</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r>
                        <a:rPr lang="ko-KR" sz="800" kern="100">
                          <a:solidFill>
                            <a:srgbClr val="000000"/>
                          </a:solidFill>
                          <a:effectLst/>
                          <a:latin typeface="나눔고딕OTF" panose="020D0604000000000000" pitchFamily="34" charset="-127"/>
                          <a:ea typeface="나눔고딕OTF" panose="020D0604000000000000" pitchFamily="34" charset="-127"/>
                        </a:rPr>
                        <a:t>브랜드 관련</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r>
                        <a:rPr lang="ko-KR" sz="800" kern="100">
                          <a:solidFill>
                            <a:srgbClr val="000000"/>
                          </a:solidFill>
                          <a:effectLst/>
                          <a:latin typeface="나눔고딕OTF" panose="020D0604000000000000" pitchFamily="34" charset="-127"/>
                          <a:ea typeface="나눔고딕OTF" panose="020D0604000000000000" pitchFamily="34" charset="-127"/>
                        </a:rPr>
                        <a:t>아차앱장점</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&lt; 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r"/>
                      <a:r>
                        <a:rPr lang="en-US" sz="800" kern="100">
                          <a:solidFill>
                            <a:srgbClr val="000000"/>
                          </a:solidFill>
                          <a:effectLst/>
                          <a:latin typeface="나눔고딕OTF" panose="020D0604000000000000" pitchFamily="34" charset="-127"/>
                          <a:ea typeface="나눔고딕OTF" panose="020D0604000000000000" pitchFamily="34" charset="-127"/>
                        </a:rPr>
                        <a:t>&lt; 10</a:t>
                      </a:r>
                      <a:endParaRPr lang="ko-KR" sz="1000" kern="10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algn="ctr"/>
                      <a:r>
                        <a:rPr lang="ko-KR" sz="800" kern="100" dirty="0">
                          <a:solidFill>
                            <a:srgbClr val="000000"/>
                          </a:solidFill>
                          <a:effectLst/>
                          <a:latin typeface="나눔고딕OTF" panose="020D0604000000000000" pitchFamily="34" charset="-127"/>
                          <a:ea typeface="나눔고딕OTF" panose="020D0604000000000000" pitchFamily="34" charset="-127"/>
                        </a:rPr>
                        <a:t>　</a:t>
                      </a:r>
                      <a:endParaRPr lang="ko-KR" sz="1000" kern="100" dirty="0">
                        <a:effectLst/>
                        <a:latin typeface="나눔고딕OTF" panose="020D0604000000000000" pitchFamily="34" charset="-127"/>
                        <a:ea typeface="나눔고딕OTF" panose="020D0604000000000000" pitchFamily="34" charset="-127"/>
                      </a:endParaRPr>
                    </a:p>
                  </a:txBody>
                  <a:tcPr marL="51078" marR="510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4098701330"/>
                  </a:ext>
                </a:extLst>
              </a:tr>
            </a:tbl>
          </a:graphicData>
        </a:graphic>
      </p:graphicFrame>
      <p:sp>
        <p:nvSpPr>
          <p:cNvPr id="15" name="TextBox 14">
            <a:extLst>
              <a:ext uri="{FF2B5EF4-FFF2-40B4-BE49-F238E27FC236}">
                <a16:creationId xmlns:a16="http://schemas.microsoft.com/office/drawing/2014/main" id="{1D5AA705-9FB2-4254-840C-E0295415C495}"/>
              </a:ext>
            </a:extLst>
          </p:cNvPr>
          <p:cNvSpPr txBox="1"/>
          <p:nvPr/>
        </p:nvSpPr>
        <p:spPr>
          <a:xfrm>
            <a:off x="691380" y="1989138"/>
            <a:ext cx="3846369" cy="2312931"/>
          </a:xfrm>
          <a:prstGeom prst="rect">
            <a:avLst/>
          </a:prstGeom>
          <a:noFill/>
        </p:spPr>
        <p:txBody>
          <a:bodyPr wrap="square" lIns="0" tIns="0" rIns="0" bIns="0" rtlCol="0">
            <a:noAutofit/>
          </a:bodyPr>
          <a:lstStyle/>
          <a:p>
            <a:pPr marL="139303" indent="-139303" defTabSz="742950" fontAlgn="auto" latinLnBrk="0">
              <a:lnSpc>
                <a:spcPct val="150000"/>
              </a:lnSpc>
              <a:spcBef>
                <a:spcPts val="0"/>
              </a:spcBef>
              <a:spcAft>
                <a:spcPts val="0"/>
              </a:spcAft>
              <a:buFont typeface="Arial" panose="020B0604020202020204" pitchFamily="34" charset="0"/>
              <a:buChar char="•"/>
              <a:defRPr/>
            </a:pPr>
            <a:r>
              <a:rPr lang="ko-KR" altLang="en-US" sz="900" dirty="0">
                <a:solidFill>
                  <a:srgbClr val="000000">
                    <a:lumMod val="95000"/>
                    <a:lumOff val="5000"/>
                  </a:srgbClr>
                </a:solidFill>
                <a:latin typeface="+mn-ea"/>
                <a:ea typeface="+mn-ea"/>
              </a:rPr>
              <a:t>브랜드 관련 검색어 </a:t>
            </a:r>
            <a:r>
              <a:rPr lang="en-US" altLang="ko-KR" sz="900" dirty="0">
                <a:solidFill>
                  <a:srgbClr val="000000">
                    <a:lumMod val="95000"/>
                    <a:lumOff val="5000"/>
                  </a:srgbClr>
                </a:solidFill>
                <a:latin typeface="+mn-ea"/>
                <a:ea typeface="+mn-ea"/>
              </a:rPr>
              <a:t>: </a:t>
            </a:r>
            <a:r>
              <a:rPr lang="ko-KR" altLang="en-US" sz="900" dirty="0">
                <a:solidFill>
                  <a:srgbClr val="000000">
                    <a:lumMod val="95000"/>
                    <a:lumOff val="5000"/>
                  </a:srgbClr>
                </a:solidFill>
                <a:latin typeface="+mn-ea"/>
                <a:ea typeface="+mn-ea"/>
              </a:rPr>
              <a:t>아차</a:t>
            </a:r>
            <a:r>
              <a:rPr lang="en-US" altLang="ko-KR" sz="900" dirty="0">
                <a:solidFill>
                  <a:srgbClr val="000000">
                    <a:lumMod val="95000"/>
                    <a:lumOff val="5000"/>
                  </a:srgbClr>
                </a:solidFill>
                <a:latin typeface="+mn-ea"/>
                <a:ea typeface="+mn-ea"/>
              </a:rPr>
              <a:t>, </a:t>
            </a:r>
            <a:r>
              <a:rPr lang="ko-KR" altLang="en-US" sz="900" dirty="0" err="1">
                <a:solidFill>
                  <a:srgbClr val="000000">
                    <a:lumMod val="95000"/>
                    <a:lumOff val="5000"/>
                  </a:srgbClr>
                </a:solidFill>
                <a:latin typeface="+mn-ea"/>
                <a:ea typeface="+mn-ea"/>
              </a:rPr>
              <a:t>아차앱</a:t>
            </a:r>
            <a:r>
              <a:rPr lang="en-US" altLang="ko-KR" sz="900" dirty="0">
                <a:solidFill>
                  <a:srgbClr val="000000">
                    <a:lumMod val="95000"/>
                    <a:lumOff val="5000"/>
                  </a:srgbClr>
                </a:solidFill>
                <a:latin typeface="+mn-ea"/>
                <a:ea typeface="+mn-ea"/>
              </a:rPr>
              <a:t>, </a:t>
            </a:r>
            <a:r>
              <a:rPr lang="ko-KR" altLang="en-US" sz="900" dirty="0" err="1">
                <a:solidFill>
                  <a:srgbClr val="000000">
                    <a:lumMod val="95000"/>
                    <a:lumOff val="5000"/>
                  </a:srgbClr>
                </a:solidFill>
                <a:latin typeface="+mn-ea"/>
                <a:ea typeface="+mn-ea"/>
              </a:rPr>
              <a:t>아차앱리뷰</a:t>
            </a:r>
            <a:r>
              <a:rPr lang="en-US" altLang="ko-KR" sz="900" dirty="0">
                <a:solidFill>
                  <a:srgbClr val="000000">
                    <a:lumMod val="95000"/>
                    <a:lumOff val="5000"/>
                  </a:srgbClr>
                </a:solidFill>
                <a:latin typeface="+mn-ea"/>
                <a:ea typeface="+mn-ea"/>
              </a:rPr>
              <a:t>, </a:t>
            </a:r>
            <a:r>
              <a:rPr lang="ko-KR" altLang="en-US" sz="900" dirty="0" err="1">
                <a:solidFill>
                  <a:srgbClr val="000000">
                    <a:lumMod val="95000"/>
                    <a:lumOff val="5000"/>
                  </a:srgbClr>
                </a:solidFill>
                <a:latin typeface="+mn-ea"/>
                <a:ea typeface="+mn-ea"/>
              </a:rPr>
              <a:t>아차앱후기</a:t>
            </a:r>
            <a:endParaRPr lang="en-US" altLang="ko-KR" sz="900" dirty="0">
              <a:solidFill>
                <a:srgbClr val="000000">
                  <a:lumMod val="95000"/>
                  <a:lumOff val="5000"/>
                </a:srgbClr>
              </a:solidFill>
              <a:latin typeface="+mn-ea"/>
              <a:ea typeface="+mn-ea"/>
            </a:endParaRPr>
          </a:p>
          <a:p>
            <a:pPr marL="139303" indent="-139303" defTabSz="742950" fontAlgn="auto" latinLnBrk="0">
              <a:lnSpc>
                <a:spcPct val="150000"/>
              </a:lnSpc>
              <a:spcBef>
                <a:spcPts val="0"/>
              </a:spcBef>
              <a:spcAft>
                <a:spcPts val="0"/>
              </a:spcAft>
              <a:buFont typeface="Arial" panose="020B0604020202020204" pitchFamily="34" charset="0"/>
              <a:buChar char="•"/>
              <a:defRPr/>
            </a:pPr>
            <a:r>
              <a:rPr lang="ko-KR" altLang="en-US" sz="900" dirty="0">
                <a:solidFill>
                  <a:srgbClr val="000000">
                    <a:lumMod val="95000"/>
                    <a:lumOff val="5000"/>
                  </a:srgbClr>
                </a:solidFill>
                <a:latin typeface="+mn-ea"/>
                <a:ea typeface="+mn-ea"/>
              </a:rPr>
              <a:t>서브 관련 검색어 </a:t>
            </a:r>
            <a:r>
              <a:rPr lang="en-US" altLang="ko-KR" sz="900" dirty="0">
                <a:solidFill>
                  <a:srgbClr val="000000">
                    <a:lumMod val="95000"/>
                    <a:lumOff val="5000"/>
                  </a:srgbClr>
                </a:solidFill>
                <a:latin typeface="+mn-ea"/>
                <a:ea typeface="+mn-ea"/>
              </a:rPr>
              <a:t>: </a:t>
            </a:r>
            <a:r>
              <a:rPr lang="ko-KR" altLang="en-US" sz="900" dirty="0" err="1">
                <a:solidFill>
                  <a:srgbClr val="000000">
                    <a:lumMod val="95000"/>
                    <a:lumOff val="5000"/>
                  </a:srgbClr>
                </a:solidFill>
                <a:latin typeface="+mn-ea"/>
                <a:ea typeface="+mn-ea"/>
              </a:rPr>
              <a:t>가계부앱</a:t>
            </a:r>
            <a:endParaRPr lang="en-US" altLang="ko-KR" sz="900" dirty="0">
              <a:solidFill>
                <a:srgbClr val="000000">
                  <a:lumMod val="95000"/>
                  <a:lumOff val="5000"/>
                </a:srgbClr>
              </a:solidFill>
              <a:latin typeface="+mn-ea"/>
              <a:ea typeface="+mn-ea"/>
            </a:endParaRPr>
          </a:p>
          <a:p>
            <a:pPr marL="139303" indent="-139303" defTabSz="742950" fontAlgn="auto" latinLnBrk="0">
              <a:lnSpc>
                <a:spcPct val="150000"/>
              </a:lnSpc>
              <a:spcBef>
                <a:spcPts val="0"/>
              </a:spcBef>
              <a:spcAft>
                <a:spcPts val="0"/>
              </a:spcAft>
              <a:buFont typeface="Arial" panose="020B0604020202020204" pitchFamily="34" charset="0"/>
              <a:buChar char="•"/>
              <a:defRPr/>
            </a:pPr>
            <a:r>
              <a:rPr lang="ko-KR" altLang="en-US" sz="900" dirty="0">
                <a:solidFill>
                  <a:srgbClr val="000000">
                    <a:lumMod val="95000"/>
                    <a:lumOff val="5000"/>
                  </a:srgbClr>
                </a:solidFill>
                <a:latin typeface="+mn-ea"/>
                <a:ea typeface="+mn-ea"/>
              </a:rPr>
              <a:t>컨텐츠 가이드 라인</a:t>
            </a:r>
            <a:endParaRPr lang="en-US" altLang="ko-KR" sz="900" dirty="0">
              <a:solidFill>
                <a:srgbClr val="000000">
                  <a:lumMod val="95000"/>
                  <a:lumOff val="5000"/>
                </a:srgbClr>
              </a:solidFill>
              <a:latin typeface="+mn-ea"/>
              <a:ea typeface="+mn-ea"/>
            </a:endParaRPr>
          </a:p>
          <a:p>
            <a:pPr lvl="1" latinLnBrk="0">
              <a:lnSpc>
                <a:spcPct val="150000"/>
              </a:lnSpc>
              <a:defRPr/>
            </a:pPr>
            <a:r>
              <a:rPr lang="ko-KR" altLang="en-US" sz="900" dirty="0">
                <a:solidFill>
                  <a:srgbClr val="000000">
                    <a:lumMod val="95000"/>
                    <a:lumOff val="5000"/>
                  </a:srgbClr>
                </a:solidFill>
                <a:latin typeface="+mn-ea"/>
                <a:ea typeface="+mn-ea"/>
              </a:rPr>
              <a:t>소개 </a:t>
            </a:r>
            <a:r>
              <a:rPr lang="en-US" altLang="ko-KR" sz="900" dirty="0">
                <a:solidFill>
                  <a:srgbClr val="000000">
                    <a:lumMod val="95000"/>
                    <a:lumOff val="5000"/>
                  </a:srgbClr>
                </a:solidFill>
                <a:latin typeface="+mn-ea"/>
                <a:ea typeface="+mn-ea"/>
              </a:rPr>
              <a:t>: </a:t>
            </a:r>
            <a:r>
              <a:rPr lang="ko-KR" altLang="en-US" sz="900" dirty="0">
                <a:solidFill>
                  <a:srgbClr val="000000">
                    <a:lumMod val="95000"/>
                    <a:lumOff val="5000"/>
                  </a:srgbClr>
                </a:solidFill>
                <a:latin typeface="+mn-ea"/>
                <a:ea typeface="+mn-ea"/>
              </a:rPr>
              <a:t>여러 계좌</a:t>
            </a:r>
            <a:r>
              <a:rPr lang="en-US" altLang="ko-KR" sz="900" dirty="0">
                <a:solidFill>
                  <a:srgbClr val="000000">
                    <a:lumMod val="95000"/>
                    <a:lumOff val="5000"/>
                  </a:srgbClr>
                </a:solidFill>
                <a:latin typeface="+mn-ea"/>
                <a:ea typeface="+mn-ea"/>
              </a:rPr>
              <a:t>, </a:t>
            </a:r>
            <a:r>
              <a:rPr lang="ko-KR" altLang="en-US" sz="900" dirty="0">
                <a:solidFill>
                  <a:srgbClr val="000000">
                    <a:lumMod val="95000"/>
                    <a:lumOff val="5000"/>
                  </a:srgbClr>
                </a:solidFill>
                <a:latin typeface="+mn-ea"/>
                <a:ea typeface="+mn-ea"/>
              </a:rPr>
              <a:t>카드 관리에 어려움이 있던 경험</a:t>
            </a:r>
            <a:endParaRPr lang="en-US" altLang="ko-KR" sz="900" dirty="0">
              <a:solidFill>
                <a:srgbClr val="000000">
                  <a:lumMod val="95000"/>
                  <a:lumOff val="5000"/>
                </a:srgbClr>
              </a:solidFill>
              <a:latin typeface="+mn-ea"/>
              <a:ea typeface="+mn-ea"/>
            </a:endParaRPr>
          </a:p>
          <a:p>
            <a:pPr lvl="1" latinLnBrk="0">
              <a:lnSpc>
                <a:spcPct val="150000"/>
              </a:lnSpc>
              <a:defRPr/>
            </a:pPr>
            <a:r>
              <a:rPr lang="ko-KR" altLang="en-US" sz="900" dirty="0">
                <a:solidFill>
                  <a:srgbClr val="000000">
                    <a:lumMod val="95000"/>
                    <a:lumOff val="5000"/>
                  </a:srgbClr>
                </a:solidFill>
                <a:latin typeface="+mn-ea"/>
                <a:ea typeface="+mn-ea"/>
              </a:rPr>
              <a:t>서비스 소개</a:t>
            </a:r>
            <a:endParaRPr lang="en-US" altLang="ko-KR" sz="900" dirty="0">
              <a:solidFill>
                <a:srgbClr val="000000">
                  <a:lumMod val="95000"/>
                  <a:lumOff val="5000"/>
                </a:srgbClr>
              </a:solidFill>
              <a:latin typeface="+mn-ea"/>
              <a:ea typeface="+mn-ea"/>
            </a:endParaRPr>
          </a:p>
          <a:p>
            <a:pPr lvl="1" latinLnBrk="0">
              <a:lnSpc>
                <a:spcPct val="150000"/>
              </a:lnSpc>
              <a:defRPr/>
            </a:pPr>
            <a:r>
              <a:rPr lang="ko-KR" altLang="ko-KR" sz="900" dirty="0">
                <a:solidFill>
                  <a:srgbClr val="000000">
                    <a:lumMod val="95000"/>
                    <a:lumOff val="5000"/>
                  </a:srgbClr>
                </a:solidFill>
                <a:latin typeface="+mn-ea"/>
                <a:ea typeface="+mn-ea"/>
              </a:rPr>
              <a:t>①</a:t>
            </a:r>
            <a:r>
              <a:rPr lang="en-US" altLang="ko-KR" sz="900" dirty="0">
                <a:solidFill>
                  <a:srgbClr val="000000">
                    <a:lumMod val="95000"/>
                    <a:lumOff val="5000"/>
                  </a:srgbClr>
                </a:solidFill>
                <a:latin typeface="+mn-ea"/>
                <a:ea typeface="+mn-ea"/>
              </a:rPr>
              <a:t> </a:t>
            </a:r>
            <a:r>
              <a:rPr lang="ko-KR" altLang="en-US" sz="900" dirty="0">
                <a:solidFill>
                  <a:srgbClr val="000000">
                    <a:lumMod val="95000"/>
                    <a:lumOff val="5000"/>
                  </a:srgbClr>
                </a:solidFill>
                <a:latin typeface="+mn-ea"/>
                <a:ea typeface="+mn-ea"/>
              </a:rPr>
              <a:t>월 고정지출 내역</a:t>
            </a:r>
            <a:r>
              <a:rPr lang="en-US" altLang="ko-KR" sz="900" dirty="0">
                <a:solidFill>
                  <a:srgbClr val="000000">
                    <a:lumMod val="95000"/>
                    <a:lumOff val="5000"/>
                  </a:srgbClr>
                </a:solidFill>
                <a:latin typeface="+mn-ea"/>
                <a:ea typeface="+mn-ea"/>
              </a:rPr>
              <a:t>(</a:t>
            </a:r>
            <a:r>
              <a:rPr lang="ko-KR" altLang="en-US" sz="900" dirty="0">
                <a:solidFill>
                  <a:srgbClr val="000000">
                    <a:lumMod val="95000"/>
                    <a:lumOff val="5000"/>
                  </a:srgbClr>
                </a:solidFill>
                <a:latin typeface="+mn-ea"/>
                <a:ea typeface="+mn-ea"/>
              </a:rPr>
              <a:t>지난달</a:t>
            </a:r>
            <a:r>
              <a:rPr lang="en-US" altLang="ko-KR" sz="900" dirty="0">
                <a:solidFill>
                  <a:srgbClr val="000000">
                    <a:lumMod val="95000"/>
                    <a:lumOff val="5000"/>
                  </a:srgbClr>
                </a:solidFill>
                <a:latin typeface="+mn-ea"/>
                <a:ea typeface="+mn-ea"/>
              </a:rPr>
              <a:t>, </a:t>
            </a:r>
            <a:r>
              <a:rPr lang="ko-KR" altLang="en-US" sz="900" dirty="0" err="1">
                <a:solidFill>
                  <a:srgbClr val="000000">
                    <a:lumMod val="95000"/>
                    <a:lumOff val="5000"/>
                  </a:srgbClr>
                </a:solidFill>
                <a:latin typeface="+mn-ea"/>
                <a:ea typeface="+mn-ea"/>
              </a:rPr>
              <a:t>이번달</a:t>
            </a:r>
            <a:r>
              <a:rPr lang="en-US" altLang="ko-KR" sz="900" dirty="0">
                <a:solidFill>
                  <a:srgbClr val="000000">
                    <a:lumMod val="95000"/>
                    <a:lumOff val="5000"/>
                  </a:srgbClr>
                </a:solidFill>
                <a:latin typeface="+mn-ea"/>
                <a:ea typeface="+mn-ea"/>
              </a:rPr>
              <a:t>, </a:t>
            </a:r>
            <a:r>
              <a:rPr lang="ko-KR" altLang="en-US" sz="900" dirty="0">
                <a:solidFill>
                  <a:srgbClr val="000000">
                    <a:lumMod val="95000"/>
                    <a:lumOff val="5000"/>
                  </a:srgbClr>
                </a:solidFill>
                <a:latin typeface="+mn-ea"/>
                <a:ea typeface="+mn-ea"/>
              </a:rPr>
              <a:t>다음달</a:t>
            </a:r>
            <a:r>
              <a:rPr lang="en-US" altLang="ko-KR" sz="900" dirty="0">
                <a:solidFill>
                  <a:srgbClr val="000000">
                    <a:lumMod val="95000"/>
                    <a:lumOff val="5000"/>
                  </a:srgbClr>
                </a:solidFill>
                <a:latin typeface="+mn-ea"/>
                <a:ea typeface="+mn-ea"/>
              </a:rPr>
              <a:t>) </a:t>
            </a:r>
            <a:r>
              <a:rPr lang="ko-KR" altLang="en-US" sz="900" dirty="0">
                <a:solidFill>
                  <a:srgbClr val="000000">
                    <a:lumMod val="95000"/>
                    <a:lumOff val="5000"/>
                  </a:srgbClr>
                </a:solidFill>
                <a:latin typeface="+mn-ea"/>
                <a:ea typeface="+mn-ea"/>
              </a:rPr>
              <a:t>통합 조회</a:t>
            </a:r>
            <a:endParaRPr lang="en-US" altLang="ko-KR" sz="900" dirty="0">
              <a:solidFill>
                <a:srgbClr val="000000">
                  <a:lumMod val="95000"/>
                  <a:lumOff val="5000"/>
                </a:srgbClr>
              </a:solidFill>
              <a:latin typeface="+mn-ea"/>
              <a:ea typeface="+mn-ea"/>
            </a:endParaRPr>
          </a:p>
          <a:p>
            <a:pPr lvl="1" latinLnBrk="0">
              <a:lnSpc>
                <a:spcPct val="150000"/>
              </a:lnSpc>
              <a:defRPr/>
            </a:pPr>
            <a:r>
              <a:rPr lang="ko-KR" altLang="ko-KR" sz="900" dirty="0">
                <a:solidFill>
                  <a:srgbClr val="000000">
                    <a:lumMod val="95000"/>
                    <a:lumOff val="5000"/>
                  </a:srgbClr>
                </a:solidFill>
                <a:latin typeface="+mn-ea"/>
                <a:ea typeface="+mn-ea"/>
              </a:rPr>
              <a:t>②</a:t>
            </a:r>
            <a:r>
              <a:rPr lang="en-US" altLang="ko-KR" sz="900" dirty="0">
                <a:solidFill>
                  <a:srgbClr val="000000">
                    <a:lumMod val="95000"/>
                    <a:lumOff val="5000"/>
                  </a:srgbClr>
                </a:solidFill>
                <a:latin typeface="+mn-ea"/>
                <a:ea typeface="+mn-ea"/>
              </a:rPr>
              <a:t> </a:t>
            </a:r>
            <a:r>
              <a:rPr lang="ko-KR" altLang="en-US" sz="900" dirty="0">
                <a:solidFill>
                  <a:srgbClr val="000000">
                    <a:lumMod val="95000"/>
                    <a:lumOff val="5000"/>
                  </a:srgbClr>
                </a:solidFill>
                <a:latin typeface="+mn-ea"/>
                <a:ea typeface="+mn-ea"/>
              </a:rPr>
              <a:t>현금 흐름 사전 예측</a:t>
            </a:r>
            <a:endParaRPr lang="en-US" altLang="ko-KR" sz="900" dirty="0">
              <a:solidFill>
                <a:srgbClr val="000000">
                  <a:lumMod val="95000"/>
                  <a:lumOff val="5000"/>
                </a:srgbClr>
              </a:solidFill>
              <a:latin typeface="+mn-ea"/>
              <a:ea typeface="+mn-ea"/>
            </a:endParaRPr>
          </a:p>
          <a:p>
            <a:pPr lvl="1" latinLnBrk="0">
              <a:lnSpc>
                <a:spcPct val="150000"/>
              </a:lnSpc>
              <a:defRPr/>
            </a:pPr>
            <a:r>
              <a:rPr lang="ko-KR" altLang="ko-KR" sz="900" dirty="0">
                <a:solidFill>
                  <a:srgbClr val="000000">
                    <a:lumMod val="95000"/>
                    <a:lumOff val="5000"/>
                  </a:srgbClr>
                </a:solidFill>
                <a:latin typeface="+mn-ea"/>
                <a:ea typeface="+mn-ea"/>
              </a:rPr>
              <a:t>③</a:t>
            </a:r>
            <a:r>
              <a:rPr lang="en-US" altLang="ko-KR" sz="900" dirty="0">
                <a:solidFill>
                  <a:srgbClr val="000000">
                    <a:lumMod val="95000"/>
                    <a:lumOff val="5000"/>
                  </a:srgbClr>
                </a:solidFill>
                <a:latin typeface="+mn-ea"/>
                <a:ea typeface="+mn-ea"/>
              </a:rPr>
              <a:t> </a:t>
            </a:r>
            <a:r>
              <a:rPr lang="ko-KR" altLang="en-US" sz="900" dirty="0">
                <a:solidFill>
                  <a:srgbClr val="000000">
                    <a:lumMod val="95000"/>
                    <a:lumOff val="5000"/>
                  </a:srgbClr>
                </a:solidFill>
                <a:latin typeface="+mn-ea"/>
                <a:ea typeface="+mn-ea"/>
              </a:rPr>
              <a:t>보유 금융 자산 및 상품 현황 한 눈에 확인 가능</a:t>
            </a:r>
            <a:endParaRPr lang="en-US" altLang="ko-KR" sz="900" dirty="0">
              <a:solidFill>
                <a:srgbClr val="000000">
                  <a:lumMod val="95000"/>
                  <a:lumOff val="5000"/>
                </a:srgbClr>
              </a:solidFill>
              <a:latin typeface="+mn-ea"/>
              <a:ea typeface="+mn-ea"/>
            </a:endParaRPr>
          </a:p>
          <a:p>
            <a:pPr lvl="1" latinLnBrk="0">
              <a:lnSpc>
                <a:spcPct val="150000"/>
              </a:lnSpc>
              <a:defRPr/>
            </a:pPr>
            <a:r>
              <a:rPr lang="ko-KR" altLang="ko-KR" sz="900" dirty="0">
                <a:solidFill>
                  <a:srgbClr val="000000">
                    <a:lumMod val="95000"/>
                    <a:lumOff val="5000"/>
                  </a:srgbClr>
                </a:solidFill>
                <a:latin typeface="+mn-ea"/>
                <a:ea typeface="+mn-ea"/>
              </a:rPr>
              <a:t>④</a:t>
            </a:r>
            <a:r>
              <a:rPr lang="en-US" altLang="ko-KR" sz="900" dirty="0">
                <a:solidFill>
                  <a:srgbClr val="000000">
                    <a:lumMod val="95000"/>
                    <a:lumOff val="5000"/>
                  </a:srgbClr>
                </a:solidFill>
                <a:latin typeface="+mn-ea"/>
                <a:ea typeface="+mn-ea"/>
              </a:rPr>
              <a:t> </a:t>
            </a:r>
            <a:r>
              <a:rPr lang="ko-KR" altLang="en-US" sz="900" dirty="0">
                <a:solidFill>
                  <a:srgbClr val="000000">
                    <a:lumMod val="95000"/>
                    <a:lumOff val="5000"/>
                  </a:srgbClr>
                </a:solidFill>
                <a:latin typeface="+mn-ea"/>
                <a:ea typeface="+mn-ea"/>
              </a:rPr>
              <a:t>카드 지출내역에 사용자만의 지출 일기 작성</a:t>
            </a:r>
            <a:endParaRPr lang="en-US" altLang="ko-KR" sz="900" dirty="0">
              <a:solidFill>
                <a:srgbClr val="000000">
                  <a:lumMod val="95000"/>
                  <a:lumOff val="5000"/>
                </a:srgbClr>
              </a:solidFill>
              <a:latin typeface="+mn-ea"/>
              <a:ea typeface="+mn-ea"/>
            </a:endParaRPr>
          </a:p>
          <a:p>
            <a:pPr lvl="1" latinLnBrk="0">
              <a:lnSpc>
                <a:spcPct val="150000"/>
              </a:lnSpc>
              <a:defRPr/>
            </a:pPr>
            <a:r>
              <a:rPr lang="ko-KR" altLang="en-US" sz="900" dirty="0">
                <a:solidFill>
                  <a:srgbClr val="000000">
                    <a:lumMod val="95000"/>
                    <a:lumOff val="5000"/>
                  </a:srgbClr>
                </a:solidFill>
                <a:latin typeface="+mn-ea"/>
                <a:ea typeface="+mn-ea"/>
              </a:rPr>
              <a:t>마켓 링크 안내 </a:t>
            </a:r>
            <a:r>
              <a:rPr lang="en-US" altLang="ko-KR" sz="900" dirty="0">
                <a:solidFill>
                  <a:srgbClr val="000000">
                    <a:lumMod val="95000"/>
                    <a:lumOff val="5000"/>
                  </a:srgbClr>
                </a:solidFill>
                <a:latin typeface="+mn-ea"/>
                <a:ea typeface="+mn-ea"/>
              </a:rPr>
              <a:t>: IOS, ANDROID</a:t>
            </a:r>
          </a:p>
        </p:txBody>
      </p:sp>
      <p:sp>
        <p:nvSpPr>
          <p:cNvPr id="16" name="TextBox 15">
            <a:extLst>
              <a:ext uri="{FF2B5EF4-FFF2-40B4-BE49-F238E27FC236}">
                <a16:creationId xmlns:a16="http://schemas.microsoft.com/office/drawing/2014/main" id="{121A03FB-D9EC-4363-A06A-A17C0827EFE7}"/>
              </a:ext>
            </a:extLst>
          </p:cNvPr>
          <p:cNvSpPr txBox="1"/>
          <p:nvPr/>
        </p:nvSpPr>
        <p:spPr>
          <a:xfrm>
            <a:off x="848544" y="4149080"/>
            <a:ext cx="3348797" cy="250070"/>
          </a:xfrm>
          <a:prstGeom prst="rect">
            <a:avLst/>
          </a:prstGeom>
          <a:noFill/>
        </p:spPr>
        <p:txBody>
          <a:bodyPr wrap="square" lIns="0" tIns="0" rIns="0" bIns="0" rtlCol="0">
            <a:noAutofit/>
          </a:bodyPr>
          <a:lstStyle/>
          <a:p>
            <a:pPr defTabSz="742950" fontAlgn="auto" latinLnBrk="0">
              <a:lnSpc>
                <a:spcPct val="150000"/>
              </a:lnSpc>
              <a:spcBef>
                <a:spcPts val="0"/>
              </a:spcBef>
              <a:spcAft>
                <a:spcPts val="0"/>
              </a:spcAft>
              <a:defRPr/>
            </a:pP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 </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아차 </a:t>
            </a:r>
            <a:r>
              <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rPr>
              <a:t>3.0 </a:t>
            </a:r>
            <a:r>
              <a:rPr lang="ko-KR" altLang="en-US" sz="813" dirty="0">
                <a:solidFill>
                  <a:srgbClr val="000000">
                    <a:lumMod val="95000"/>
                    <a:lumOff val="5000"/>
                  </a:srgbClr>
                </a:solidFill>
                <a:latin typeface="나눔고딕OTF" panose="020D0604000000000000" pitchFamily="34" charset="-127"/>
                <a:ea typeface="나눔고딕OTF" panose="020D0604000000000000" pitchFamily="34" charset="-127"/>
              </a:rPr>
              <a:t>업데이트 전 기준으로 서비스에 맞게 컨텐츠 변경 예정</a:t>
            </a:r>
            <a:endParaRPr lang="en-US" altLang="ko-KR" sz="813" dirty="0">
              <a:solidFill>
                <a:srgbClr val="000000">
                  <a:lumMod val="95000"/>
                  <a:lumOff val="5000"/>
                </a:srgbClr>
              </a:solidFill>
              <a:latin typeface="나눔고딕OTF" panose="020D0604000000000000" pitchFamily="34" charset="-127"/>
              <a:ea typeface="나눔고딕OTF" panose="020D0604000000000000" pitchFamily="34" charset="-127"/>
            </a:endParaRPr>
          </a:p>
        </p:txBody>
      </p:sp>
      <p:sp>
        <p:nvSpPr>
          <p:cNvPr id="4" name="슬라이드 번호 개체 틀 3"/>
          <p:cNvSpPr>
            <a:spLocks noGrp="1"/>
          </p:cNvSpPr>
          <p:nvPr>
            <p:ph type="sldNum" sz="quarter" idx="12"/>
          </p:nvPr>
        </p:nvSpPr>
        <p:spPr/>
        <p:txBody>
          <a:bodyPr/>
          <a:lstStyle/>
          <a:p>
            <a:fld id="{B99C6B5B-76EA-402D-A0A3-0B93B25CE1A8}" type="slidenum">
              <a:rPr lang="ko-KR" altLang="en-US" smtClean="0"/>
              <a:pPr/>
              <a:t>18</a:t>
            </a:fld>
            <a:endParaRPr lang="ko-KR" altLang="en-US"/>
          </a:p>
        </p:txBody>
      </p:sp>
    </p:spTree>
    <p:extLst>
      <p:ext uri="{BB962C8B-B14F-4D97-AF65-F5344CB8AC3E}">
        <p14:creationId xmlns:p14="http://schemas.microsoft.com/office/powerpoint/2010/main" val="1307171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99C6B5B-76EA-402D-A0A3-0B93B25CE1A8}" type="slidenum">
              <a:rPr lang="ko-KR" altLang="en-US" smtClean="0">
                <a:solidFill>
                  <a:schemeClr val="bg1"/>
                </a:solidFill>
                <a:latin typeface="+mn-ea"/>
              </a:rPr>
              <a:pPr/>
              <a:t>1</a:t>
            </a:fld>
            <a:endParaRPr lang="ko-KR" altLang="en-US" dirty="0">
              <a:solidFill>
                <a:schemeClr val="bg1"/>
              </a:solidFill>
              <a:latin typeface="+mn-ea"/>
            </a:endParaRPr>
          </a:p>
        </p:txBody>
      </p:sp>
      <p:sp>
        <p:nvSpPr>
          <p:cNvPr id="2" name="제목 1"/>
          <p:cNvSpPr>
            <a:spLocks noGrp="1"/>
          </p:cNvSpPr>
          <p:nvPr>
            <p:ph type="title"/>
          </p:nvPr>
        </p:nvSpPr>
        <p:spPr/>
        <p:txBody>
          <a:bodyPr/>
          <a:lstStyle/>
          <a:p>
            <a:r>
              <a:rPr lang="ko-KR" altLang="en-US" dirty="0" smtClean="0">
                <a:latin typeface="HY헤드라인M" panose="02030600000101010101" pitchFamily="18" charset="-127"/>
                <a:ea typeface="HY헤드라인M" panose="02030600000101010101" pitchFamily="18" charset="-127"/>
              </a:rPr>
              <a:t>목    차</a:t>
            </a:r>
            <a:endParaRPr lang="ko-KR" altLang="en-US" dirty="0">
              <a:latin typeface="HY헤드라인M" panose="02030600000101010101" pitchFamily="18" charset="-127"/>
              <a:ea typeface="HY헤드라인M" panose="02030600000101010101" pitchFamily="18" charset="-127"/>
            </a:endParaRPr>
          </a:p>
        </p:txBody>
      </p:sp>
      <p:sp>
        <p:nvSpPr>
          <p:cNvPr id="91" name="제목 1"/>
          <p:cNvSpPr txBox="1">
            <a:spLocks/>
          </p:cNvSpPr>
          <p:nvPr/>
        </p:nvSpPr>
        <p:spPr bwMode="auto">
          <a:xfrm>
            <a:off x="2864768" y="1484784"/>
            <a:ext cx="3870507"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latinLnBrk="1" hangingPunct="0">
              <a:spcBef>
                <a:spcPct val="0"/>
              </a:spcBef>
              <a:spcAft>
                <a:spcPct val="0"/>
              </a:spcAft>
              <a:defRPr sz="1800" b="1" kern="1200">
                <a:solidFill>
                  <a:schemeClr val="bg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pPr marL="177800" indent="-177800">
              <a:lnSpc>
                <a:spcPct val="200000"/>
              </a:lnSpc>
              <a:buAutoNum type="arabicPeriod"/>
            </a:pPr>
            <a:r>
              <a:rPr kumimoji="0" lang="ko-KR" altLang="en-US" sz="1400" dirty="0" err="1" smtClean="0">
                <a:solidFill>
                  <a:schemeClr val="tx1"/>
                </a:solidFill>
                <a:latin typeface="HY헤드라인M" panose="02030600000101010101" pitchFamily="18" charset="-127"/>
                <a:ea typeface="HY헤드라인M" panose="02030600000101010101" pitchFamily="18" charset="-127"/>
              </a:rPr>
              <a:t>서비스명</a:t>
            </a:r>
            <a:r>
              <a:rPr kumimoji="0" lang="ko-KR" altLang="en-US" sz="1400" dirty="0" smtClean="0">
                <a:solidFill>
                  <a:schemeClr val="tx1"/>
                </a:solidFill>
                <a:latin typeface="HY헤드라인M" panose="02030600000101010101" pitchFamily="18" charset="-127"/>
                <a:ea typeface="HY헤드라인M" panose="02030600000101010101" pitchFamily="18" charset="-127"/>
              </a:rPr>
              <a:t> 변경</a:t>
            </a:r>
            <a:r>
              <a:rPr kumimoji="0" lang="en-US" altLang="ko-KR" sz="1400" dirty="0" smtClean="0">
                <a:solidFill>
                  <a:schemeClr val="tx1"/>
                </a:solidFill>
                <a:latin typeface="HY헤드라인M" panose="02030600000101010101" pitchFamily="18" charset="-127"/>
                <a:ea typeface="HY헤드라인M" panose="02030600000101010101" pitchFamily="18" charset="-127"/>
              </a:rPr>
              <a:t>(</a:t>
            </a:r>
            <a:r>
              <a:rPr kumimoji="0" lang="ko-KR" altLang="en-US" sz="1400" dirty="0" smtClean="0">
                <a:solidFill>
                  <a:schemeClr val="tx1"/>
                </a:solidFill>
                <a:latin typeface="HY헤드라인M" panose="02030600000101010101" pitchFamily="18" charset="-127"/>
                <a:ea typeface="HY헤드라인M" panose="02030600000101010101" pitchFamily="18" charset="-127"/>
              </a:rPr>
              <a:t>안</a:t>
            </a:r>
            <a:r>
              <a:rPr kumimoji="0" lang="en-US" altLang="ko-KR" sz="1400" dirty="0" smtClean="0">
                <a:solidFill>
                  <a:schemeClr val="tx1"/>
                </a:solidFill>
                <a:latin typeface="HY헤드라인M" panose="02030600000101010101" pitchFamily="18" charset="-127"/>
                <a:ea typeface="HY헤드라인M" panose="02030600000101010101" pitchFamily="18" charset="-127"/>
              </a:rPr>
              <a:t>)</a:t>
            </a:r>
            <a:r>
              <a:rPr kumimoji="0" lang="ko-KR" altLang="en-US" sz="1400" dirty="0" smtClean="0">
                <a:solidFill>
                  <a:schemeClr val="tx1"/>
                </a:solidFill>
                <a:latin typeface="HY헤드라인M" panose="02030600000101010101" pitchFamily="18" charset="-127"/>
                <a:ea typeface="HY헤드라인M" panose="02030600000101010101" pitchFamily="18" charset="-127"/>
              </a:rPr>
              <a:t> </a:t>
            </a:r>
            <a:endParaRPr kumimoji="0" lang="en-US" altLang="ko-KR" sz="1400" dirty="0" smtClean="0">
              <a:solidFill>
                <a:schemeClr val="tx1"/>
              </a:solidFill>
              <a:latin typeface="HY헤드라인M" panose="02030600000101010101" pitchFamily="18" charset="-127"/>
              <a:ea typeface="HY헤드라인M" panose="02030600000101010101" pitchFamily="18" charset="-127"/>
            </a:endParaRPr>
          </a:p>
          <a:p>
            <a:pPr marL="177800" indent="-177800">
              <a:lnSpc>
                <a:spcPct val="200000"/>
              </a:lnSpc>
              <a:buAutoNum type="arabicPeriod"/>
            </a:pPr>
            <a:r>
              <a:rPr kumimoji="0" lang="ko-KR" altLang="en-US" sz="1400" dirty="0" smtClean="0">
                <a:solidFill>
                  <a:schemeClr val="tx1"/>
                </a:solidFill>
                <a:latin typeface="HY헤드라인M" panose="02030600000101010101" pitchFamily="18" charset="-127"/>
                <a:ea typeface="HY헤드라인M" panose="02030600000101010101" pitchFamily="18" charset="-127"/>
              </a:rPr>
              <a:t>회원 가입 경로와 매체의 관계</a:t>
            </a:r>
            <a:endParaRPr kumimoji="0" lang="en-US" altLang="ko-KR" sz="1400" dirty="0" smtClean="0">
              <a:solidFill>
                <a:schemeClr val="tx1"/>
              </a:solidFill>
              <a:latin typeface="HY헤드라인M" panose="02030600000101010101" pitchFamily="18" charset="-127"/>
              <a:ea typeface="HY헤드라인M" panose="02030600000101010101" pitchFamily="18" charset="-127"/>
            </a:endParaRPr>
          </a:p>
          <a:p>
            <a:pPr marL="177800" indent="-177800">
              <a:lnSpc>
                <a:spcPct val="200000"/>
              </a:lnSpc>
              <a:buAutoNum type="arabicPeriod"/>
            </a:pPr>
            <a:r>
              <a:rPr lang="en-US" altLang="ko-KR" sz="1400" dirty="0" smtClean="0">
                <a:solidFill>
                  <a:schemeClr val="tx1"/>
                </a:solidFill>
                <a:latin typeface="HY헤드라인M" panose="02030600000101010101" pitchFamily="18" charset="-127"/>
                <a:ea typeface="HY헤드라인M" panose="02030600000101010101" pitchFamily="18" charset="-127"/>
              </a:rPr>
              <a:t> 2023</a:t>
            </a:r>
            <a:r>
              <a:rPr lang="ko-KR" altLang="en-US" sz="1400" dirty="0">
                <a:solidFill>
                  <a:schemeClr val="tx1"/>
                </a:solidFill>
                <a:latin typeface="HY헤드라인M" panose="02030600000101010101" pitchFamily="18" charset="-127"/>
                <a:ea typeface="HY헤드라인M" panose="02030600000101010101" pitchFamily="18" charset="-127"/>
              </a:rPr>
              <a:t>년 월별 매체 집행 </a:t>
            </a:r>
            <a:r>
              <a:rPr lang="ko-KR" altLang="en-US" sz="1400" dirty="0" smtClean="0">
                <a:solidFill>
                  <a:schemeClr val="tx1"/>
                </a:solidFill>
                <a:latin typeface="HY헤드라인M" panose="02030600000101010101" pitchFamily="18" charset="-127"/>
                <a:ea typeface="HY헤드라인M" panose="02030600000101010101" pitchFamily="18" charset="-127"/>
              </a:rPr>
              <a:t>계획</a:t>
            </a:r>
            <a:endParaRPr lang="en-US" altLang="ko-KR" sz="1400" dirty="0" smtClean="0">
              <a:solidFill>
                <a:schemeClr val="tx1"/>
              </a:solidFill>
              <a:latin typeface="HY헤드라인M" panose="02030600000101010101" pitchFamily="18" charset="-127"/>
              <a:ea typeface="HY헤드라인M" panose="02030600000101010101" pitchFamily="18" charset="-127"/>
            </a:endParaRPr>
          </a:p>
          <a:p>
            <a:pPr>
              <a:lnSpc>
                <a:spcPct val="200000"/>
              </a:lnSpc>
            </a:pPr>
            <a:r>
              <a:rPr lang="en-US" altLang="ko-KR" sz="1400" b="0" dirty="0" smtClean="0">
                <a:solidFill>
                  <a:schemeClr val="tx1"/>
                </a:solidFill>
                <a:latin typeface="HY헤드라인M" panose="02030600000101010101" pitchFamily="18" charset="-127"/>
                <a:ea typeface="HY헤드라인M" panose="02030600000101010101" pitchFamily="18" charset="-127"/>
              </a:rPr>
              <a:t>     [</a:t>
            </a:r>
            <a:r>
              <a:rPr lang="ko-KR" altLang="en-US" sz="1400" b="0" dirty="0">
                <a:solidFill>
                  <a:schemeClr val="tx1"/>
                </a:solidFill>
                <a:latin typeface="HY헤드라인M" panose="02030600000101010101" pitchFamily="18" charset="-127"/>
                <a:ea typeface="HY헤드라인M" panose="02030600000101010101" pitchFamily="18" charset="-127"/>
              </a:rPr>
              <a:t>참고자료</a:t>
            </a:r>
            <a:r>
              <a:rPr lang="en-US" altLang="ko-KR" sz="1400" b="0" dirty="0">
                <a:solidFill>
                  <a:schemeClr val="tx1"/>
                </a:solidFill>
                <a:latin typeface="HY헤드라인M" panose="02030600000101010101" pitchFamily="18" charset="-127"/>
                <a:ea typeface="HY헤드라인M" panose="02030600000101010101" pitchFamily="18" charset="-127"/>
              </a:rPr>
              <a:t>1] </a:t>
            </a:r>
            <a:r>
              <a:rPr lang="ko-KR" altLang="en-US" sz="1400" b="0" dirty="0" smtClean="0">
                <a:solidFill>
                  <a:schemeClr val="tx1"/>
                </a:solidFill>
                <a:latin typeface="HY헤드라인M" panose="02030600000101010101" pitchFamily="18" charset="-127"/>
                <a:ea typeface="HY헤드라인M" panose="02030600000101010101" pitchFamily="18" charset="-127"/>
              </a:rPr>
              <a:t>매체 별 </a:t>
            </a:r>
            <a:r>
              <a:rPr lang="ko-KR" altLang="en-US" sz="1400" b="0" dirty="0">
                <a:solidFill>
                  <a:schemeClr val="tx1"/>
                </a:solidFill>
                <a:latin typeface="HY헤드라인M" panose="02030600000101010101" pitchFamily="18" charset="-127"/>
                <a:ea typeface="HY헤드라인M" panose="02030600000101010101" pitchFamily="18" charset="-127"/>
              </a:rPr>
              <a:t>광고 효과 추정 </a:t>
            </a:r>
            <a:r>
              <a:rPr lang="ko-KR" altLang="en-US" sz="1400" b="0" dirty="0" smtClean="0">
                <a:solidFill>
                  <a:schemeClr val="tx1"/>
                </a:solidFill>
                <a:latin typeface="HY헤드라인M" panose="02030600000101010101" pitchFamily="18" charset="-127"/>
                <a:ea typeface="HY헤드라인M" panose="02030600000101010101" pitchFamily="18" charset="-127"/>
              </a:rPr>
              <a:t>자료</a:t>
            </a:r>
            <a:endParaRPr lang="en-US" altLang="ko-KR" sz="1400" b="0" dirty="0" smtClean="0">
              <a:solidFill>
                <a:schemeClr val="tx1"/>
              </a:solidFill>
              <a:latin typeface="HY헤드라인M" panose="02030600000101010101" pitchFamily="18" charset="-127"/>
              <a:ea typeface="HY헤드라인M" panose="02030600000101010101" pitchFamily="18" charset="-127"/>
            </a:endParaRPr>
          </a:p>
          <a:p>
            <a:pPr>
              <a:lnSpc>
                <a:spcPct val="200000"/>
              </a:lnSpc>
            </a:pPr>
            <a:r>
              <a:rPr lang="en-US" altLang="ko-KR" sz="1400" dirty="0">
                <a:solidFill>
                  <a:schemeClr val="tx1"/>
                </a:solidFill>
                <a:latin typeface="HY헤드라인M" panose="02030600000101010101" pitchFamily="18" charset="-127"/>
                <a:ea typeface="HY헤드라인M" panose="02030600000101010101" pitchFamily="18" charset="-127"/>
              </a:rPr>
              <a:t>4</a:t>
            </a:r>
            <a:r>
              <a:rPr lang="en-US" altLang="ko-KR" sz="1400" dirty="0" smtClean="0">
                <a:solidFill>
                  <a:schemeClr val="tx1"/>
                </a:solidFill>
                <a:latin typeface="HY헤드라인M" panose="02030600000101010101" pitchFamily="18" charset="-127"/>
                <a:ea typeface="HY헤드라인M" panose="02030600000101010101" pitchFamily="18" charset="-127"/>
              </a:rPr>
              <a:t>. </a:t>
            </a:r>
            <a:r>
              <a:rPr lang="ko-KR" altLang="en-US" sz="1400" dirty="0">
                <a:solidFill>
                  <a:schemeClr val="tx1"/>
                </a:solidFill>
                <a:latin typeface="HY헤드라인M" panose="02030600000101010101" pitchFamily="18" charset="-127"/>
                <a:ea typeface="HY헤드라인M" panose="02030600000101010101" pitchFamily="18" charset="-127"/>
              </a:rPr>
              <a:t>회원 모집 목표 추정 </a:t>
            </a:r>
            <a:endParaRPr lang="en-US" altLang="ko-KR" sz="1400" dirty="0" smtClean="0">
              <a:solidFill>
                <a:schemeClr val="tx1"/>
              </a:solidFill>
              <a:latin typeface="HY헤드라인M" panose="02030600000101010101" pitchFamily="18" charset="-127"/>
              <a:ea typeface="HY헤드라인M" panose="02030600000101010101" pitchFamily="18" charset="-127"/>
            </a:endParaRPr>
          </a:p>
          <a:p>
            <a:pPr>
              <a:lnSpc>
                <a:spcPct val="200000"/>
              </a:lnSpc>
            </a:pPr>
            <a:r>
              <a:rPr lang="en-US" altLang="ko-KR" sz="1400" dirty="0" smtClean="0">
                <a:solidFill>
                  <a:schemeClr val="tx1"/>
                </a:solidFill>
                <a:latin typeface="HY헤드라인M" panose="02030600000101010101" pitchFamily="18" charset="-127"/>
                <a:ea typeface="HY헤드라인M" panose="02030600000101010101" pitchFamily="18" charset="-127"/>
              </a:rPr>
              <a:t>5. </a:t>
            </a:r>
            <a:r>
              <a:rPr lang="ko-KR" altLang="en-US" sz="1400" dirty="0" smtClean="0">
                <a:solidFill>
                  <a:schemeClr val="tx1"/>
                </a:solidFill>
                <a:latin typeface="HY헤드라인M" panose="02030600000101010101" pitchFamily="18" charset="-127"/>
                <a:ea typeface="HY헤드라인M" panose="02030600000101010101" pitchFamily="18" charset="-127"/>
              </a:rPr>
              <a:t>출시 이벤트</a:t>
            </a:r>
            <a:r>
              <a:rPr lang="en-US" altLang="ko-KR" sz="1400" dirty="0" smtClean="0">
                <a:solidFill>
                  <a:schemeClr val="tx1"/>
                </a:solidFill>
                <a:latin typeface="HY헤드라인M" panose="02030600000101010101" pitchFamily="18" charset="-127"/>
                <a:ea typeface="HY헤드라인M" panose="02030600000101010101" pitchFamily="18" charset="-127"/>
              </a:rPr>
              <a:t>(</a:t>
            </a:r>
            <a:r>
              <a:rPr lang="ko-KR" altLang="en-US" sz="1400" dirty="0" smtClean="0">
                <a:solidFill>
                  <a:schemeClr val="tx1"/>
                </a:solidFill>
                <a:latin typeface="HY헤드라인M" panose="02030600000101010101" pitchFamily="18" charset="-127"/>
                <a:ea typeface="HY헤드라인M" panose="02030600000101010101" pitchFamily="18" charset="-127"/>
              </a:rPr>
              <a:t>안</a:t>
            </a:r>
            <a:r>
              <a:rPr lang="en-US" altLang="ko-KR" sz="1400" dirty="0" smtClean="0">
                <a:solidFill>
                  <a:schemeClr val="tx1"/>
                </a:solidFill>
                <a:latin typeface="HY헤드라인M" panose="02030600000101010101" pitchFamily="18" charset="-127"/>
                <a:ea typeface="HY헤드라인M" panose="02030600000101010101" pitchFamily="18" charset="-127"/>
              </a:rPr>
              <a:t>)</a:t>
            </a:r>
          </a:p>
          <a:p>
            <a:pPr>
              <a:lnSpc>
                <a:spcPct val="200000"/>
              </a:lnSpc>
            </a:pPr>
            <a:r>
              <a:rPr lang="en-US" altLang="ko-KR" sz="1400" dirty="0" smtClean="0">
                <a:solidFill>
                  <a:schemeClr val="tx1"/>
                </a:solidFill>
                <a:latin typeface="HY헤드라인M" panose="02030600000101010101" pitchFamily="18" charset="-127"/>
                <a:ea typeface="HY헤드라인M" panose="02030600000101010101" pitchFamily="18" charset="-127"/>
              </a:rPr>
              <a:t>6. </a:t>
            </a:r>
            <a:r>
              <a:rPr lang="ko-KR" altLang="en-US" sz="1400" dirty="0" smtClean="0">
                <a:solidFill>
                  <a:schemeClr val="tx1"/>
                </a:solidFill>
                <a:latin typeface="HY헤드라인M" panose="02030600000101010101" pitchFamily="18" charset="-127"/>
                <a:ea typeface="HY헤드라인M" panose="02030600000101010101" pitchFamily="18" charset="-127"/>
              </a:rPr>
              <a:t>단계별 추진 전략</a:t>
            </a:r>
            <a:endParaRPr lang="en-US" altLang="ko-KR" sz="1400" dirty="0" smtClean="0">
              <a:solidFill>
                <a:schemeClr val="tx1"/>
              </a:solidFill>
              <a:latin typeface="HY헤드라인M" panose="02030600000101010101" pitchFamily="18" charset="-127"/>
              <a:ea typeface="HY헤드라인M" panose="02030600000101010101" pitchFamily="18" charset="-127"/>
            </a:endParaRPr>
          </a:p>
          <a:p>
            <a:pPr>
              <a:lnSpc>
                <a:spcPct val="200000"/>
              </a:lnSpc>
            </a:pPr>
            <a:r>
              <a:rPr lang="en-US" altLang="ko-KR" sz="1400" dirty="0" smtClean="0">
                <a:solidFill>
                  <a:schemeClr val="tx1"/>
                </a:solidFill>
                <a:latin typeface="HY헤드라인M" panose="02030600000101010101" pitchFamily="18" charset="-127"/>
                <a:ea typeface="HY헤드라인M" panose="02030600000101010101" pitchFamily="18" charset="-127"/>
              </a:rPr>
              <a:t>7. </a:t>
            </a:r>
            <a:r>
              <a:rPr lang="ko-KR" altLang="en-US" sz="1400" dirty="0" smtClean="0">
                <a:solidFill>
                  <a:schemeClr val="tx1"/>
                </a:solidFill>
                <a:latin typeface="HY헤드라인M" panose="02030600000101010101" pitchFamily="18" charset="-127"/>
                <a:ea typeface="HY헤드라인M" panose="02030600000101010101" pitchFamily="18" charset="-127"/>
              </a:rPr>
              <a:t>마케팅 세부 추진 일정</a:t>
            </a:r>
            <a:endParaRPr lang="en-US" altLang="ko-KR" sz="1400" dirty="0" smtClean="0">
              <a:solidFill>
                <a:schemeClr val="tx1"/>
              </a:solidFill>
              <a:latin typeface="HY헤드라인M" panose="02030600000101010101" pitchFamily="18" charset="-127"/>
              <a:ea typeface="HY헤드라인M" panose="02030600000101010101" pitchFamily="18" charset="-127"/>
            </a:endParaRPr>
          </a:p>
          <a:p>
            <a:pPr>
              <a:lnSpc>
                <a:spcPct val="200000"/>
              </a:lnSpc>
            </a:pPr>
            <a:r>
              <a:rPr lang="en-US" altLang="ko-KR" sz="1400" dirty="0">
                <a:solidFill>
                  <a:schemeClr val="tx1"/>
                </a:solidFill>
                <a:latin typeface="HY헤드라인M" panose="02030600000101010101" pitchFamily="18" charset="-127"/>
                <a:ea typeface="HY헤드라인M" panose="02030600000101010101" pitchFamily="18" charset="-127"/>
              </a:rPr>
              <a:t> </a:t>
            </a:r>
            <a:r>
              <a:rPr lang="en-US" altLang="ko-KR" sz="1400" dirty="0" smtClean="0">
                <a:solidFill>
                  <a:schemeClr val="tx1"/>
                </a:solidFill>
                <a:latin typeface="HY헤드라인M" panose="02030600000101010101" pitchFamily="18" charset="-127"/>
                <a:ea typeface="HY헤드라인M" panose="02030600000101010101" pitchFamily="18" charset="-127"/>
              </a:rPr>
              <a:t>   [</a:t>
            </a:r>
            <a:r>
              <a:rPr lang="ko-KR" altLang="en-US" sz="1400" dirty="0" smtClean="0">
                <a:solidFill>
                  <a:schemeClr val="tx1"/>
                </a:solidFill>
                <a:latin typeface="HY헤드라인M" panose="02030600000101010101" pitchFamily="18" charset="-127"/>
                <a:ea typeface="HY헤드라인M" panose="02030600000101010101" pitchFamily="18" charset="-127"/>
              </a:rPr>
              <a:t>참고자료</a:t>
            </a:r>
            <a:r>
              <a:rPr lang="en-US" altLang="ko-KR" sz="1400" dirty="0" smtClean="0">
                <a:solidFill>
                  <a:schemeClr val="tx1"/>
                </a:solidFill>
                <a:latin typeface="HY헤드라인M" panose="02030600000101010101" pitchFamily="18" charset="-127"/>
                <a:ea typeface="HY헤드라인M" panose="02030600000101010101" pitchFamily="18" charset="-127"/>
              </a:rPr>
              <a:t>2] </a:t>
            </a:r>
            <a:r>
              <a:rPr lang="ko-KR" altLang="en-US" sz="1400" dirty="0" smtClean="0">
                <a:solidFill>
                  <a:schemeClr val="tx1"/>
                </a:solidFill>
                <a:latin typeface="HY헤드라인M" panose="02030600000101010101" pitchFamily="18" charset="-127"/>
                <a:ea typeface="HY헤드라인M" panose="02030600000101010101" pitchFamily="18" charset="-127"/>
              </a:rPr>
              <a:t>광고 매체 소개 </a:t>
            </a:r>
            <a:endParaRPr lang="en-US" altLang="ko-KR" sz="1400" dirty="0" smtClean="0">
              <a:solidFill>
                <a:schemeClr val="tx1"/>
              </a:solidFill>
              <a:latin typeface="HY헤드라인M" panose="02030600000101010101" pitchFamily="18" charset="-127"/>
              <a:ea typeface="HY헤드라인M" panose="02030600000101010101" pitchFamily="18" charset="-127"/>
            </a:endParaRPr>
          </a:p>
          <a:p>
            <a:pPr>
              <a:lnSpc>
                <a:spcPct val="200000"/>
              </a:lnSpc>
            </a:pPr>
            <a:endParaRPr kumimoji="0" lang="ko-KR" altLang="en-US" sz="1400" dirty="0">
              <a:solidFill>
                <a:schemeClr val="tx1"/>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30551796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latin typeface="HY헤드라인M" panose="02030600000101010101" pitchFamily="18" charset="-127"/>
                <a:ea typeface="HY헤드라인M" panose="02030600000101010101" pitchFamily="18" charset="-127"/>
              </a:rPr>
              <a:t>[</a:t>
            </a:r>
            <a:r>
              <a:rPr lang="ko-KR" altLang="en-US" dirty="0">
                <a:latin typeface="HY헤드라인M" panose="02030600000101010101" pitchFamily="18" charset="-127"/>
                <a:ea typeface="HY헤드라인M" panose="02030600000101010101" pitchFamily="18" charset="-127"/>
              </a:rPr>
              <a:t>참고자료</a:t>
            </a:r>
            <a:r>
              <a:rPr lang="en-US" altLang="ko-KR" dirty="0">
                <a:latin typeface="HY헤드라인M" panose="02030600000101010101" pitchFamily="18" charset="-127"/>
                <a:ea typeface="HY헤드라인M" panose="02030600000101010101" pitchFamily="18" charset="-127"/>
              </a:rPr>
              <a:t>2]</a:t>
            </a:r>
            <a:r>
              <a:rPr lang="ko-KR" altLang="en-US" dirty="0">
                <a:latin typeface="HY헤드라인M" panose="02030600000101010101" pitchFamily="18" charset="-127"/>
                <a:ea typeface="HY헤드라인M" panose="02030600000101010101" pitchFamily="18" charset="-127"/>
              </a:rPr>
              <a:t> </a:t>
            </a:r>
            <a:r>
              <a:rPr lang="en-US" altLang="ko-KR" dirty="0" smtClean="0">
                <a:latin typeface="HY헤드라인M" panose="02030600000101010101" pitchFamily="18" charset="-127"/>
                <a:ea typeface="HY헤드라인M" panose="02030600000101010101" pitchFamily="18" charset="-127"/>
              </a:rPr>
              <a:t>SNS</a:t>
            </a:r>
            <a:r>
              <a:rPr lang="ko-KR" altLang="en-US" dirty="0" smtClean="0">
                <a:latin typeface="HY헤드라인M" panose="02030600000101010101" pitchFamily="18" charset="-127"/>
                <a:ea typeface="HY헤드라인M" panose="02030600000101010101" pitchFamily="18" charset="-127"/>
              </a:rPr>
              <a:t>공식채널</a:t>
            </a:r>
            <a:endParaRPr lang="ko-KR" altLang="en-US" dirty="0">
              <a:latin typeface="HY헤드라인M" panose="02030600000101010101" pitchFamily="18" charset="-127"/>
              <a:ea typeface="HY헤드라인M" panose="02030600000101010101" pitchFamily="18" charset="-127"/>
            </a:endParaRPr>
          </a:p>
        </p:txBody>
      </p:sp>
      <p:sp>
        <p:nvSpPr>
          <p:cNvPr id="14" name="TextBox 13">
            <a:extLst>
              <a:ext uri="{FF2B5EF4-FFF2-40B4-BE49-F238E27FC236}">
                <a16:creationId xmlns:a16="http://schemas.microsoft.com/office/drawing/2014/main" id="{B34033B1-9E5F-464F-8EC6-5C8C8443B5CE}"/>
              </a:ext>
            </a:extLst>
          </p:cNvPr>
          <p:cNvSpPr txBox="1"/>
          <p:nvPr/>
        </p:nvSpPr>
        <p:spPr>
          <a:xfrm>
            <a:off x="558490" y="836613"/>
            <a:ext cx="8804339" cy="442557"/>
          </a:xfrm>
          <a:prstGeom prst="rect">
            <a:avLst/>
          </a:prstGeom>
          <a:noFill/>
        </p:spPr>
        <p:txBody>
          <a:bodyPr wrap="square" rtlCol="0">
            <a:spAutoFit/>
          </a:bodyPr>
          <a:lstStyle/>
          <a:p>
            <a:pPr algn="ctr"/>
            <a:r>
              <a:rPr lang="ko-KR" altLang="en-US" sz="1138" dirty="0">
                <a:latin typeface="맑은 고딕" panose="020B0503020000020004" pitchFamily="50" charset="-127"/>
                <a:ea typeface="맑은 고딕" panose="020B0503020000020004" pitchFamily="50" charset="-127"/>
              </a:rPr>
              <a:t>네이버 블로그</a:t>
            </a:r>
            <a:r>
              <a:rPr lang="en-US" altLang="ko-KR" sz="1138" dirty="0">
                <a:latin typeface="맑은 고딕" panose="020B0503020000020004" pitchFamily="50" charset="-127"/>
                <a:ea typeface="맑은 고딕" panose="020B0503020000020004" pitchFamily="50" charset="-127"/>
              </a:rPr>
              <a:t>, </a:t>
            </a:r>
            <a:r>
              <a:rPr lang="ko-KR" altLang="en-US" sz="1138" dirty="0">
                <a:latin typeface="맑은 고딕" panose="020B0503020000020004" pitchFamily="50" charset="-127"/>
                <a:ea typeface="맑은 고딕" panose="020B0503020000020004" pitchFamily="50" charset="-127"/>
              </a:rPr>
              <a:t>페이스북</a:t>
            </a:r>
            <a:r>
              <a:rPr lang="en-US" altLang="ko-KR" sz="1138" dirty="0">
                <a:latin typeface="맑은 고딕" panose="020B0503020000020004" pitchFamily="50" charset="-127"/>
                <a:ea typeface="맑은 고딕" panose="020B0503020000020004" pitchFamily="50" charset="-127"/>
              </a:rPr>
              <a:t>, </a:t>
            </a:r>
            <a:r>
              <a:rPr lang="ko-KR" altLang="en-US" sz="1138" dirty="0">
                <a:latin typeface="맑은 고딕" panose="020B0503020000020004" pitchFamily="50" charset="-127"/>
                <a:ea typeface="맑은 고딕" panose="020B0503020000020004" pitchFamily="50" charset="-127"/>
              </a:rPr>
              <a:t>인스타그램 운영을 통해 소통 채널 확보</a:t>
            </a:r>
            <a:endParaRPr lang="en-US" altLang="ko-KR" sz="1138" dirty="0">
              <a:latin typeface="맑은 고딕" panose="020B0503020000020004" pitchFamily="50" charset="-127"/>
              <a:ea typeface="맑은 고딕" panose="020B0503020000020004" pitchFamily="50" charset="-127"/>
            </a:endParaRPr>
          </a:p>
          <a:p>
            <a:pPr algn="ctr"/>
            <a:r>
              <a:rPr lang="ko-KR" altLang="en-US" sz="1138" dirty="0">
                <a:latin typeface="맑은 고딕" panose="020B0503020000020004" pitchFamily="50" charset="-127"/>
                <a:ea typeface="맑은 고딕" panose="020B0503020000020004" pitchFamily="50" charset="-127"/>
              </a:rPr>
              <a:t>앱의 주요 기능을 소개하는 컨텐츠와 주요 시즌 이슈를 활용한 소통 컨텐츠 운영</a:t>
            </a:r>
            <a:endParaRPr lang="en-US" altLang="ko-KR" sz="1138" dirty="0">
              <a:latin typeface="맑은 고딕" panose="020B0503020000020004" pitchFamily="50" charset="-127"/>
              <a:ea typeface="맑은 고딕" panose="020B0503020000020004" pitchFamily="50" charset="-127"/>
            </a:endParaRPr>
          </a:p>
        </p:txBody>
      </p:sp>
      <p:pic>
        <p:nvPicPr>
          <p:cNvPr id="4" name="그림 3">
            <a:extLst>
              <a:ext uri="{FF2B5EF4-FFF2-40B4-BE49-F238E27FC236}">
                <a16:creationId xmlns:a16="http://schemas.microsoft.com/office/drawing/2014/main" id="{88055B06-E5F4-4540-9AD4-2F63170ABB9F}"/>
              </a:ext>
            </a:extLst>
          </p:cNvPr>
          <p:cNvPicPr>
            <a:picLocks noChangeAspect="1"/>
          </p:cNvPicPr>
          <p:nvPr/>
        </p:nvPicPr>
        <p:blipFill>
          <a:blip r:embed="rId2"/>
          <a:stretch>
            <a:fillRect/>
          </a:stretch>
        </p:blipFill>
        <p:spPr>
          <a:xfrm>
            <a:off x="558490" y="2151248"/>
            <a:ext cx="2657309" cy="3510000"/>
          </a:xfrm>
          <a:prstGeom prst="rect">
            <a:avLst/>
          </a:prstGeom>
        </p:spPr>
      </p:pic>
      <p:pic>
        <p:nvPicPr>
          <p:cNvPr id="7" name="그림 6">
            <a:extLst>
              <a:ext uri="{FF2B5EF4-FFF2-40B4-BE49-F238E27FC236}">
                <a16:creationId xmlns:a16="http://schemas.microsoft.com/office/drawing/2014/main" id="{E3B7DF3B-4523-4D76-93B0-43CB3B8FA30D}"/>
              </a:ext>
            </a:extLst>
          </p:cNvPr>
          <p:cNvPicPr>
            <a:picLocks noChangeAspect="1"/>
          </p:cNvPicPr>
          <p:nvPr/>
        </p:nvPicPr>
        <p:blipFill>
          <a:blip r:embed="rId3"/>
          <a:stretch>
            <a:fillRect/>
          </a:stretch>
        </p:blipFill>
        <p:spPr>
          <a:xfrm>
            <a:off x="3883722" y="2151248"/>
            <a:ext cx="3036488" cy="3510000"/>
          </a:xfrm>
          <a:prstGeom prst="rect">
            <a:avLst/>
          </a:prstGeom>
        </p:spPr>
      </p:pic>
      <p:pic>
        <p:nvPicPr>
          <p:cNvPr id="12" name="그림 11">
            <a:extLst>
              <a:ext uri="{FF2B5EF4-FFF2-40B4-BE49-F238E27FC236}">
                <a16:creationId xmlns:a16="http://schemas.microsoft.com/office/drawing/2014/main" id="{33B6B24E-90D1-4D97-B775-224A8B78B310}"/>
              </a:ext>
            </a:extLst>
          </p:cNvPr>
          <p:cNvPicPr>
            <a:picLocks noChangeAspect="1"/>
          </p:cNvPicPr>
          <p:nvPr/>
        </p:nvPicPr>
        <p:blipFill rotWithShape="1">
          <a:blip r:embed="rId4"/>
          <a:srcRect t="5994" b="4220"/>
          <a:stretch/>
        </p:blipFill>
        <p:spPr>
          <a:xfrm>
            <a:off x="7542107" y="2151248"/>
            <a:ext cx="1805403" cy="3510000"/>
          </a:xfrm>
          <a:prstGeom prst="rect">
            <a:avLst/>
          </a:prstGeom>
        </p:spPr>
      </p:pic>
      <p:sp>
        <p:nvSpPr>
          <p:cNvPr id="13" name="직사각형 12">
            <a:extLst>
              <a:ext uri="{FF2B5EF4-FFF2-40B4-BE49-F238E27FC236}">
                <a16:creationId xmlns:a16="http://schemas.microsoft.com/office/drawing/2014/main" id="{5296B5A6-FB2F-4AB0-8FE2-27E921B32ED3}"/>
              </a:ext>
            </a:extLst>
          </p:cNvPr>
          <p:cNvSpPr/>
          <p:nvPr/>
        </p:nvSpPr>
        <p:spPr>
          <a:xfrm>
            <a:off x="1382756" y="1839255"/>
            <a:ext cx="1008776" cy="278844"/>
          </a:xfrm>
          <a:prstGeom prst="rect">
            <a:avLst/>
          </a:prstGeom>
          <a:solidFill>
            <a:srgbClr val="A2A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94" dirty="0">
                <a:latin typeface="나눔고딕OTF" panose="020D0604000000000000" pitchFamily="34" charset="-127"/>
                <a:ea typeface="나눔고딕OTF" panose="020D0604000000000000" pitchFamily="34" charset="-127"/>
              </a:rPr>
              <a:t>네이버 블로그</a:t>
            </a:r>
          </a:p>
        </p:txBody>
      </p:sp>
      <p:sp>
        <p:nvSpPr>
          <p:cNvPr id="26" name="직사각형 25">
            <a:extLst>
              <a:ext uri="{FF2B5EF4-FFF2-40B4-BE49-F238E27FC236}">
                <a16:creationId xmlns:a16="http://schemas.microsoft.com/office/drawing/2014/main" id="{565C5F86-0DAF-49CF-B6CC-0582607A5326}"/>
              </a:ext>
            </a:extLst>
          </p:cNvPr>
          <p:cNvSpPr/>
          <p:nvPr/>
        </p:nvSpPr>
        <p:spPr>
          <a:xfrm>
            <a:off x="4897578" y="1839255"/>
            <a:ext cx="1008776" cy="278844"/>
          </a:xfrm>
          <a:prstGeom prst="rect">
            <a:avLst/>
          </a:prstGeom>
          <a:solidFill>
            <a:srgbClr val="A2A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94">
                <a:latin typeface="나눔고딕OTF" panose="020D0604000000000000" pitchFamily="34" charset="-127"/>
                <a:ea typeface="나눔고딕OTF" panose="020D0604000000000000" pitchFamily="34" charset="-127"/>
              </a:rPr>
              <a:t>페이스북</a:t>
            </a:r>
            <a:endParaRPr lang="ko-KR" altLang="en-US" sz="894" dirty="0">
              <a:latin typeface="나눔고딕OTF" panose="020D0604000000000000" pitchFamily="34" charset="-127"/>
              <a:ea typeface="나눔고딕OTF" panose="020D0604000000000000" pitchFamily="34" charset="-127"/>
            </a:endParaRPr>
          </a:p>
        </p:txBody>
      </p:sp>
      <p:sp>
        <p:nvSpPr>
          <p:cNvPr id="27" name="직사각형 26">
            <a:extLst>
              <a:ext uri="{FF2B5EF4-FFF2-40B4-BE49-F238E27FC236}">
                <a16:creationId xmlns:a16="http://schemas.microsoft.com/office/drawing/2014/main" id="{B28DF8BB-6C63-4E17-A424-3E112B6A9087}"/>
              </a:ext>
            </a:extLst>
          </p:cNvPr>
          <p:cNvSpPr/>
          <p:nvPr/>
        </p:nvSpPr>
        <p:spPr>
          <a:xfrm>
            <a:off x="7940421" y="1839255"/>
            <a:ext cx="1008776" cy="278844"/>
          </a:xfrm>
          <a:prstGeom prst="rect">
            <a:avLst/>
          </a:prstGeom>
          <a:solidFill>
            <a:srgbClr val="A2A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94" dirty="0">
                <a:latin typeface="나눔고딕OTF" panose="020D0604000000000000" pitchFamily="34" charset="-127"/>
                <a:ea typeface="나눔고딕OTF" panose="020D0604000000000000" pitchFamily="34" charset="-127"/>
              </a:rPr>
              <a:t>인스타그램</a:t>
            </a:r>
          </a:p>
        </p:txBody>
      </p:sp>
      <p:sp>
        <p:nvSpPr>
          <p:cNvPr id="5" name="슬라이드 번호 개체 틀 4"/>
          <p:cNvSpPr>
            <a:spLocks noGrp="1"/>
          </p:cNvSpPr>
          <p:nvPr>
            <p:ph type="sldNum" sz="quarter" idx="12"/>
          </p:nvPr>
        </p:nvSpPr>
        <p:spPr/>
        <p:txBody>
          <a:bodyPr/>
          <a:lstStyle/>
          <a:p>
            <a:fld id="{B99C6B5B-76EA-402D-A0A3-0B93B25CE1A8}" type="slidenum">
              <a:rPr lang="ko-KR" altLang="en-US" smtClean="0"/>
              <a:pPr/>
              <a:t>19</a:t>
            </a:fld>
            <a:endParaRPr lang="ko-KR" altLang="en-US"/>
          </a:p>
        </p:txBody>
      </p:sp>
    </p:spTree>
    <p:extLst>
      <p:ext uri="{BB962C8B-B14F-4D97-AF65-F5344CB8AC3E}">
        <p14:creationId xmlns:p14="http://schemas.microsoft.com/office/powerpoint/2010/main" val="2027774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1136576" y="2924944"/>
            <a:ext cx="8304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spcBef>
                <a:spcPct val="0"/>
              </a:spcBef>
              <a:buFontTx/>
              <a:buNone/>
            </a:pPr>
            <a:r>
              <a:rPr kumimoji="0" lang="en-US" altLang="ko-KR" sz="4000" b="1" dirty="0" smtClean="0">
                <a:solidFill>
                  <a:srgbClr val="376092"/>
                </a:solidFill>
              </a:rPr>
              <a:t>THANK YOU</a:t>
            </a:r>
            <a:endParaRPr kumimoji="0" lang="en-US" altLang="ko-KR" sz="4000" b="1" dirty="0">
              <a:solidFill>
                <a:srgbClr val="376092"/>
              </a:solidFill>
            </a:endParaRPr>
          </a:p>
        </p:txBody>
      </p:sp>
      <p:sp>
        <p:nvSpPr>
          <p:cNvPr id="29699" name="Text Box 26"/>
          <p:cNvSpPr txBox="1">
            <a:spLocks noChangeArrowheads="1"/>
          </p:cNvSpPr>
          <p:nvPr/>
        </p:nvSpPr>
        <p:spPr bwMode="auto">
          <a:xfrm>
            <a:off x="1009650" y="5445125"/>
            <a:ext cx="38306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rIns="0">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eaLnBrk="1" hangingPunct="1">
              <a:lnSpc>
                <a:spcPct val="120000"/>
              </a:lnSpc>
              <a:spcBef>
                <a:spcPct val="0"/>
              </a:spcBef>
              <a:buFontTx/>
              <a:buNone/>
            </a:pPr>
            <a:r>
              <a:rPr lang="ko-KR" altLang="en-US" sz="900" smtClean="0"/>
              <a:t>서울시 구로구 디지털로 </a:t>
            </a:r>
            <a:r>
              <a:rPr lang="en-US" altLang="ko-KR" sz="900" smtClean="0"/>
              <a:t>31</a:t>
            </a:r>
            <a:r>
              <a:rPr lang="ko-KR" altLang="en-US" sz="900" smtClean="0"/>
              <a:t>길 </a:t>
            </a:r>
            <a:r>
              <a:rPr lang="en-US" altLang="ko-KR" sz="900" smtClean="0"/>
              <a:t>12 </a:t>
            </a:r>
            <a:r>
              <a:rPr lang="ko-KR" altLang="en-US" sz="900" smtClean="0"/>
              <a:t>태평양물산빌딩 </a:t>
            </a:r>
            <a:r>
              <a:rPr lang="en-US" altLang="ko-KR" sz="900" smtClean="0"/>
              <a:t>14</a:t>
            </a:r>
            <a:r>
              <a:rPr lang="ko-KR" altLang="en-US" sz="900" smtClean="0"/>
              <a:t>층 유비벨록스</a:t>
            </a:r>
            <a:endParaRPr lang="ko-KR" altLang="en-US" sz="900" dirty="0"/>
          </a:p>
          <a:p>
            <a:pPr eaLnBrk="1" hangingPunct="1">
              <a:lnSpc>
                <a:spcPct val="120000"/>
              </a:lnSpc>
              <a:spcBef>
                <a:spcPct val="0"/>
              </a:spcBef>
              <a:buFontTx/>
              <a:buNone/>
            </a:pPr>
            <a:r>
              <a:rPr lang="ko-KR" altLang="en-US" sz="900" smtClean="0"/>
              <a:t>대표전화 </a:t>
            </a:r>
            <a:r>
              <a:rPr lang="en-US" altLang="ko-KR" sz="900" smtClean="0"/>
              <a:t>02.3470.6456</a:t>
            </a:r>
            <a:endParaRPr lang="en-US" altLang="ko-KR" sz="900" dirty="0"/>
          </a:p>
          <a:p>
            <a:pPr eaLnBrk="1" hangingPunct="1">
              <a:lnSpc>
                <a:spcPct val="120000"/>
              </a:lnSpc>
              <a:spcBef>
                <a:spcPct val="0"/>
              </a:spcBef>
              <a:buFontTx/>
              <a:buNone/>
            </a:pPr>
            <a:r>
              <a:rPr lang="ko-KR" altLang="en-US" sz="900" smtClean="0"/>
              <a:t>팩시밀리 </a:t>
            </a:r>
            <a:r>
              <a:rPr lang="en-US" altLang="ko-KR" sz="900" smtClean="0"/>
              <a:t>02.597.3177</a:t>
            </a:r>
            <a:endParaRPr lang="en-US" altLang="ko-KR" sz="9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706951" y="908720"/>
            <a:ext cx="8854561" cy="572464"/>
          </a:xfrm>
          <a:prstGeom prst="rect">
            <a:avLst/>
          </a:prstGeom>
          <a:noFill/>
        </p:spPr>
        <p:txBody>
          <a:bodyPr wrap="square" rtlCol="0">
            <a:spAutoFit/>
          </a:bodyPr>
          <a:lstStyle/>
          <a:p>
            <a:pPr algn="ctr">
              <a:lnSpc>
                <a:spcPct val="130000"/>
              </a:lnSpc>
            </a:pPr>
            <a:r>
              <a:rPr lang="ko-KR" altLang="en-US" sz="1200" dirty="0" smtClean="0">
                <a:latin typeface="+mn-ea"/>
                <a:ea typeface="+mn-ea"/>
              </a:rPr>
              <a:t>현재 사용중인 </a:t>
            </a:r>
            <a:r>
              <a:rPr lang="en-US" altLang="ko-KR" sz="1200" b="1" dirty="0" smtClean="0">
                <a:latin typeface="+mn-ea"/>
                <a:ea typeface="+mn-ea"/>
              </a:rPr>
              <a:t>“</a:t>
            </a:r>
            <a:r>
              <a:rPr lang="ko-KR" altLang="en-US" sz="1200" b="1" dirty="0" smtClean="0">
                <a:latin typeface="+mn-ea"/>
                <a:ea typeface="+mn-ea"/>
              </a:rPr>
              <a:t>아차</a:t>
            </a:r>
            <a:r>
              <a:rPr lang="en-US" altLang="ko-KR" sz="1200" b="1" dirty="0" smtClean="0">
                <a:latin typeface="+mn-ea"/>
                <a:ea typeface="+mn-ea"/>
              </a:rPr>
              <a:t>”</a:t>
            </a:r>
            <a:r>
              <a:rPr lang="ko-KR" altLang="en-US" sz="1200" dirty="0" smtClean="0">
                <a:latin typeface="+mn-ea"/>
                <a:ea typeface="+mn-ea"/>
              </a:rPr>
              <a:t>가 사용자에게 </a:t>
            </a:r>
            <a:r>
              <a:rPr lang="ko-KR" altLang="en-US" sz="1200" b="1" dirty="0" smtClean="0">
                <a:latin typeface="+mn-ea"/>
                <a:ea typeface="+mn-ea"/>
              </a:rPr>
              <a:t>긍정적 이미지를 형성하지 못하며</a:t>
            </a:r>
            <a:r>
              <a:rPr lang="en-US" altLang="ko-KR" sz="1200" dirty="0" smtClean="0">
                <a:latin typeface="+mn-ea"/>
                <a:ea typeface="+mn-ea"/>
              </a:rPr>
              <a:t>, </a:t>
            </a:r>
            <a:r>
              <a:rPr lang="ko-KR" altLang="en-US" sz="1200" dirty="0" smtClean="0">
                <a:latin typeface="+mn-ea"/>
                <a:ea typeface="+mn-ea"/>
              </a:rPr>
              <a:t>가계부</a:t>
            </a:r>
            <a:r>
              <a:rPr lang="en-US" altLang="ko-KR" sz="1200" dirty="0" smtClean="0">
                <a:latin typeface="+mn-ea"/>
                <a:ea typeface="+mn-ea"/>
              </a:rPr>
              <a:t>, </a:t>
            </a:r>
            <a:r>
              <a:rPr lang="ko-KR" altLang="en-US" sz="1200" dirty="0" smtClean="0">
                <a:latin typeface="+mn-ea"/>
                <a:ea typeface="+mn-ea"/>
              </a:rPr>
              <a:t>자산관리 등의 </a:t>
            </a:r>
            <a:r>
              <a:rPr lang="ko-KR" altLang="en-US" sz="1200" b="1" dirty="0" smtClean="0">
                <a:latin typeface="+mn-ea"/>
                <a:ea typeface="+mn-ea"/>
              </a:rPr>
              <a:t>서비스를 연상시키지 못함</a:t>
            </a:r>
            <a:endParaRPr lang="en-US" altLang="ko-KR" sz="1200" b="1" dirty="0">
              <a:latin typeface="+mn-ea"/>
              <a:ea typeface="+mn-ea"/>
            </a:endParaRPr>
          </a:p>
          <a:p>
            <a:pPr algn="ctr">
              <a:lnSpc>
                <a:spcPct val="130000"/>
              </a:lnSpc>
            </a:pPr>
            <a:r>
              <a:rPr lang="ko-KR" altLang="en-US" sz="1200" dirty="0" smtClean="0">
                <a:latin typeface="+mn-ea"/>
                <a:ea typeface="+mn-ea"/>
              </a:rPr>
              <a:t>이에 제공하고자 하는 이미지를 연상시키고 사업 확장이 용이한  </a:t>
            </a:r>
            <a:r>
              <a:rPr lang="en-US" altLang="ko-KR" sz="1200" b="1" dirty="0" smtClean="0">
                <a:latin typeface="+mn-ea"/>
                <a:ea typeface="+mn-ea"/>
              </a:rPr>
              <a:t>“U-planner”</a:t>
            </a:r>
            <a:r>
              <a:rPr lang="ko-KR" altLang="en-US" sz="1200" dirty="0" smtClean="0">
                <a:latin typeface="+mn-ea"/>
                <a:ea typeface="+mn-ea"/>
              </a:rPr>
              <a:t>로 변경하여 운영하고자 함</a:t>
            </a:r>
            <a:r>
              <a:rPr lang="en-US" altLang="ko-KR" sz="1200" dirty="0" smtClean="0">
                <a:latin typeface="+mn-ea"/>
                <a:ea typeface="+mn-ea"/>
              </a:rPr>
              <a:t> </a:t>
            </a:r>
          </a:p>
        </p:txBody>
      </p:sp>
      <p:sp>
        <p:nvSpPr>
          <p:cNvPr id="4" name="슬라이드 번호 개체 틀 3"/>
          <p:cNvSpPr>
            <a:spLocks noGrp="1"/>
          </p:cNvSpPr>
          <p:nvPr>
            <p:ph type="sldNum" sz="quarter" idx="12"/>
          </p:nvPr>
        </p:nvSpPr>
        <p:spPr/>
        <p:txBody>
          <a:bodyPr/>
          <a:lstStyle/>
          <a:p>
            <a:fld id="{B99C6B5B-76EA-402D-A0A3-0B93B25CE1A8}" type="slidenum">
              <a:rPr lang="ko-KR" altLang="en-US" smtClean="0"/>
              <a:pPr/>
              <a:t>2</a:t>
            </a:fld>
            <a:endParaRPr lang="ko-KR" altLang="en-US"/>
          </a:p>
        </p:txBody>
      </p:sp>
      <p:sp>
        <p:nvSpPr>
          <p:cNvPr id="2" name="제목 1"/>
          <p:cNvSpPr>
            <a:spLocks noGrp="1"/>
          </p:cNvSpPr>
          <p:nvPr>
            <p:ph type="title"/>
          </p:nvPr>
        </p:nvSpPr>
        <p:spPr/>
        <p:txBody>
          <a:bodyPr/>
          <a:lstStyle/>
          <a:p>
            <a:r>
              <a:rPr lang="en-US" altLang="ko-KR" dirty="0" smtClean="0">
                <a:latin typeface="HY헤드라인M" panose="02030600000101010101" pitchFamily="18" charset="-127"/>
                <a:ea typeface="HY헤드라인M" panose="02030600000101010101" pitchFamily="18" charset="-127"/>
              </a:rPr>
              <a:t>1. </a:t>
            </a:r>
            <a:r>
              <a:rPr lang="ko-KR" altLang="en-US" dirty="0" err="1" smtClean="0">
                <a:latin typeface="HY헤드라인M" panose="02030600000101010101" pitchFamily="18" charset="-127"/>
                <a:ea typeface="HY헤드라인M" panose="02030600000101010101" pitchFamily="18" charset="-127"/>
              </a:rPr>
              <a:t>서비스명</a:t>
            </a:r>
            <a:r>
              <a:rPr lang="ko-KR" altLang="en-US" dirty="0" smtClean="0">
                <a:latin typeface="HY헤드라인M" panose="02030600000101010101" pitchFamily="18" charset="-127"/>
                <a:ea typeface="HY헤드라인M" panose="02030600000101010101" pitchFamily="18" charset="-127"/>
              </a:rPr>
              <a:t> 변경</a:t>
            </a:r>
            <a:r>
              <a:rPr lang="en-US" altLang="ko-KR" dirty="0" smtClean="0">
                <a:latin typeface="HY헤드라인M" panose="02030600000101010101" pitchFamily="18" charset="-127"/>
                <a:ea typeface="HY헤드라인M" panose="02030600000101010101" pitchFamily="18" charset="-127"/>
              </a:rPr>
              <a:t>(</a:t>
            </a:r>
            <a:r>
              <a:rPr lang="ko-KR" altLang="en-US" dirty="0" smtClean="0">
                <a:latin typeface="HY헤드라인M" panose="02030600000101010101" pitchFamily="18" charset="-127"/>
                <a:ea typeface="HY헤드라인M" panose="02030600000101010101" pitchFamily="18" charset="-127"/>
              </a:rPr>
              <a:t>안</a:t>
            </a:r>
            <a:r>
              <a:rPr lang="en-US" altLang="ko-KR" dirty="0" smtClean="0">
                <a:latin typeface="HY헤드라인M" panose="02030600000101010101" pitchFamily="18" charset="-127"/>
                <a:ea typeface="HY헤드라인M" panose="02030600000101010101" pitchFamily="18" charset="-127"/>
              </a:rPr>
              <a:t>)</a:t>
            </a:r>
            <a:endParaRPr lang="ko-KR" altLang="en-US" dirty="0">
              <a:latin typeface="HY헤드라인M" panose="02030600000101010101" pitchFamily="18" charset="-127"/>
              <a:ea typeface="HY헤드라인M" panose="02030600000101010101" pitchFamily="18" charset="-127"/>
            </a:endParaRPr>
          </a:p>
        </p:txBody>
      </p:sp>
      <p:grpSp>
        <p:nvGrpSpPr>
          <p:cNvPr id="23" name="그룹 22"/>
          <p:cNvGrpSpPr/>
          <p:nvPr/>
        </p:nvGrpSpPr>
        <p:grpSpPr>
          <a:xfrm>
            <a:off x="1064568" y="1753330"/>
            <a:ext cx="8064896" cy="1386988"/>
            <a:chOff x="711083" y="1710018"/>
            <a:chExt cx="8064896" cy="1386988"/>
          </a:xfrm>
        </p:grpSpPr>
        <p:sp>
          <p:nvSpPr>
            <p:cNvPr id="7" name="직사각형 6"/>
            <p:cNvSpPr/>
            <p:nvPr/>
          </p:nvSpPr>
          <p:spPr>
            <a:xfrm>
              <a:off x="6255699" y="2106227"/>
              <a:ext cx="2376264" cy="452432"/>
            </a:xfrm>
            <a:prstGeom prst="rect">
              <a:avLst/>
            </a:prstGeom>
          </p:spPr>
          <p:txBody>
            <a:bodyPr wrap="square">
              <a:spAutoFit/>
            </a:bodyPr>
            <a:lstStyle/>
            <a:p>
              <a:pPr algn="ctr">
                <a:lnSpc>
                  <a:spcPct val="130000"/>
                </a:lnSpc>
              </a:pPr>
              <a:r>
                <a:rPr lang="en-US" altLang="ko-KR" dirty="0" smtClean="0">
                  <a:latin typeface="Arial Black" panose="020B0A04020102020204" pitchFamily="34" charset="0"/>
                </a:rPr>
                <a:t>u-planner.co.kr</a:t>
              </a:r>
              <a:r>
                <a:rPr lang="ko-KR" altLang="en-US" dirty="0" smtClean="0">
                  <a:latin typeface="Arial Black" panose="020B0A04020102020204" pitchFamily="34" charset="0"/>
                </a:rPr>
                <a:t> </a:t>
              </a:r>
              <a:endParaRPr lang="ko-KR" altLang="en-US" dirty="0">
                <a:latin typeface="Arial Black" panose="020B0A04020102020204" pitchFamily="34" charset="0"/>
              </a:endParaRPr>
            </a:p>
          </p:txBody>
        </p:sp>
        <p:pic>
          <p:nvPicPr>
            <p:cNvPr id="12" name="그림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191" y="1812223"/>
              <a:ext cx="1031659" cy="746436"/>
            </a:xfrm>
            <a:prstGeom prst="rect">
              <a:avLst/>
            </a:prstGeom>
          </p:spPr>
        </p:pic>
        <p:pic>
          <p:nvPicPr>
            <p:cNvPr id="13" name="그림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0378" y="1946922"/>
              <a:ext cx="372303" cy="385521"/>
            </a:xfrm>
            <a:prstGeom prst="rect">
              <a:avLst/>
            </a:prstGeom>
          </p:spPr>
        </p:pic>
        <p:sp>
          <p:nvSpPr>
            <p:cNvPr id="10" name="모서리가 둥근 직사각형 9"/>
            <p:cNvSpPr/>
            <p:nvPr/>
          </p:nvSpPr>
          <p:spPr>
            <a:xfrm>
              <a:off x="711083" y="1710018"/>
              <a:ext cx="8064896" cy="1386988"/>
            </a:xfrm>
            <a:prstGeom prst="roundRect">
              <a:avLst>
                <a:gd name="adj" fmla="val 4909"/>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1283770" y="2683845"/>
              <a:ext cx="1440160" cy="261610"/>
            </a:xfrm>
            <a:prstGeom prst="rect">
              <a:avLst/>
            </a:prstGeom>
            <a:noFill/>
          </p:spPr>
          <p:txBody>
            <a:bodyPr wrap="square" rtlCol="0">
              <a:spAutoFit/>
            </a:bodyPr>
            <a:lstStyle/>
            <a:p>
              <a:pPr algn="ctr"/>
              <a:r>
                <a:rPr lang="ko-KR" altLang="en-US" sz="1050" dirty="0" err="1" smtClean="0">
                  <a:latin typeface="HY헤드라인M" panose="02030600000101010101" pitchFamily="18" charset="-127"/>
                  <a:ea typeface="HY헤드라인M" panose="02030600000101010101" pitchFamily="18" charset="-127"/>
                </a:rPr>
                <a:t>영문로고</a:t>
              </a:r>
              <a:endParaRPr lang="ko-KR" altLang="en-US" sz="1050" dirty="0">
                <a:latin typeface="HY헤드라인M" panose="02030600000101010101" pitchFamily="18" charset="-127"/>
                <a:ea typeface="HY헤드라인M" panose="02030600000101010101" pitchFamily="18" charset="-127"/>
              </a:endParaRPr>
            </a:p>
          </p:txBody>
        </p:sp>
        <p:sp>
          <p:nvSpPr>
            <p:cNvPr id="16" name="TextBox 15"/>
            <p:cNvSpPr txBox="1"/>
            <p:nvPr/>
          </p:nvSpPr>
          <p:spPr>
            <a:xfrm>
              <a:off x="3619391" y="2687303"/>
              <a:ext cx="1440160" cy="261610"/>
            </a:xfrm>
            <a:prstGeom prst="rect">
              <a:avLst/>
            </a:prstGeom>
            <a:noFill/>
          </p:spPr>
          <p:txBody>
            <a:bodyPr wrap="square" rtlCol="0">
              <a:spAutoFit/>
            </a:bodyPr>
            <a:lstStyle/>
            <a:p>
              <a:pPr algn="ctr"/>
              <a:r>
                <a:rPr lang="ko-KR" altLang="en-US" sz="1050" smtClean="0">
                  <a:latin typeface="HY헤드라인M" panose="02030600000101010101" pitchFamily="18" charset="-127"/>
                  <a:ea typeface="HY헤드라인M" panose="02030600000101010101" pitchFamily="18" charset="-127"/>
                </a:rPr>
                <a:t>한글로고</a:t>
              </a:r>
              <a:endParaRPr lang="ko-KR" altLang="en-US" sz="1050" dirty="0">
                <a:latin typeface="HY헤드라인M" panose="02030600000101010101" pitchFamily="18" charset="-127"/>
                <a:ea typeface="HY헤드라인M" panose="02030600000101010101" pitchFamily="18" charset="-127"/>
              </a:endParaRPr>
            </a:p>
          </p:txBody>
        </p:sp>
        <p:sp>
          <p:nvSpPr>
            <p:cNvPr id="17" name="TextBox 16"/>
            <p:cNvSpPr txBox="1"/>
            <p:nvPr/>
          </p:nvSpPr>
          <p:spPr>
            <a:xfrm>
              <a:off x="5152119" y="2687303"/>
              <a:ext cx="1440160" cy="261610"/>
            </a:xfrm>
            <a:prstGeom prst="rect">
              <a:avLst/>
            </a:prstGeom>
            <a:noFill/>
          </p:spPr>
          <p:txBody>
            <a:bodyPr wrap="square" rtlCol="0">
              <a:spAutoFit/>
            </a:bodyPr>
            <a:lstStyle/>
            <a:p>
              <a:pPr algn="ctr"/>
              <a:r>
                <a:rPr lang="ko-KR" altLang="en-US" sz="1050" dirty="0" smtClean="0">
                  <a:latin typeface="HY헤드라인M" panose="02030600000101010101" pitchFamily="18" charset="-127"/>
                  <a:ea typeface="HY헤드라인M" panose="02030600000101010101" pitchFamily="18" charset="-127"/>
                </a:rPr>
                <a:t>아이콘</a:t>
              </a:r>
              <a:endParaRPr lang="ko-KR" altLang="en-US" sz="1050" dirty="0">
                <a:latin typeface="HY헤드라인M" panose="02030600000101010101" pitchFamily="18" charset="-127"/>
                <a:ea typeface="HY헤드라인M" panose="02030600000101010101" pitchFamily="18" charset="-127"/>
              </a:endParaRPr>
            </a:p>
          </p:txBody>
        </p:sp>
        <p:sp>
          <p:nvSpPr>
            <p:cNvPr id="18" name="TextBox 17"/>
            <p:cNvSpPr txBox="1"/>
            <p:nvPr/>
          </p:nvSpPr>
          <p:spPr>
            <a:xfrm>
              <a:off x="6723751" y="2688961"/>
              <a:ext cx="1440160" cy="261610"/>
            </a:xfrm>
            <a:prstGeom prst="rect">
              <a:avLst/>
            </a:prstGeom>
            <a:noFill/>
          </p:spPr>
          <p:txBody>
            <a:bodyPr wrap="square" rtlCol="0">
              <a:spAutoFit/>
            </a:bodyPr>
            <a:lstStyle/>
            <a:p>
              <a:pPr algn="ctr"/>
              <a:r>
                <a:rPr lang="ko-KR" altLang="en-US" sz="1050" dirty="0" smtClean="0">
                  <a:latin typeface="HY헤드라인M" panose="02030600000101010101" pitchFamily="18" charset="-127"/>
                  <a:ea typeface="HY헤드라인M" panose="02030600000101010101" pitchFamily="18" charset="-127"/>
                </a:rPr>
                <a:t>도메인</a:t>
              </a:r>
              <a:endParaRPr lang="ko-KR" altLang="en-US" sz="1050" dirty="0">
                <a:latin typeface="HY헤드라인M" panose="02030600000101010101" pitchFamily="18" charset="-127"/>
                <a:ea typeface="HY헤드라인M" panose="02030600000101010101" pitchFamily="18" charset="-127"/>
              </a:endParaRPr>
            </a:p>
          </p:txBody>
        </p:sp>
        <p:pic>
          <p:nvPicPr>
            <p:cNvPr id="19" name="그림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0724" y="1875848"/>
              <a:ext cx="844988" cy="753377"/>
            </a:xfrm>
            <a:prstGeom prst="rect">
              <a:avLst/>
            </a:prstGeom>
          </p:spPr>
        </p:pic>
        <p:pic>
          <p:nvPicPr>
            <p:cNvPr id="20" name="그림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1074" y="1862463"/>
              <a:ext cx="901642" cy="711188"/>
            </a:xfrm>
            <a:prstGeom prst="rect">
              <a:avLst/>
            </a:prstGeom>
          </p:spPr>
        </p:pic>
        <p:pic>
          <p:nvPicPr>
            <p:cNvPr id="22" name="그림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0734" y="1843808"/>
              <a:ext cx="820880" cy="694312"/>
            </a:xfrm>
            <a:prstGeom prst="rect">
              <a:avLst/>
            </a:prstGeom>
          </p:spPr>
        </p:pic>
      </p:grpSp>
      <p:grpSp>
        <p:nvGrpSpPr>
          <p:cNvPr id="25" name="그룹 24"/>
          <p:cNvGrpSpPr>
            <a:grpSpLocks noChangeAspect="1"/>
          </p:cNvGrpSpPr>
          <p:nvPr/>
        </p:nvGrpSpPr>
        <p:grpSpPr>
          <a:xfrm>
            <a:off x="1048695" y="4804658"/>
            <a:ext cx="2678701" cy="1201858"/>
            <a:chOff x="361798" y="4937760"/>
            <a:chExt cx="4789322" cy="2148840"/>
          </a:xfrm>
        </p:grpSpPr>
        <p:sp>
          <p:nvSpPr>
            <p:cNvPr id="35" name="모서리가 둥근 직사각형 34"/>
            <p:cNvSpPr/>
            <p:nvPr/>
          </p:nvSpPr>
          <p:spPr>
            <a:xfrm>
              <a:off x="361798" y="4937760"/>
              <a:ext cx="4789322" cy="2148840"/>
            </a:xfrm>
            <a:prstGeom prst="roundRect">
              <a:avLst>
                <a:gd name="adj" fmla="val 4952"/>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33774" rtl="0" eaLnBrk="1" latinLnBrk="1" hangingPunct="1">
                <a:defRPr sz="2428" kern="1200">
                  <a:solidFill>
                    <a:schemeClr val="lt1"/>
                  </a:solidFill>
                  <a:latin typeface="+mn-lt"/>
                  <a:ea typeface="+mn-ea"/>
                  <a:cs typeface="+mn-cs"/>
                </a:defRPr>
              </a:lvl1pPr>
              <a:lvl2pPr marL="616887" algn="l" defTabSz="1233774" rtl="0" eaLnBrk="1" latinLnBrk="1" hangingPunct="1">
                <a:defRPr sz="2428" kern="1200">
                  <a:solidFill>
                    <a:schemeClr val="lt1"/>
                  </a:solidFill>
                  <a:latin typeface="+mn-lt"/>
                  <a:ea typeface="+mn-ea"/>
                  <a:cs typeface="+mn-cs"/>
                </a:defRPr>
              </a:lvl2pPr>
              <a:lvl3pPr marL="1233774" algn="l" defTabSz="1233774" rtl="0" eaLnBrk="1" latinLnBrk="1" hangingPunct="1">
                <a:defRPr sz="2428" kern="1200">
                  <a:solidFill>
                    <a:schemeClr val="lt1"/>
                  </a:solidFill>
                  <a:latin typeface="+mn-lt"/>
                  <a:ea typeface="+mn-ea"/>
                  <a:cs typeface="+mn-cs"/>
                </a:defRPr>
              </a:lvl3pPr>
              <a:lvl4pPr marL="1850661" algn="l" defTabSz="1233774" rtl="0" eaLnBrk="1" latinLnBrk="1" hangingPunct="1">
                <a:defRPr sz="2428" kern="1200">
                  <a:solidFill>
                    <a:schemeClr val="lt1"/>
                  </a:solidFill>
                  <a:latin typeface="+mn-lt"/>
                  <a:ea typeface="+mn-ea"/>
                  <a:cs typeface="+mn-cs"/>
                </a:defRPr>
              </a:lvl4pPr>
              <a:lvl5pPr marL="2467551" algn="l" defTabSz="1233774" rtl="0" eaLnBrk="1" latinLnBrk="1" hangingPunct="1">
                <a:defRPr sz="2428" kern="1200">
                  <a:solidFill>
                    <a:schemeClr val="lt1"/>
                  </a:solidFill>
                  <a:latin typeface="+mn-lt"/>
                  <a:ea typeface="+mn-ea"/>
                  <a:cs typeface="+mn-cs"/>
                </a:defRPr>
              </a:lvl5pPr>
              <a:lvl6pPr marL="3084435" algn="l" defTabSz="1233774" rtl="0" eaLnBrk="1" latinLnBrk="1" hangingPunct="1">
                <a:defRPr sz="2428" kern="1200">
                  <a:solidFill>
                    <a:schemeClr val="lt1"/>
                  </a:solidFill>
                  <a:latin typeface="+mn-lt"/>
                  <a:ea typeface="+mn-ea"/>
                  <a:cs typeface="+mn-cs"/>
                </a:defRPr>
              </a:lvl6pPr>
              <a:lvl7pPr marL="3701325" algn="l" defTabSz="1233774" rtl="0" eaLnBrk="1" latinLnBrk="1" hangingPunct="1">
                <a:defRPr sz="2428" kern="1200">
                  <a:solidFill>
                    <a:schemeClr val="lt1"/>
                  </a:solidFill>
                  <a:latin typeface="+mn-lt"/>
                  <a:ea typeface="+mn-ea"/>
                  <a:cs typeface="+mn-cs"/>
                </a:defRPr>
              </a:lvl7pPr>
              <a:lvl8pPr marL="4318212" algn="l" defTabSz="1233774" rtl="0" eaLnBrk="1" latinLnBrk="1" hangingPunct="1">
                <a:defRPr sz="2428" kern="1200">
                  <a:solidFill>
                    <a:schemeClr val="lt1"/>
                  </a:solidFill>
                  <a:latin typeface="+mn-lt"/>
                  <a:ea typeface="+mn-ea"/>
                  <a:cs typeface="+mn-cs"/>
                </a:defRPr>
              </a:lvl8pPr>
              <a:lvl9pPr marL="4935098" algn="l" defTabSz="1233774" rtl="0" eaLnBrk="1" latinLnBrk="1" hangingPunct="1">
                <a:defRPr sz="2428" kern="1200">
                  <a:solidFill>
                    <a:schemeClr val="lt1"/>
                  </a:solidFill>
                  <a:latin typeface="+mn-lt"/>
                  <a:ea typeface="+mn-ea"/>
                  <a:cs typeface="+mn-cs"/>
                </a:defRPr>
              </a:lvl9pPr>
            </a:lstStyle>
            <a:p>
              <a:pPr algn="ctr"/>
              <a:endParaRPr lang="ko-KR" altLang="en-US" sz="1200"/>
            </a:p>
          </p:txBody>
        </p:sp>
        <p:sp>
          <p:nvSpPr>
            <p:cNvPr id="36" name="TextBox 24"/>
            <p:cNvSpPr txBox="1"/>
            <p:nvPr/>
          </p:nvSpPr>
          <p:spPr>
            <a:xfrm>
              <a:off x="1009326" y="5236654"/>
              <a:ext cx="3629438" cy="460158"/>
            </a:xfrm>
            <a:prstGeom prst="rect">
              <a:avLst/>
            </a:prstGeom>
            <a:noFill/>
          </p:spPr>
          <p:txBody>
            <a:bodyPr wrap="none" lIns="36000" tIns="36000" rIns="36000" bIns="36000" rtlCol="0" anchor="ctr" anchorCtr="0">
              <a:spAutoFit/>
            </a:bodyPr>
            <a:lstStyle>
              <a:defPPr>
                <a:defRPr lang="ko-KR"/>
              </a:defPPr>
              <a:lvl1pPr marL="0" algn="l" defTabSz="1233774" rtl="0" eaLnBrk="1" latinLnBrk="1" hangingPunct="1">
                <a:defRPr sz="2428" kern="1200">
                  <a:solidFill>
                    <a:schemeClr val="tx1"/>
                  </a:solidFill>
                  <a:latin typeface="+mn-lt"/>
                  <a:ea typeface="+mn-ea"/>
                  <a:cs typeface="+mn-cs"/>
                </a:defRPr>
              </a:lvl1pPr>
              <a:lvl2pPr marL="616887" algn="l" defTabSz="1233774" rtl="0" eaLnBrk="1" latinLnBrk="1" hangingPunct="1">
                <a:defRPr sz="2428" kern="1200">
                  <a:solidFill>
                    <a:schemeClr val="tx1"/>
                  </a:solidFill>
                  <a:latin typeface="+mn-lt"/>
                  <a:ea typeface="+mn-ea"/>
                  <a:cs typeface="+mn-cs"/>
                </a:defRPr>
              </a:lvl2pPr>
              <a:lvl3pPr marL="1233774" algn="l" defTabSz="1233774" rtl="0" eaLnBrk="1" latinLnBrk="1" hangingPunct="1">
                <a:defRPr sz="2428" kern="1200">
                  <a:solidFill>
                    <a:schemeClr val="tx1"/>
                  </a:solidFill>
                  <a:latin typeface="+mn-lt"/>
                  <a:ea typeface="+mn-ea"/>
                  <a:cs typeface="+mn-cs"/>
                </a:defRPr>
              </a:lvl3pPr>
              <a:lvl4pPr marL="1850661" algn="l" defTabSz="1233774" rtl="0" eaLnBrk="1" latinLnBrk="1" hangingPunct="1">
                <a:defRPr sz="2428" kern="1200">
                  <a:solidFill>
                    <a:schemeClr val="tx1"/>
                  </a:solidFill>
                  <a:latin typeface="+mn-lt"/>
                  <a:ea typeface="+mn-ea"/>
                  <a:cs typeface="+mn-cs"/>
                </a:defRPr>
              </a:lvl4pPr>
              <a:lvl5pPr marL="2467551" algn="l" defTabSz="1233774" rtl="0" eaLnBrk="1" latinLnBrk="1" hangingPunct="1">
                <a:defRPr sz="2428" kern="1200">
                  <a:solidFill>
                    <a:schemeClr val="tx1"/>
                  </a:solidFill>
                  <a:latin typeface="+mn-lt"/>
                  <a:ea typeface="+mn-ea"/>
                  <a:cs typeface="+mn-cs"/>
                </a:defRPr>
              </a:lvl5pPr>
              <a:lvl6pPr marL="3084435" algn="l" defTabSz="1233774" rtl="0" eaLnBrk="1" latinLnBrk="1" hangingPunct="1">
                <a:defRPr sz="2428" kern="1200">
                  <a:solidFill>
                    <a:schemeClr val="tx1"/>
                  </a:solidFill>
                  <a:latin typeface="+mn-lt"/>
                  <a:ea typeface="+mn-ea"/>
                  <a:cs typeface="+mn-cs"/>
                </a:defRPr>
              </a:lvl6pPr>
              <a:lvl7pPr marL="3701325" algn="l" defTabSz="1233774" rtl="0" eaLnBrk="1" latinLnBrk="1" hangingPunct="1">
                <a:defRPr sz="2428" kern="1200">
                  <a:solidFill>
                    <a:schemeClr val="tx1"/>
                  </a:solidFill>
                  <a:latin typeface="+mn-lt"/>
                  <a:ea typeface="+mn-ea"/>
                  <a:cs typeface="+mn-cs"/>
                </a:defRPr>
              </a:lvl7pPr>
              <a:lvl8pPr marL="4318212" algn="l" defTabSz="1233774" rtl="0" eaLnBrk="1" latinLnBrk="1" hangingPunct="1">
                <a:defRPr sz="2428" kern="1200">
                  <a:solidFill>
                    <a:schemeClr val="tx1"/>
                  </a:solidFill>
                  <a:latin typeface="+mn-lt"/>
                  <a:ea typeface="+mn-ea"/>
                  <a:cs typeface="+mn-cs"/>
                </a:defRPr>
              </a:lvl8pPr>
              <a:lvl9pPr marL="4935098" algn="l" defTabSz="1233774" rtl="0" eaLnBrk="1" latinLnBrk="1" hangingPunct="1">
                <a:defRPr sz="2428" kern="1200">
                  <a:solidFill>
                    <a:schemeClr val="tx1"/>
                  </a:solidFill>
                  <a:latin typeface="+mn-lt"/>
                  <a:ea typeface="+mn-ea"/>
                  <a:cs typeface="+mn-cs"/>
                </a:defRPr>
              </a:lvl9pPr>
            </a:lstStyle>
            <a:p>
              <a:pPr algn="ctr"/>
              <a:r>
                <a:rPr lang="ko-KR" altLang="en-US" sz="1200" b="1" dirty="0" err="1" smtClean="0">
                  <a:solidFill>
                    <a:srgbClr val="7030A0"/>
                  </a:solidFill>
                  <a:latin typeface="HY헤드라인M" panose="02030600000101010101" pitchFamily="18" charset="-127"/>
                  <a:ea typeface="HY헤드라인M" panose="02030600000101010101" pitchFamily="18" charset="-127"/>
                </a:rPr>
                <a:t>마이데이터</a:t>
              </a:r>
              <a:r>
                <a:rPr lang="ko-KR" altLang="en-US" sz="1200" b="1" dirty="0" smtClean="0">
                  <a:solidFill>
                    <a:srgbClr val="7030A0"/>
                  </a:solidFill>
                  <a:latin typeface="HY헤드라인M" panose="02030600000101010101" pitchFamily="18" charset="-127"/>
                  <a:ea typeface="HY헤드라인M" panose="02030600000101010101" pitchFamily="18" charset="-127"/>
                </a:rPr>
                <a:t> 기반 자동 가계부</a:t>
              </a:r>
              <a:endParaRPr lang="ko-KR" altLang="en-US" sz="1200" b="1" dirty="0">
                <a:solidFill>
                  <a:srgbClr val="7030A0"/>
                </a:solidFill>
                <a:latin typeface="HY헤드라인M" panose="02030600000101010101" pitchFamily="18" charset="-127"/>
                <a:ea typeface="HY헤드라인M" panose="02030600000101010101" pitchFamily="18" charset="-127"/>
              </a:endParaRPr>
            </a:p>
          </p:txBody>
        </p:sp>
        <p:sp>
          <p:nvSpPr>
            <p:cNvPr id="37" name="TextBox 28"/>
            <p:cNvSpPr txBox="1"/>
            <p:nvPr/>
          </p:nvSpPr>
          <p:spPr>
            <a:xfrm>
              <a:off x="404590" y="5934167"/>
              <a:ext cx="4689876" cy="738280"/>
            </a:xfrm>
            <a:prstGeom prst="rect">
              <a:avLst/>
            </a:prstGeom>
            <a:noFill/>
          </p:spPr>
          <p:txBody>
            <a:bodyPr wrap="none" lIns="36000" tIns="36000" rIns="36000" bIns="36000" rtlCol="0" anchor="ctr" anchorCtr="0">
              <a:spAutoFit/>
            </a:bodyPr>
            <a:lstStyle>
              <a:defPPr>
                <a:defRPr lang="ko-KR"/>
              </a:defPPr>
              <a:lvl1pPr marL="0" algn="l" defTabSz="1233774" rtl="0" eaLnBrk="1" latinLnBrk="1" hangingPunct="1">
                <a:defRPr sz="2428" kern="1200">
                  <a:solidFill>
                    <a:schemeClr val="tx1"/>
                  </a:solidFill>
                  <a:latin typeface="+mn-lt"/>
                  <a:ea typeface="+mn-ea"/>
                  <a:cs typeface="+mn-cs"/>
                </a:defRPr>
              </a:lvl1pPr>
              <a:lvl2pPr marL="616887" algn="l" defTabSz="1233774" rtl="0" eaLnBrk="1" latinLnBrk="1" hangingPunct="1">
                <a:defRPr sz="2428" kern="1200">
                  <a:solidFill>
                    <a:schemeClr val="tx1"/>
                  </a:solidFill>
                  <a:latin typeface="+mn-lt"/>
                  <a:ea typeface="+mn-ea"/>
                  <a:cs typeface="+mn-cs"/>
                </a:defRPr>
              </a:lvl2pPr>
              <a:lvl3pPr marL="1233774" algn="l" defTabSz="1233774" rtl="0" eaLnBrk="1" latinLnBrk="1" hangingPunct="1">
                <a:defRPr sz="2428" kern="1200">
                  <a:solidFill>
                    <a:schemeClr val="tx1"/>
                  </a:solidFill>
                  <a:latin typeface="+mn-lt"/>
                  <a:ea typeface="+mn-ea"/>
                  <a:cs typeface="+mn-cs"/>
                </a:defRPr>
              </a:lvl3pPr>
              <a:lvl4pPr marL="1850661" algn="l" defTabSz="1233774" rtl="0" eaLnBrk="1" latinLnBrk="1" hangingPunct="1">
                <a:defRPr sz="2428" kern="1200">
                  <a:solidFill>
                    <a:schemeClr val="tx1"/>
                  </a:solidFill>
                  <a:latin typeface="+mn-lt"/>
                  <a:ea typeface="+mn-ea"/>
                  <a:cs typeface="+mn-cs"/>
                </a:defRPr>
              </a:lvl4pPr>
              <a:lvl5pPr marL="2467551" algn="l" defTabSz="1233774" rtl="0" eaLnBrk="1" latinLnBrk="1" hangingPunct="1">
                <a:defRPr sz="2428" kern="1200">
                  <a:solidFill>
                    <a:schemeClr val="tx1"/>
                  </a:solidFill>
                  <a:latin typeface="+mn-lt"/>
                  <a:ea typeface="+mn-ea"/>
                  <a:cs typeface="+mn-cs"/>
                </a:defRPr>
              </a:lvl5pPr>
              <a:lvl6pPr marL="3084435" algn="l" defTabSz="1233774" rtl="0" eaLnBrk="1" latinLnBrk="1" hangingPunct="1">
                <a:defRPr sz="2428" kern="1200">
                  <a:solidFill>
                    <a:schemeClr val="tx1"/>
                  </a:solidFill>
                  <a:latin typeface="+mn-lt"/>
                  <a:ea typeface="+mn-ea"/>
                  <a:cs typeface="+mn-cs"/>
                </a:defRPr>
              </a:lvl6pPr>
              <a:lvl7pPr marL="3701325" algn="l" defTabSz="1233774" rtl="0" eaLnBrk="1" latinLnBrk="1" hangingPunct="1">
                <a:defRPr sz="2428" kern="1200">
                  <a:solidFill>
                    <a:schemeClr val="tx1"/>
                  </a:solidFill>
                  <a:latin typeface="+mn-lt"/>
                  <a:ea typeface="+mn-ea"/>
                  <a:cs typeface="+mn-cs"/>
                </a:defRPr>
              </a:lvl7pPr>
              <a:lvl8pPr marL="4318212" algn="l" defTabSz="1233774" rtl="0" eaLnBrk="1" latinLnBrk="1" hangingPunct="1">
                <a:defRPr sz="2428" kern="1200">
                  <a:solidFill>
                    <a:schemeClr val="tx1"/>
                  </a:solidFill>
                  <a:latin typeface="+mn-lt"/>
                  <a:ea typeface="+mn-ea"/>
                  <a:cs typeface="+mn-cs"/>
                </a:defRPr>
              </a:lvl8pPr>
              <a:lvl9pPr marL="4935098" algn="l" defTabSz="1233774" rtl="0" eaLnBrk="1" latinLnBrk="1" hangingPunct="1">
                <a:defRPr sz="2428" kern="1200">
                  <a:solidFill>
                    <a:schemeClr val="tx1"/>
                  </a:solidFill>
                  <a:latin typeface="+mn-lt"/>
                  <a:ea typeface="+mn-ea"/>
                  <a:cs typeface="+mn-cs"/>
                </a:defRPr>
              </a:lvl9pPr>
            </a:lstStyle>
            <a:p>
              <a:pPr algn="ctr">
                <a:lnSpc>
                  <a:spcPct val="130000"/>
                </a:lnSpc>
              </a:pPr>
              <a:r>
                <a:rPr lang="ko-KR" altLang="en-US" sz="900" dirty="0" smtClean="0">
                  <a:solidFill>
                    <a:schemeClr val="bg1">
                      <a:lumMod val="50000"/>
                    </a:schemeClr>
                  </a:solidFill>
                </a:rPr>
                <a:t>은행</a:t>
              </a:r>
              <a:r>
                <a:rPr lang="en-US" altLang="ko-KR" sz="900" dirty="0" smtClean="0">
                  <a:solidFill>
                    <a:schemeClr val="bg1">
                      <a:lumMod val="50000"/>
                    </a:schemeClr>
                  </a:solidFill>
                </a:rPr>
                <a:t>, </a:t>
              </a:r>
              <a:r>
                <a:rPr lang="ko-KR" altLang="en-US" sz="900" dirty="0" smtClean="0">
                  <a:solidFill>
                    <a:schemeClr val="bg1">
                      <a:lumMod val="50000"/>
                    </a:schemeClr>
                  </a:solidFill>
                </a:rPr>
                <a:t>카드</a:t>
              </a:r>
              <a:r>
                <a:rPr lang="en-US" altLang="ko-KR" sz="900" dirty="0" smtClean="0">
                  <a:solidFill>
                    <a:schemeClr val="bg1">
                      <a:lumMod val="50000"/>
                    </a:schemeClr>
                  </a:solidFill>
                </a:rPr>
                <a:t>, </a:t>
              </a:r>
              <a:r>
                <a:rPr lang="ko-KR" altLang="en-US" sz="900" dirty="0" smtClean="0">
                  <a:solidFill>
                    <a:schemeClr val="bg1">
                      <a:lumMod val="50000"/>
                    </a:schemeClr>
                  </a:solidFill>
                </a:rPr>
                <a:t>보험</a:t>
              </a:r>
              <a:r>
                <a:rPr lang="en-US" altLang="ko-KR" sz="900" dirty="0" smtClean="0">
                  <a:solidFill>
                    <a:schemeClr val="bg1">
                      <a:lumMod val="50000"/>
                    </a:schemeClr>
                  </a:solidFill>
                </a:rPr>
                <a:t>, </a:t>
              </a:r>
              <a:r>
                <a:rPr lang="ko-KR" altLang="en-US" sz="900" dirty="0" smtClean="0">
                  <a:solidFill>
                    <a:schemeClr val="bg1">
                      <a:lumMod val="50000"/>
                    </a:schemeClr>
                  </a:solidFill>
                </a:rPr>
                <a:t>통신 등 내 모든 수입지출정보를</a:t>
              </a:r>
              <a:endParaRPr lang="en-US" altLang="ko-KR" sz="900" dirty="0" smtClean="0">
                <a:solidFill>
                  <a:schemeClr val="bg1">
                    <a:lumMod val="50000"/>
                  </a:schemeClr>
                </a:solidFill>
              </a:endParaRPr>
            </a:p>
            <a:p>
              <a:pPr algn="ctr">
                <a:lnSpc>
                  <a:spcPct val="130000"/>
                </a:lnSpc>
              </a:pPr>
              <a:r>
                <a:rPr lang="ko-KR" altLang="en-US" sz="900" dirty="0" smtClean="0">
                  <a:solidFill>
                    <a:schemeClr val="bg1">
                      <a:lumMod val="50000"/>
                    </a:schemeClr>
                  </a:solidFill>
                </a:rPr>
                <a:t>자동으로 불러오는 가장 편한 가계부</a:t>
              </a:r>
              <a:endParaRPr lang="ko-KR" altLang="en-US" sz="900" dirty="0">
                <a:solidFill>
                  <a:schemeClr val="bg1">
                    <a:lumMod val="50000"/>
                  </a:schemeClr>
                </a:solidFill>
              </a:endParaRPr>
            </a:p>
          </p:txBody>
        </p:sp>
      </p:grpSp>
      <p:grpSp>
        <p:nvGrpSpPr>
          <p:cNvPr id="26" name="그룹 25"/>
          <p:cNvGrpSpPr>
            <a:grpSpLocks noChangeAspect="1"/>
          </p:cNvGrpSpPr>
          <p:nvPr/>
        </p:nvGrpSpPr>
        <p:grpSpPr>
          <a:xfrm>
            <a:off x="3783094" y="4804658"/>
            <a:ext cx="2606466" cy="1201858"/>
            <a:chOff x="5219931" y="4922520"/>
            <a:chExt cx="4660172" cy="2148840"/>
          </a:xfrm>
        </p:grpSpPr>
        <p:sp>
          <p:nvSpPr>
            <p:cNvPr id="31" name="모서리가 둥근 직사각형 30"/>
            <p:cNvSpPr/>
            <p:nvPr/>
          </p:nvSpPr>
          <p:spPr>
            <a:xfrm>
              <a:off x="5219931" y="4922520"/>
              <a:ext cx="4660172" cy="2148840"/>
            </a:xfrm>
            <a:prstGeom prst="roundRect">
              <a:avLst>
                <a:gd name="adj" fmla="val 4952"/>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33774" rtl="0" eaLnBrk="1" latinLnBrk="1" hangingPunct="1">
                <a:defRPr sz="2428" kern="1200">
                  <a:solidFill>
                    <a:schemeClr val="lt1"/>
                  </a:solidFill>
                  <a:latin typeface="+mn-lt"/>
                  <a:ea typeface="+mn-ea"/>
                  <a:cs typeface="+mn-cs"/>
                </a:defRPr>
              </a:lvl1pPr>
              <a:lvl2pPr marL="616887" algn="l" defTabSz="1233774" rtl="0" eaLnBrk="1" latinLnBrk="1" hangingPunct="1">
                <a:defRPr sz="2428" kern="1200">
                  <a:solidFill>
                    <a:schemeClr val="lt1"/>
                  </a:solidFill>
                  <a:latin typeface="+mn-lt"/>
                  <a:ea typeface="+mn-ea"/>
                  <a:cs typeface="+mn-cs"/>
                </a:defRPr>
              </a:lvl2pPr>
              <a:lvl3pPr marL="1233774" algn="l" defTabSz="1233774" rtl="0" eaLnBrk="1" latinLnBrk="1" hangingPunct="1">
                <a:defRPr sz="2428" kern="1200">
                  <a:solidFill>
                    <a:schemeClr val="lt1"/>
                  </a:solidFill>
                  <a:latin typeface="+mn-lt"/>
                  <a:ea typeface="+mn-ea"/>
                  <a:cs typeface="+mn-cs"/>
                </a:defRPr>
              </a:lvl3pPr>
              <a:lvl4pPr marL="1850661" algn="l" defTabSz="1233774" rtl="0" eaLnBrk="1" latinLnBrk="1" hangingPunct="1">
                <a:defRPr sz="2428" kern="1200">
                  <a:solidFill>
                    <a:schemeClr val="lt1"/>
                  </a:solidFill>
                  <a:latin typeface="+mn-lt"/>
                  <a:ea typeface="+mn-ea"/>
                  <a:cs typeface="+mn-cs"/>
                </a:defRPr>
              </a:lvl4pPr>
              <a:lvl5pPr marL="2467551" algn="l" defTabSz="1233774" rtl="0" eaLnBrk="1" latinLnBrk="1" hangingPunct="1">
                <a:defRPr sz="2428" kern="1200">
                  <a:solidFill>
                    <a:schemeClr val="lt1"/>
                  </a:solidFill>
                  <a:latin typeface="+mn-lt"/>
                  <a:ea typeface="+mn-ea"/>
                  <a:cs typeface="+mn-cs"/>
                </a:defRPr>
              </a:lvl5pPr>
              <a:lvl6pPr marL="3084435" algn="l" defTabSz="1233774" rtl="0" eaLnBrk="1" latinLnBrk="1" hangingPunct="1">
                <a:defRPr sz="2428" kern="1200">
                  <a:solidFill>
                    <a:schemeClr val="lt1"/>
                  </a:solidFill>
                  <a:latin typeface="+mn-lt"/>
                  <a:ea typeface="+mn-ea"/>
                  <a:cs typeface="+mn-cs"/>
                </a:defRPr>
              </a:lvl6pPr>
              <a:lvl7pPr marL="3701325" algn="l" defTabSz="1233774" rtl="0" eaLnBrk="1" latinLnBrk="1" hangingPunct="1">
                <a:defRPr sz="2428" kern="1200">
                  <a:solidFill>
                    <a:schemeClr val="lt1"/>
                  </a:solidFill>
                  <a:latin typeface="+mn-lt"/>
                  <a:ea typeface="+mn-ea"/>
                  <a:cs typeface="+mn-cs"/>
                </a:defRPr>
              </a:lvl7pPr>
              <a:lvl8pPr marL="4318212" algn="l" defTabSz="1233774" rtl="0" eaLnBrk="1" latinLnBrk="1" hangingPunct="1">
                <a:defRPr sz="2428" kern="1200">
                  <a:solidFill>
                    <a:schemeClr val="lt1"/>
                  </a:solidFill>
                  <a:latin typeface="+mn-lt"/>
                  <a:ea typeface="+mn-ea"/>
                  <a:cs typeface="+mn-cs"/>
                </a:defRPr>
              </a:lvl8pPr>
              <a:lvl9pPr marL="4935098" algn="l" defTabSz="1233774" rtl="0" eaLnBrk="1" latinLnBrk="1" hangingPunct="1">
                <a:defRPr sz="2428" kern="1200">
                  <a:solidFill>
                    <a:schemeClr val="lt1"/>
                  </a:solidFill>
                  <a:latin typeface="+mn-lt"/>
                  <a:ea typeface="+mn-ea"/>
                  <a:cs typeface="+mn-cs"/>
                </a:defRPr>
              </a:lvl9pPr>
            </a:lstStyle>
            <a:p>
              <a:pPr algn="ctr"/>
              <a:endParaRPr lang="ko-KR" altLang="en-US" sz="1200"/>
            </a:p>
          </p:txBody>
        </p:sp>
        <p:sp>
          <p:nvSpPr>
            <p:cNvPr id="32" name="TextBox 25"/>
            <p:cNvSpPr txBox="1"/>
            <p:nvPr/>
          </p:nvSpPr>
          <p:spPr>
            <a:xfrm>
              <a:off x="5994561" y="5221414"/>
              <a:ext cx="3248253" cy="460158"/>
            </a:xfrm>
            <a:prstGeom prst="rect">
              <a:avLst/>
            </a:prstGeom>
            <a:noFill/>
          </p:spPr>
          <p:txBody>
            <a:bodyPr wrap="none" lIns="36000" tIns="36000" rIns="36000" bIns="36000" rtlCol="0" anchor="ctr" anchorCtr="0">
              <a:spAutoFit/>
            </a:bodyPr>
            <a:lstStyle>
              <a:defPPr>
                <a:defRPr lang="ko-KR"/>
              </a:defPPr>
              <a:lvl1pPr marL="0" algn="l" defTabSz="1233774" rtl="0" eaLnBrk="1" latinLnBrk="1" hangingPunct="1">
                <a:defRPr sz="2428" kern="1200">
                  <a:solidFill>
                    <a:schemeClr val="tx1"/>
                  </a:solidFill>
                  <a:latin typeface="+mn-lt"/>
                  <a:ea typeface="+mn-ea"/>
                  <a:cs typeface="+mn-cs"/>
                </a:defRPr>
              </a:lvl1pPr>
              <a:lvl2pPr marL="616887" algn="l" defTabSz="1233774" rtl="0" eaLnBrk="1" latinLnBrk="1" hangingPunct="1">
                <a:defRPr sz="2428" kern="1200">
                  <a:solidFill>
                    <a:schemeClr val="tx1"/>
                  </a:solidFill>
                  <a:latin typeface="+mn-lt"/>
                  <a:ea typeface="+mn-ea"/>
                  <a:cs typeface="+mn-cs"/>
                </a:defRPr>
              </a:lvl2pPr>
              <a:lvl3pPr marL="1233774" algn="l" defTabSz="1233774" rtl="0" eaLnBrk="1" latinLnBrk="1" hangingPunct="1">
                <a:defRPr sz="2428" kern="1200">
                  <a:solidFill>
                    <a:schemeClr val="tx1"/>
                  </a:solidFill>
                  <a:latin typeface="+mn-lt"/>
                  <a:ea typeface="+mn-ea"/>
                  <a:cs typeface="+mn-cs"/>
                </a:defRPr>
              </a:lvl3pPr>
              <a:lvl4pPr marL="1850661" algn="l" defTabSz="1233774" rtl="0" eaLnBrk="1" latinLnBrk="1" hangingPunct="1">
                <a:defRPr sz="2428" kern="1200">
                  <a:solidFill>
                    <a:schemeClr val="tx1"/>
                  </a:solidFill>
                  <a:latin typeface="+mn-lt"/>
                  <a:ea typeface="+mn-ea"/>
                  <a:cs typeface="+mn-cs"/>
                </a:defRPr>
              </a:lvl4pPr>
              <a:lvl5pPr marL="2467551" algn="l" defTabSz="1233774" rtl="0" eaLnBrk="1" latinLnBrk="1" hangingPunct="1">
                <a:defRPr sz="2428" kern="1200">
                  <a:solidFill>
                    <a:schemeClr val="tx1"/>
                  </a:solidFill>
                  <a:latin typeface="+mn-lt"/>
                  <a:ea typeface="+mn-ea"/>
                  <a:cs typeface="+mn-cs"/>
                </a:defRPr>
              </a:lvl5pPr>
              <a:lvl6pPr marL="3084435" algn="l" defTabSz="1233774" rtl="0" eaLnBrk="1" latinLnBrk="1" hangingPunct="1">
                <a:defRPr sz="2428" kern="1200">
                  <a:solidFill>
                    <a:schemeClr val="tx1"/>
                  </a:solidFill>
                  <a:latin typeface="+mn-lt"/>
                  <a:ea typeface="+mn-ea"/>
                  <a:cs typeface="+mn-cs"/>
                </a:defRPr>
              </a:lvl6pPr>
              <a:lvl7pPr marL="3701325" algn="l" defTabSz="1233774" rtl="0" eaLnBrk="1" latinLnBrk="1" hangingPunct="1">
                <a:defRPr sz="2428" kern="1200">
                  <a:solidFill>
                    <a:schemeClr val="tx1"/>
                  </a:solidFill>
                  <a:latin typeface="+mn-lt"/>
                  <a:ea typeface="+mn-ea"/>
                  <a:cs typeface="+mn-cs"/>
                </a:defRPr>
              </a:lvl7pPr>
              <a:lvl8pPr marL="4318212" algn="l" defTabSz="1233774" rtl="0" eaLnBrk="1" latinLnBrk="1" hangingPunct="1">
                <a:defRPr sz="2428" kern="1200">
                  <a:solidFill>
                    <a:schemeClr val="tx1"/>
                  </a:solidFill>
                  <a:latin typeface="+mn-lt"/>
                  <a:ea typeface="+mn-ea"/>
                  <a:cs typeface="+mn-cs"/>
                </a:defRPr>
              </a:lvl8pPr>
              <a:lvl9pPr marL="4935098" algn="l" defTabSz="1233774" rtl="0" eaLnBrk="1" latinLnBrk="1" hangingPunct="1">
                <a:defRPr sz="2428" kern="1200">
                  <a:solidFill>
                    <a:schemeClr val="tx1"/>
                  </a:solidFill>
                  <a:latin typeface="+mn-lt"/>
                  <a:ea typeface="+mn-ea"/>
                  <a:cs typeface="+mn-cs"/>
                </a:defRPr>
              </a:lvl9pPr>
            </a:lstStyle>
            <a:p>
              <a:r>
                <a:rPr lang="ko-KR" altLang="en-US" sz="1200" dirty="0" smtClean="0">
                  <a:latin typeface="HY헤드라인M" panose="02030600000101010101" pitchFamily="18" charset="-127"/>
                  <a:ea typeface="HY헤드라인M" panose="02030600000101010101" pitchFamily="18" charset="-127"/>
                </a:rPr>
                <a:t>돈 관리의 </a:t>
              </a:r>
              <a:r>
                <a:rPr lang="ko-KR" altLang="en-US" sz="1200" dirty="0">
                  <a:latin typeface="HY헤드라인M" panose="02030600000101010101" pitchFamily="18" charset="-127"/>
                  <a:ea typeface="HY헤드라인M" panose="02030600000101010101" pitchFamily="18" charset="-127"/>
                </a:rPr>
                <a:t>가장 쉬운 시작</a:t>
              </a:r>
            </a:p>
          </p:txBody>
        </p:sp>
        <p:sp>
          <p:nvSpPr>
            <p:cNvPr id="33" name="TextBox 29"/>
            <p:cNvSpPr txBox="1"/>
            <p:nvPr/>
          </p:nvSpPr>
          <p:spPr>
            <a:xfrm>
              <a:off x="5297523" y="5893685"/>
              <a:ext cx="4337353" cy="1095736"/>
            </a:xfrm>
            <a:prstGeom prst="rect">
              <a:avLst/>
            </a:prstGeom>
            <a:noFill/>
          </p:spPr>
          <p:txBody>
            <a:bodyPr wrap="none" lIns="36000" tIns="36000" rIns="36000" bIns="36000" rtlCol="0" anchor="ctr" anchorCtr="0">
              <a:spAutoFit/>
            </a:bodyPr>
            <a:lstStyle>
              <a:defPPr>
                <a:defRPr lang="ko-KR"/>
              </a:defPPr>
              <a:lvl1pPr marL="0" algn="l" defTabSz="1233774" rtl="0" eaLnBrk="1" latinLnBrk="1" hangingPunct="1">
                <a:defRPr sz="2428" kern="1200">
                  <a:solidFill>
                    <a:schemeClr val="tx1"/>
                  </a:solidFill>
                  <a:latin typeface="+mn-lt"/>
                  <a:ea typeface="+mn-ea"/>
                  <a:cs typeface="+mn-cs"/>
                </a:defRPr>
              </a:lvl1pPr>
              <a:lvl2pPr marL="616887" algn="l" defTabSz="1233774" rtl="0" eaLnBrk="1" latinLnBrk="1" hangingPunct="1">
                <a:defRPr sz="2428" kern="1200">
                  <a:solidFill>
                    <a:schemeClr val="tx1"/>
                  </a:solidFill>
                  <a:latin typeface="+mn-lt"/>
                  <a:ea typeface="+mn-ea"/>
                  <a:cs typeface="+mn-cs"/>
                </a:defRPr>
              </a:lvl2pPr>
              <a:lvl3pPr marL="1233774" algn="l" defTabSz="1233774" rtl="0" eaLnBrk="1" latinLnBrk="1" hangingPunct="1">
                <a:defRPr sz="2428" kern="1200">
                  <a:solidFill>
                    <a:schemeClr val="tx1"/>
                  </a:solidFill>
                  <a:latin typeface="+mn-lt"/>
                  <a:ea typeface="+mn-ea"/>
                  <a:cs typeface="+mn-cs"/>
                </a:defRPr>
              </a:lvl3pPr>
              <a:lvl4pPr marL="1850661" algn="l" defTabSz="1233774" rtl="0" eaLnBrk="1" latinLnBrk="1" hangingPunct="1">
                <a:defRPr sz="2428" kern="1200">
                  <a:solidFill>
                    <a:schemeClr val="tx1"/>
                  </a:solidFill>
                  <a:latin typeface="+mn-lt"/>
                  <a:ea typeface="+mn-ea"/>
                  <a:cs typeface="+mn-cs"/>
                </a:defRPr>
              </a:lvl4pPr>
              <a:lvl5pPr marL="2467551" algn="l" defTabSz="1233774" rtl="0" eaLnBrk="1" latinLnBrk="1" hangingPunct="1">
                <a:defRPr sz="2428" kern="1200">
                  <a:solidFill>
                    <a:schemeClr val="tx1"/>
                  </a:solidFill>
                  <a:latin typeface="+mn-lt"/>
                  <a:ea typeface="+mn-ea"/>
                  <a:cs typeface="+mn-cs"/>
                </a:defRPr>
              </a:lvl5pPr>
              <a:lvl6pPr marL="3084435" algn="l" defTabSz="1233774" rtl="0" eaLnBrk="1" latinLnBrk="1" hangingPunct="1">
                <a:defRPr sz="2428" kern="1200">
                  <a:solidFill>
                    <a:schemeClr val="tx1"/>
                  </a:solidFill>
                  <a:latin typeface="+mn-lt"/>
                  <a:ea typeface="+mn-ea"/>
                  <a:cs typeface="+mn-cs"/>
                </a:defRPr>
              </a:lvl6pPr>
              <a:lvl7pPr marL="3701325" algn="l" defTabSz="1233774" rtl="0" eaLnBrk="1" latinLnBrk="1" hangingPunct="1">
                <a:defRPr sz="2428" kern="1200">
                  <a:solidFill>
                    <a:schemeClr val="tx1"/>
                  </a:solidFill>
                  <a:latin typeface="+mn-lt"/>
                  <a:ea typeface="+mn-ea"/>
                  <a:cs typeface="+mn-cs"/>
                </a:defRPr>
              </a:lvl7pPr>
              <a:lvl8pPr marL="4318212" algn="l" defTabSz="1233774" rtl="0" eaLnBrk="1" latinLnBrk="1" hangingPunct="1">
                <a:defRPr sz="2428" kern="1200">
                  <a:solidFill>
                    <a:schemeClr val="tx1"/>
                  </a:solidFill>
                  <a:latin typeface="+mn-lt"/>
                  <a:ea typeface="+mn-ea"/>
                  <a:cs typeface="+mn-cs"/>
                </a:defRPr>
              </a:lvl8pPr>
              <a:lvl9pPr marL="4935098" algn="l" defTabSz="1233774" rtl="0" eaLnBrk="1" latinLnBrk="1" hangingPunct="1">
                <a:defRPr sz="2428" kern="1200">
                  <a:solidFill>
                    <a:schemeClr val="tx1"/>
                  </a:solidFill>
                  <a:latin typeface="+mn-lt"/>
                  <a:ea typeface="+mn-ea"/>
                  <a:cs typeface="+mn-cs"/>
                </a:defRPr>
              </a:lvl9pPr>
            </a:lstStyle>
            <a:p>
              <a:pPr algn="ctr">
                <a:lnSpc>
                  <a:spcPct val="130000"/>
                </a:lnSpc>
              </a:pPr>
              <a:r>
                <a:rPr lang="ko-KR" altLang="en-US" sz="900" dirty="0" smtClean="0">
                  <a:solidFill>
                    <a:schemeClr val="bg1">
                      <a:lumMod val="50000"/>
                    </a:schemeClr>
                  </a:solidFill>
                </a:rPr>
                <a:t>매월 정기적으로 빠져나가는 지출을 분석하고</a:t>
              </a:r>
              <a:endParaRPr lang="en-US" altLang="ko-KR" sz="900" dirty="0" smtClean="0">
                <a:solidFill>
                  <a:schemeClr val="bg1">
                    <a:lumMod val="50000"/>
                  </a:schemeClr>
                </a:solidFill>
              </a:endParaRPr>
            </a:p>
            <a:p>
              <a:pPr algn="ctr">
                <a:lnSpc>
                  <a:spcPct val="130000"/>
                </a:lnSpc>
              </a:pPr>
              <a:r>
                <a:rPr lang="ko-KR" altLang="en-US" sz="900" dirty="0" smtClean="0">
                  <a:solidFill>
                    <a:schemeClr val="bg1">
                      <a:lumMod val="50000"/>
                    </a:schemeClr>
                  </a:solidFill>
                </a:rPr>
                <a:t>예산을 잡아 남을 돈을 계획하는 </a:t>
              </a:r>
              <a:endParaRPr lang="en-US" altLang="ko-KR" sz="900" dirty="0" smtClean="0">
                <a:solidFill>
                  <a:schemeClr val="bg1">
                    <a:lumMod val="50000"/>
                  </a:schemeClr>
                </a:solidFill>
              </a:endParaRPr>
            </a:p>
            <a:p>
              <a:pPr algn="ctr">
                <a:lnSpc>
                  <a:spcPct val="130000"/>
                </a:lnSpc>
              </a:pPr>
              <a:r>
                <a:rPr lang="ko-KR" altLang="en-US" sz="900" dirty="0" smtClean="0">
                  <a:solidFill>
                    <a:schemeClr val="bg1">
                      <a:lumMod val="50000"/>
                    </a:schemeClr>
                  </a:solidFill>
                </a:rPr>
                <a:t>가장 쉬운 돈 관리의 시작</a:t>
              </a:r>
              <a:endParaRPr lang="en-US" altLang="ko-KR" sz="900" dirty="0" smtClean="0">
                <a:solidFill>
                  <a:schemeClr val="bg1">
                    <a:lumMod val="50000"/>
                  </a:schemeClr>
                </a:solidFill>
              </a:endParaRPr>
            </a:p>
          </p:txBody>
        </p:sp>
      </p:grpSp>
      <p:grpSp>
        <p:nvGrpSpPr>
          <p:cNvPr id="27" name="그룹 26"/>
          <p:cNvGrpSpPr>
            <a:grpSpLocks noChangeAspect="1"/>
          </p:cNvGrpSpPr>
          <p:nvPr/>
        </p:nvGrpSpPr>
        <p:grpSpPr>
          <a:xfrm>
            <a:off x="6450762" y="4819430"/>
            <a:ext cx="2678702" cy="1201858"/>
            <a:chOff x="9948914" y="4922520"/>
            <a:chExt cx="4789322" cy="2148840"/>
          </a:xfrm>
        </p:grpSpPr>
        <p:sp>
          <p:nvSpPr>
            <p:cNvPr id="28" name="모서리가 둥근 직사각형 27"/>
            <p:cNvSpPr/>
            <p:nvPr/>
          </p:nvSpPr>
          <p:spPr>
            <a:xfrm>
              <a:off x="9948914" y="4922520"/>
              <a:ext cx="4789322" cy="2148840"/>
            </a:xfrm>
            <a:prstGeom prst="roundRect">
              <a:avLst>
                <a:gd name="adj" fmla="val 4952"/>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33774" rtl="0" eaLnBrk="1" latinLnBrk="1" hangingPunct="1">
                <a:defRPr sz="2428" kern="1200">
                  <a:solidFill>
                    <a:schemeClr val="lt1"/>
                  </a:solidFill>
                  <a:latin typeface="+mn-lt"/>
                  <a:ea typeface="+mn-ea"/>
                  <a:cs typeface="+mn-cs"/>
                </a:defRPr>
              </a:lvl1pPr>
              <a:lvl2pPr marL="616887" algn="l" defTabSz="1233774" rtl="0" eaLnBrk="1" latinLnBrk="1" hangingPunct="1">
                <a:defRPr sz="2428" kern="1200">
                  <a:solidFill>
                    <a:schemeClr val="lt1"/>
                  </a:solidFill>
                  <a:latin typeface="+mn-lt"/>
                  <a:ea typeface="+mn-ea"/>
                  <a:cs typeface="+mn-cs"/>
                </a:defRPr>
              </a:lvl2pPr>
              <a:lvl3pPr marL="1233774" algn="l" defTabSz="1233774" rtl="0" eaLnBrk="1" latinLnBrk="1" hangingPunct="1">
                <a:defRPr sz="2428" kern="1200">
                  <a:solidFill>
                    <a:schemeClr val="lt1"/>
                  </a:solidFill>
                  <a:latin typeface="+mn-lt"/>
                  <a:ea typeface="+mn-ea"/>
                  <a:cs typeface="+mn-cs"/>
                </a:defRPr>
              </a:lvl3pPr>
              <a:lvl4pPr marL="1850661" algn="l" defTabSz="1233774" rtl="0" eaLnBrk="1" latinLnBrk="1" hangingPunct="1">
                <a:defRPr sz="2428" kern="1200">
                  <a:solidFill>
                    <a:schemeClr val="lt1"/>
                  </a:solidFill>
                  <a:latin typeface="+mn-lt"/>
                  <a:ea typeface="+mn-ea"/>
                  <a:cs typeface="+mn-cs"/>
                </a:defRPr>
              </a:lvl4pPr>
              <a:lvl5pPr marL="2467551" algn="l" defTabSz="1233774" rtl="0" eaLnBrk="1" latinLnBrk="1" hangingPunct="1">
                <a:defRPr sz="2428" kern="1200">
                  <a:solidFill>
                    <a:schemeClr val="lt1"/>
                  </a:solidFill>
                  <a:latin typeface="+mn-lt"/>
                  <a:ea typeface="+mn-ea"/>
                  <a:cs typeface="+mn-cs"/>
                </a:defRPr>
              </a:lvl5pPr>
              <a:lvl6pPr marL="3084435" algn="l" defTabSz="1233774" rtl="0" eaLnBrk="1" latinLnBrk="1" hangingPunct="1">
                <a:defRPr sz="2428" kern="1200">
                  <a:solidFill>
                    <a:schemeClr val="lt1"/>
                  </a:solidFill>
                  <a:latin typeface="+mn-lt"/>
                  <a:ea typeface="+mn-ea"/>
                  <a:cs typeface="+mn-cs"/>
                </a:defRPr>
              </a:lvl6pPr>
              <a:lvl7pPr marL="3701325" algn="l" defTabSz="1233774" rtl="0" eaLnBrk="1" latinLnBrk="1" hangingPunct="1">
                <a:defRPr sz="2428" kern="1200">
                  <a:solidFill>
                    <a:schemeClr val="lt1"/>
                  </a:solidFill>
                  <a:latin typeface="+mn-lt"/>
                  <a:ea typeface="+mn-ea"/>
                  <a:cs typeface="+mn-cs"/>
                </a:defRPr>
              </a:lvl7pPr>
              <a:lvl8pPr marL="4318212" algn="l" defTabSz="1233774" rtl="0" eaLnBrk="1" latinLnBrk="1" hangingPunct="1">
                <a:defRPr sz="2428" kern="1200">
                  <a:solidFill>
                    <a:schemeClr val="lt1"/>
                  </a:solidFill>
                  <a:latin typeface="+mn-lt"/>
                  <a:ea typeface="+mn-ea"/>
                  <a:cs typeface="+mn-cs"/>
                </a:defRPr>
              </a:lvl8pPr>
              <a:lvl9pPr marL="4935098" algn="l" defTabSz="1233774" rtl="0" eaLnBrk="1" latinLnBrk="1" hangingPunct="1">
                <a:defRPr sz="2428" kern="1200">
                  <a:solidFill>
                    <a:schemeClr val="lt1"/>
                  </a:solidFill>
                  <a:latin typeface="+mn-lt"/>
                  <a:ea typeface="+mn-ea"/>
                  <a:cs typeface="+mn-cs"/>
                </a:defRPr>
              </a:lvl9pPr>
            </a:lstStyle>
            <a:p>
              <a:pPr algn="ctr"/>
              <a:endParaRPr lang="ko-KR" altLang="en-US" sz="1200"/>
            </a:p>
          </p:txBody>
        </p:sp>
        <p:sp>
          <p:nvSpPr>
            <p:cNvPr id="29" name="TextBox 26"/>
            <p:cNvSpPr txBox="1"/>
            <p:nvPr/>
          </p:nvSpPr>
          <p:spPr>
            <a:xfrm>
              <a:off x="10074069" y="5195003"/>
              <a:ext cx="4440530" cy="460158"/>
            </a:xfrm>
            <a:prstGeom prst="rect">
              <a:avLst/>
            </a:prstGeom>
            <a:noFill/>
          </p:spPr>
          <p:txBody>
            <a:bodyPr wrap="none" lIns="36000" tIns="36000" rIns="36000" bIns="36000" rtlCol="0" anchor="ctr" anchorCtr="0">
              <a:spAutoFit/>
            </a:bodyPr>
            <a:lstStyle>
              <a:defPPr>
                <a:defRPr lang="ko-KR"/>
              </a:defPPr>
              <a:lvl1pPr marL="0" algn="l" defTabSz="1233774" rtl="0" eaLnBrk="1" latinLnBrk="1" hangingPunct="1">
                <a:defRPr sz="2428" kern="1200">
                  <a:solidFill>
                    <a:schemeClr val="tx1"/>
                  </a:solidFill>
                  <a:latin typeface="+mn-lt"/>
                  <a:ea typeface="+mn-ea"/>
                  <a:cs typeface="+mn-cs"/>
                </a:defRPr>
              </a:lvl1pPr>
              <a:lvl2pPr marL="616887" algn="l" defTabSz="1233774" rtl="0" eaLnBrk="1" latinLnBrk="1" hangingPunct="1">
                <a:defRPr sz="2428" kern="1200">
                  <a:solidFill>
                    <a:schemeClr val="tx1"/>
                  </a:solidFill>
                  <a:latin typeface="+mn-lt"/>
                  <a:ea typeface="+mn-ea"/>
                  <a:cs typeface="+mn-cs"/>
                </a:defRPr>
              </a:lvl2pPr>
              <a:lvl3pPr marL="1233774" algn="l" defTabSz="1233774" rtl="0" eaLnBrk="1" latinLnBrk="1" hangingPunct="1">
                <a:defRPr sz="2428" kern="1200">
                  <a:solidFill>
                    <a:schemeClr val="tx1"/>
                  </a:solidFill>
                  <a:latin typeface="+mn-lt"/>
                  <a:ea typeface="+mn-ea"/>
                  <a:cs typeface="+mn-cs"/>
                </a:defRPr>
              </a:lvl3pPr>
              <a:lvl4pPr marL="1850661" algn="l" defTabSz="1233774" rtl="0" eaLnBrk="1" latinLnBrk="1" hangingPunct="1">
                <a:defRPr sz="2428" kern="1200">
                  <a:solidFill>
                    <a:schemeClr val="tx1"/>
                  </a:solidFill>
                  <a:latin typeface="+mn-lt"/>
                  <a:ea typeface="+mn-ea"/>
                  <a:cs typeface="+mn-cs"/>
                </a:defRPr>
              </a:lvl4pPr>
              <a:lvl5pPr marL="2467551" algn="l" defTabSz="1233774" rtl="0" eaLnBrk="1" latinLnBrk="1" hangingPunct="1">
                <a:defRPr sz="2428" kern="1200">
                  <a:solidFill>
                    <a:schemeClr val="tx1"/>
                  </a:solidFill>
                  <a:latin typeface="+mn-lt"/>
                  <a:ea typeface="+mn-ea"/>
                  <a:cs typeface="+mn-cs"/>
                </a:defRPr>
              </a:lvl5pPr>
              <a:lvl6pPr marL="3084435" algn="l" defTabSz="1233774" rtl="0" eaLnBrk="1" latinLnBrk="1" hangingPunct="1">
                <a:defRPr sz="2428" kern="1200">
                  <a:solidFill>
                    <a:schemeClr val="tx1"/>
                  </a:solidFill>
                  <a:latin typeface="+mn-lt"/>
                  <a:ea typeface="+mn-ea"/>
                  <a:cs typeface="+mn-cs"/>
                </a:defRPr>
              </a:lvl6pPr>
              <a:lvl7pPr marL="3701325" algn="l" defTabSz="1233774" rtl="0" eaLnBrk="1" latinLnBrk="1" hangingPunct="1">
                <a:defRPr sz="2428" kern="1200">
                  <a:solidFill>
                    <a:schemeClr val="tx1"/>
                  </a:solidFill>
                  <a:latin typeface="+mn-lt"/>
                  <a:ea typeface="+mn-ea"/>
                  <a:cs typeface="+mn-cs"/>
                </a:defRPr>
              </a:lvl7pPr>
              <a:lvl8pPr marL="4318212" algn="l" defTabSz="1233774" rtl="0" eaLnBrk="1" latinLnBrk="1" hangingPunct="1">
                <a:defRPr sz="2428" kern="1200">
                  <a:solidFill>
                    <a:schemeClr val="tx1"/>
                  </a:solidFill>
                  <a:latin typeface="+mn-lt"/>
                  <a:ea typeface="+mn-ea"/>
                  <a:cs typeface="+mn-cs"/>
                </a:defRPr>
              </a:lvl8pPr>
              <a:lvl9pPr marL="4935098" algn="l" defTabSz="1233774" rtl="0" eaLnBrk="1" latinLnBrk="1" hangingPunct="1">
                <a:defRPr sz="2428" kern="1200">
                  <a:solidFill>
                    <a:schemeClr val="tx1"/>
                  </a:solidFill>
                  <a:latin typeface="+mn-lt"/>
                  <a:ea typeface="+mn-ea"/>
                  <a:cs typeface="+mn-cs"/>
                </a:defRPr>
              </a:lvl9pPr>
            </a:lstStyle>
            <a:p>
              <a:r>
                <a:rPr lang="ko-KR" altLang="en-US" sz="1200" dirty="0" smtClean="0">
                  <a:latin typeface="HY헤드라인M" panose="02030600000101010101" pitchFamily="18" charset="-127"/>
                  <a:ea typeface="HY헤드라인M" panose="02030600000101010101" pitchFamily="18" charset="-127"/>
                </a:rPr>
                <a:t>공유하고 함께 보는 </a:t>
              </a:r>
              <a:r>
                <a:rPr lang="ko-KR" altLang="en-US" sz="1200" dirty="0" err="1">
                  <a:latin typeface="HY헤드라인M" panose="02030600000101010101" pitchFamily="18" charset="-127"/>
                  <a:ea typeface="HY헤드라인M" panose="02030600000101010101" pitchFamily="18" charset="-127"/>
                </a:rPr>
                <a:t>리얼</a:t>
              </a:r>
              <a:r>
                <a:rPr lang="ko-KR" altLang="en-US" sz="1200" dirty="0">
                  <a:latin typeface="HY헤드라인M" panose="02030600000101010101" pitchFamily="18" charset="-127"/>
                  <a:ea typeface="HY헤드라인M" panose="02030600000101010101" pitchFamily="18" charset="-127"/>
                </a:rPr>
                <a:t> </a:t>
              </a:r>
              <a:r>
                <a:rPr lang="ko-KR" altLang="en-US" sz="1200" dirty="0" smtClean="0">
                  <a:latin typeface="HY헤드라인M" panose="02030600000101010101" pitchFamily="18" charset="-127"/>
                  <a:ea typeface="HY헤드라인M" panose="02030600000101010101" pitchFamily="18" charset="-127"/>
                </a:rPr>
                <a:t>지출 관리</a:t>
              </a:r>
              <a:endParaRPr lang="ko-KR" altLang="en-US" sz="1200" dirty="0">
                <a:latin typeface="HY헤드라인M" panose="02030600000101010101" pitchFamily="18" charset="-127"/>
                <a:ea typeface="HY헤드라인M" panose="02030600000101010101" pitchFamily="18" charset="-127"/>
              </a:endParaRPr>
            </a:p>
          </p:txBody>
        </p:sp>
        <p:sp>
          <p:nvSpPr>
            <p:cNvPr id="30" name="TextBox 30"/>
            <p:cNvSpPr txBox="1"/>
            <p:nvPr/>
          </p:nvSpPr>
          <p:spPr>
            <a:xfrm>
              <a:off x="10509112" y="5848270"/>
              <a:ext cx="3718284" cy="1095736"/>
            </a:xfrm>
            <a:prstGeom prst="rect">
              <a:avLst/>
            </a:prstGeom>
            <a:noFill/>
          </p:spPr>
          <p:txBody>
            <a:bodyPr wrap="none" lIns="36000" tIns="36000" rIns="36000" bIns="36000" rtlCol="0" anchor="ctr" anchorCtr="0">
              <a:spAutoFit/>
            </a:bodyPr>
            <a:lstStyle>
              <a:defPPr>
                <a:defRPr lang="ko-KR"/>
              </a:defPPr>
              <a:lvl1pPr marL="0" algn="l" defTabSz="1233774" rtl="0" eaLnBrk="1" latinLnBrk="1" hangingPunct="1">
                <a:defRPr sz="2428" kern="1200">
                  <a:solidFill>
                    <a:schemeClr val="tx1"/>
                  </a:solidFill>
                  <a:latin typeface="+mn-lt"/>
                  <a:ea typeface="+mn-ea"/>
                  <a:cs typeface="+mn-cs"/>
                </a:defRPr>
              </a:lvl1pPr>
              <a:lvl2pPr marL="616887" algn="l" defTabSz="1233774" rtl="0" eaLnBrk="1" latinLnBrk="1" hangingPunct="1">
                <a:defRPr sz="2428" kern="1200">
                  <a:solidFill>
                    <a:schemeClr val="tx1"/>
                  </a:solidFill>
                  <a:latin typeface="+mn-lt"/>
                  <a:ea typeface="+mn-ea"/>
                  <a:cs typeface="+mn-cs"/>
                </a:defRPr>
              </a:lvl2pPr>
              <a:lvl3pPr marL="1233774" algn="l" defTabSz="1233774" rtl="0" eaLnBrk="1" latinLnBrk="1" hangingPunct="1">
                <a:defRPr sz="2428" kern="1200">
                  <a:solidFill>
                    <a:schemeClr val="tx1"/>
                  </a:solidFill>
                  <a:latin typeface="+mn-lt"/>
                  <a:ea typeface="+mn-ea"/>
                  <a:cs typeface="+mn-cs"/>
                </a:defRPr>
              </a:lvl3pPr>
              <a:lvl4pPr marL="1850661" algn="l" defTabSz="1233774" rtl="0" eaLnBrk="1" latinLnBrk="1" hangingPunct="1">
                <a:defRPr sz="2428" kern="1200">
                  <a:solidFill>
                    <a:schemeClr val="tx1"/>
                  </a:solidFill>
                  <a:latin typeface="+mn-lt"/>
                  <a:ea typeface="+mn-ea"/>
                  <a:cs typeface="+mn-cs"/>
                </a:defRPr>
              </a:lvl4pPr>
              <a:lvl5pPr marL="2467551" algn="l" defTabSz="1233774" rtl="0" eaLnBrk="1" latinLnBrk="1" hangingPunct="1">
                <a:defRPr sz="2428" kern="1200">
                  <a:solidFill>
                    <a:schemeClr val="tx1"/>
                  </a:solidFill>
                  <a:latin typeface="+mn-lt"/>
                  <a:ea typeface="+mn-ea"/>
                  <a:cs typeface="+mn-cs"/>
                </a:defRPr>
              </a:lvl5pPr>
              <a:lvl6pPr marL="3084435" algn="l" defTabSz="1233774" rtl="0" eaLnBrk="1" latinLnBrk="1" hangingPunct="1">
                <a:defRPr sz="2428" kern="1200">
                  <a:solidFill>
                    <a:schemeClr val="tx1"/>
                  </a:solidFill>
                  <a:latin typeface="+mn-lt"/>
                  <a:ea typeface="+mn-ea"/>
                  <a:cs typeface="+mn-cs"/>
                </a:defRPr>
              </a:lvl6pPr>
              <a:lvl7pPr marL="3701325" algn="l" defTabSz="1233774" rtl="0" eaLnBrk="1" latinLnBrk="1" hangingPunct="1">
                <a:defRPr sz="2428" kern="1200">
                  <a:solidFill>
                    <a:schemeClr val="tx1"/>
                  </a:solidFill>
                  <a:latin typeface="+mn-lt"/>
                  <a:ea typeface="+mn-ea"/>
                  <a:cs typeface="+mn-cs"/>
                </a:defRPr>
              </a:lvl7pPr>
              <a:lvl8pPr marL="4318212" algn="l" defTabSz="1233774" rtl="0" eaLnBrk="1" latinLnBrk="1" hangingPunct="1">
                <a:defRPr sz="2428" kern="1200">
                  <a:solidFill>
                    <a:schemeClr val="tx1"/>
                  </a:solidFill>
                  <a:latin typeface="+mn-lt"/>
                  <a:ea typeface="+mn-ea"/>
                  <a:cs typeface="+mn-cs"/>
                </a:defRPr>
              </a:lvl8pPr>
              <a:lvl9pPr marL="4935098" algn="l" defTabSz="1233774" rtl="0" eaLnBrk="1" latinLnBrk="1" hangingPunct="1">
                <a:defRPr sz="2428" kern="1200">
                  <a:solidFill>
                    <a:schemeClr val="tx1"/>
                  </a:solidFill>
                  <a:latin typeface="+mn-lt"/>
                  <a:ea typeface="+mn-ea"/>
                  <a:cs typeface="+mn-cs"/>
                </a:defRPr>
              </a:lvl9pPr>
            </a:lstStyle>
            <a:p>
              <a:pPr algn="ctr">
                <a:lnSpc>
                  <a:spcPct val="130000"/>
                </a:lnSpc>
              </a:pPr>
              <a:r>
                <a:rPr lang="ko-KR" altLang="en-US" sz="900" dirty="0" err="1" smtClean="0">
                  <a:solidFill>
                    <a:schemeClr val="bg1">
                      <a:lumMod val="50000"/>
                    </a:schemeClr>
                  </a:solidFill>
                </a:rPr>
                <a:t>우리집</a:t>
              </a:r>
              <a:r>
                <a:rPr lang="ko-KR" altLang="en-US" sz="900" dirty="0" smtClean="0">
                  <a:solidFill>
                    <a:schemeClr val="bg1">
                      <a:lumMod val="50000"/>
                    </a:schemeClr>
                  </a:solidFill>
                </a:rPr>
                <a:t> 수입 지출을 공동으로 관리하고</a:t>
              </a:r>
              <a:endParaRPr lang="en-US" altLang="ko-KR" sz="900" dirty="0" smtClean="0">
                <a:solidFill>
                  <a:schemeClr val="bg1">
                    <a:lumMod val="50000"/>
                  </a:schemeClr>
                </a:solidFill>
              </a:endParaRPr>
            </a:p>
            <a:p>
              <a:pPr algn="ctr">
                <a:lnSpc>
                  <a:spcPct val="130000"/>
                </a:lnSpc>
              </a:pPr>
              <a:r>
                <a:rPr lang="ko-KR" altLang="en-US" sz="900" dirty="0" smtClean="0">
                  <a:solidFill>
                    <a:schemeClr val="bg1">
                      <a:lumMod val="50000"/>
                    </a:schemeClr>
                  </a:solidFill>
                </a:rPr>
                <a:t>계좌와 카드를 함께 볼 수 있는</a:t>
              </a:r>
              <a:endParaRPr lang="en-US" altLang="ko-KR" sz="900" dirty="0" smtClean="0">
                <a:solidFill>
                  <a:schemeClr val="bg1">
                    <a:lumMod val="50000"/>
                  </a:schemeClr>
                </a:solidFill>
              </a:endParaRPr>
            </a:p>
            <a:p>
              <a:pPr algn="ctr">
                <a:lnSpc>
                  <a:spcPct val="130000"/>
                </a:lnSpc>
              </a:pPr>
              <a:r>
                <a:rPr lang="ko-KR" altLang="en-US" sz="900" dirty="0" smtClean="0">
                  <a:solidFill>
                    <a:schemeClr val="bg1">
                      <a:lumMod val="50000"/>
                    </a:schemeClr>
                  </a:solidFill>
                </a:rPr>
                <a:t>가장 현실적인 지출 관리 </a:t>
              </a:r>
              <a:endParaRPr lang="en-US" altLang="ko-KR" sz="900" dirty="0" smtClean="0">
                <a:solidFill>
                  <a:schemeClr val="bg1">
                    <a:lumMod val="50000"/>
                  </a:schemeClr>
                </a:solidFill>
              </a:endParaRPr>
            </a:p>
          </p:txBody>
        </p:sp>
      </p:grpSp>
      <p:sp>
        <p:nvSpPr>
          <p:cNvPr id="40" name="TextBox 39"/>
          <p:cNvSpPr txBox="1"/>
          <p:nvPr/>
        </p:nvSpPr>
        <p:spPr>
          <a:xfrm>
            <a:off x="3728864" y="3875743"/>
            <a:ext cx="2022093" cy="369332"/>
          </a:xfrm>
          <a:prstGeom prst="rect">
            <a:avLst/>
          </a:prstGeom>
          <a:noFill/>
        </p:spPr>
        <p:txBody>
          <a:bodyPr wrap="square" rtlCol="0">
            <a:spAutoFit/>
          </a:bodyPr>
          <a:lstStyle/>
          <a:p>
            <a:r>
              <a:rPr lang="ko-KR" altLang="en-US" b="1" dirty="0" smtClean="0">
                <a:solidFill>
                  <a:srgbClr val="7030A0"/>
                </a:solidFill>
                <a:latin typeface="HY헤드라인M" panose="02030600000101010101" pitchFamily="18" charset="-127"/>
                <a:ea typeface="HY헤드라인M" panose="02030600000101010101" pitchFamily="18" charset="-127"/>
              </a:rPr>
              <a:t>내 돈 관리 솔루션</a:t>
            </a:r>
            <a:endParaRPr lang="ko-KR" altLang="en-US" b="1" dirty="0">
              <a:solidFill>
                <a:srgbClr val="7030A0"/>
              </a:solidFill>
              <a:latin typeface="HY헤드라인M" panose="02030600000101010101" pitchFamily="18" charset="-127"/>
              <a:ea typeface="HY헤드라인M" panose="02030600000101010101" pitchFamily="18" charset="-127"/>
            </a:endParaRPr>
          </a:p>
        </p:txBody>
      </p:sp>
      <p:sp>
        <p:nvSpPr>
          <p:cNvPr id="41" name="TextBox 40"/>
          <p:cNvSpPr txBox="1"/>
          <p:nvPr/>
        </p:nvSpPr>
        <p:spPr>
          <a:xfrm>
            <a:off x="2144688" y="3492664"/>
            <a:ext cx="3879175" cy="346701"/>
          </a:xfrm>
          <a:prstGeom prst="rect">
            <a:avLst/>
          </a:prstGeom>
          <a:noFill/>
        </p:spPr>
        <p:txBody>
          <a:bodyPr wrap="square" rtlCol="0">
            <a:spAutoFit/>
          </a:bodyPr>
          <a:lstStyle/>
          <a:p>
            <a:r>
              <a:rPr lang="ko-KR" altLang="en-US" sz="1600" dirty="0" smtClean="0">
                <a:latin typeface="HY헤드라인M" panose="02030600000101010101" pitchFamily="18" charset="-127"/>
                <a:ea typeface="HY헤드라인M" panose="02030600000101010101" pitchFamily="18" charset="-127"/>
              </a:rPr>
              <a:t>꼼꼼하게 돈 모으는 가장 똑똑한 방법</a:t>
            </a:r>
            <a:endParaRPr lang="ko-KR" altLang="en-US" sz="1600" dirty="0">
              <a:latin typeface="HY헤드라인M" panose="02030600000101010101" pitchFamily="18" charset="-127"/>
              <a:ea typeface="HY헤드라인M" panose="02030600000101010101" pitchFamily="18" charset="-127"/>
            </a:endParaRPr>
          </a:p>
        </p:txBody>
      </p:sp>
      <p:pic>
        <p:nvPicPr>
          <p:cNvPr id="42" name="그림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7096" y="3501008"/>
            <a:ext cx="1031659" cy="746436"/>
          </a:xfrm>
          <a:prstGeom prst="rect">
            <a:avLst/>
          </a:prstGeom>
        </p:spPr>
      </p:pic>
    </p:spTree>
    <p:extLst>
      <p:ext uri="{BB962C8B-B14F-4D97-AF65-F5344CB8AC3E}">
        <p14:creationId xmlns:p14="http://schemas.microsoft.com/office/powerpoint/2010/main" val="9672065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타원 198">
            <a:extLst>
              <a:ext uri="{FF2B5EF4-FFF2-40B4-BE49-F238E27FC236}">
                <a16:creationId xmlns:a16="http://schemas.microsoft.com/office/drawing/2014/main" id="{D92F613F-2A00-4AE0-B616-066350E13685}"/>
              </a:ext>
            </a:extLst>
          </p:cNvPr>
          <p:cNvSpPr>
            <a:spLocks noChangeAspect="1"/>
          </p:cNvSpPr>
          <p:nvPr/>
        </p:nvSpPr>
        <p:spPr>
          <a:xfrm>
            <a:off x="8096983" y="3061686"/>
            <a:ext cx="1330560" cy="1330560"/>
          </a:xfrm>
          <a:prstGeom prst="ellipse">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mn-ea"/>
            </a:endParaRPr>
          </a:p>
        </p:txBody>
      </p:sp>
      <p:sp>
        <p:nvSpPr>
          <p:cNvPr id="10" name="TextBox 9">
            <a:extLst>
              <a:ext uri="{FF2B5EF4-FFF2-40B4-BE49-F238E27FC236}">
                <a16:creationId xmlns:a16="http://schemas.microsoft.com/office/drawing/2014/main" id="{05321DE8-F0DF-4127-B031-8E38EAC635F4}"/>
              </a:ext>
            </a:extLst>
          </p:cNvPr>
          <p:cNvSpPr txBox="1"/>
          <p:nvPr/>
        </p:nvSpPr>
        <p:spPr>
          <a:xfrm>
            <a:off x="548310" y="834164"/>
            <a:ext cx="8804339" cy="812530"/>
          </a:xfrm>
          <a:prstGeom prst="rect">
            <a:avLst/>
          </a:prstGeom>
          <a:noFill/>
        </p:spPr>
        <p:txBody>
          <a:bodyPr wrap="square" rtlCol="0">
            <a:spAutoFit/>
          </a:bodyPr>
          <a:lstStyle/>
          <a:p>
            <a:pPr algn="ctr">
              <a:lnSpc>
                <a:spcPct val="130000"/>
              </a:lnSpc>
            </a:pPr>
            <a:r>
              <a:rPr lang="ko-KR" altLang="en-US" sz="1200" b="1" dirty="0" smtClean="0">
                <a:latin typeface="+mn-ea"/>
                <a:ea typeface="+mn-ea"/>
              </a:rPr>
              <a:t>신규 서비스</a:t>
            </a:r>
            <a:r>
              <a:rPr lang="ko-KR" altLang="en-US" sz="1200" dirty="0" smtClean="0">
                <a:latin typeface="+mn-ea"/>
                <a:ea typeface="+mn-ea"/>
              </a:rPr>
              <a:t>로 우선 고객들의 </a:t>
            </a:r>
            <a:r>
              <a:rPr lang="ko-KR" altLang="en-US" sz="1200" b="1" dirty="0" smtClean="0">
                <a:latin typeface="+mn-ea"/>
                <a:ea typeface="+mn-ea"/>
              </a:rPr>
              <a:t>인지도를 제고</a:t>
            </a:r>
            <a:r>
              <a:rPr lang="ko-KR" altLang="en-US" sz="1200" dirty="0" smtClean="0">
                <a:latin typeface="+mn-ea"/>
                <a:ea typeface="+mn-ea"/>
              </a:rPr>
              <a:t>하기 위한 </a:t>
            </a:r>
            <a:r>
              <a:rPr lang="ko-KR" altLang="en-US" sz="1200" b="1" dirty="0" smtClean="0">
                <a:latin typeface="+mn-ea"/>
                <a:ea typeface="+mn-ea"/>
              </a:rPr>
              <a:t>마케팅 </a:t>
            </a:r>
            <a:r>
              <a:rPr lang="ko-KR" altLang="en-US" sz="1200" b="1" dirty="0">
                <a:latin typeface="+mn-ea"/>
                <a:ea typeface="+mn-ea"/>
              </a:rPr>
              <a:t>및 </a:t>
            </a:r>
            <a:r>
              <a:rPr lang="ko-KR" altLang="en-US" sz="1200" b="1" dirty="0" smtClean="0">
                <a:latin typeface="+mn-ea"/>
                <a:ea typeface="+mn-ea"/>
              </a:rPr>
              <a:t>광고 진행</a:t>
            </a:r>
            <a:endParaRPr lang="en-US" altLang="ko-KR" sz="1200" b="1" dirty="0" smtClean="0">
              <a:latin typeface="+mn-ea"/>
              <a:ea typeface="+mn-ea"/>
            </a:endParaRPr>
          </a:p>
          <a:p>
            <a:pPr algn="ctr">
              <a:lnSpc>
                <a:spcPct val="130000"/>
              </a:lnSpc>
            </a:pPr>
            <a:r>
              <a:rPr lang="ko-KR" altLang="en-US" sz="1200" dirty="0" smtClean="0">
                <a:latin typeface="+mn-ea"/>
                <a:ea typeface="+mn-ea"/>
              </a:rPr>
              <a:t>서비스 소개 및 앱 설치를 유도하기 위한 </a:t>
            </a:r>
            <a:r>
              <a:rPr lang="ko-KR" altLang="en-US" sz="1200" b="1" dirty="0" smtClean="0">
                <a:latin typeface="+mn-ea"/>
                <a:ea typeface="+mn-ea"/>
              </a:rPr>
              <a:t>접근 경로 편의성 제고</a:t>
            </a:r>
            <a:r>
              <a:rPr lang="ko-KR" altLang="en-US" sz="1200" dirty="0" smtClean="0">
                <a:latin typeface="+mn-ea"/>
                <a:ea typeface="+mn-ea"/>
              </a:rPr>
              <a:t>를 위한 </a:t>
            </a:r>
            <a:r>
              <a:rPr lang="ko-KR" altLang="en-US" sz="1200" b="1" dirty="0" smtClean="0">
                <a:latin typeface="+mn-ea"/>
                <a:ea typeface="+mn-ea"/>
              </a:rPr>
              <a:t>검색 최적화</a:t>
            </a:r>
            <a:r>
              <a:rPr lang="en-US" altLang="ko-KR" sz="1200" b="1" dirty="0" smtClean="0">
                <a:latin typeface="+mn-ea"/>
                <a:ea typeface="+mn-ea"/>
              </a:rPr>
              <a:t>, </a:t>
            </a:r>
            <a:r>
              <a:rPr lang="ko-KR" altLang="en-US" sz="1200" b="1" dirty="0" smtClean="0">
                <a:latin typeface="+mn-ea"/>
                <a:ea typeface="+mn-ea"/>
              </a:rPr>
              <a:t>앱 마켓내 검색 최적화 진행</a:t>
            </a:r>
            <a:endParaRPr lang="en-US" altLang="ko-KR" sz="1200" b="1" dirty="0">
              <a:latin typeface="+mn-ea"/>
              <a:ea typeface="+mn-ea"/>
            </a:endParaRPr>
          </a:p>
          <a:p>
            <a:pPr algn="ctr">
              <a:lnSpc>
                <a:spcPct val="130000"/>
              </a:lnSpc>
            </a:pPr>
            <a:r>
              <a:rPr lang="ko-KR" altLang="en-US" sz="1200" b="1" dirty="0" smtClean="0">
                <a:latin typeface="+mn-ea"/>
                <a:ea typeface="+mn-ea"/>
              </a:rPr>
              <a:t>서비스 고객 유입을 위한 관심도 제고를 위한 이벤트 진행  </a:t>
            </a:r>
            <a:endParaRPr lang="en-US" altLang="ko-KR" sz="1200" b="1" dirty="0">
              <a:latin typeface="+mn-ea"/>
              <a:ea typeface="+mn-ea"/>
            </a:endParaRPr>
          </a:p>
        </p:txBody>
      </p:sp>
      <p:sp>
        <p:nvSpPr>
          <p:cNvPr id="159" name="TextBox 158">
            <a:extLst>
              <a:ext uri="{FF2B5EF4-FFF2-40B4-BE49-F238E27FC236}">
                <a16:creationId xmlns:a16="http://schemas.microsoft.com/office/drawing/2014/main" id="{3C2D82F8-8A89-40F1-A8FF-F844E807AE56}"/>
              </a:ext>
            </a:extLst>
          </p:cNvPr>
          <p:cNvSpPr txBox="1">
            <a:spLocks noChangeAspect="1"/>
          </p:cNvSpPr>
          <p:nvPr/>
        </p:nvSpPr>
        <p:spPr>
          <a:xfrm>
            <a:off x="8167228" y="3959641"/>
            <a:ext cx="595035" cy="215444"/>
          </a:xfrm>
          <a:prstGeom prst="rect">
            <a:avLst/>
          </a:prstGeom>
          <a:noFill/>
        </p:spPr>
        <p:txBody>
          <a:bodyPr wrap="none" rtlCol="0">
            <a:spAutoFit/>
          </a:bodyPr>
          <a:lstStyle/>
          <a:p>
            <a:pPr algn="ctr"/>
            <a:r>
              <a:rPr lang="ko-KR" altLang="en-US" sz="800" b="1" dirty="0">
                <a:latin typeface="+mn-ea"/>
                <a:ea typeface="+mn-ea"/>
              </a:rPr>
              <a:t>회원가입</a:t>
            </a:r>
            <a:endParaRPr lang="en-US" altLang="ko-KR" sz="800" b="1" dirty="0">
              <a:latin typeface="+mn-ea"/>
              <a:ea typeface="+mn-ea"/>
            </a:endParaRPr>
          </a:p>
        </p:txBody>
      </p:sp>
      <p:cxnSp>
        <p:nvCxnSpPr>
          <p:cNvPr id="161" name="직선 연결선 160">
            <a:extLst>
              <a:ext uri="{FF2B5EF4-FFF2-40B4-BE49-F238E27FC236}">
                <a16:creationId xmlns:a16="http://schemas.microsoft.com/office/drawing/2014/main" id="{B092E073-67CC-4FF8-8637-7C6DDD4E3F79}"/>
              </a:ext>
            </a:extLst>
          </p:cNvPr>
          <p:cNvCxnSpPr>
            <a:cxnSpLocks noChangeAspect="1"/>
            <a:endCxn id="22" idx="1"/>
          </p:cNvCxnSpPr>
          <p:nvPr/>
        </p:nvCxnSpPr>
        <p:spPr>
          <a:xfrm flipV="1">
            <a:off x="3206503" y="2790843"/>
            <a:ext cx="476079" cy="993052"/>
          </a:xfrm>
          <a:prstGeom prst="line">
            <a:avLst/>
          </a:prstGeom>
          <a:ln w="22225">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FA2DA959-3699-4B92-B7EE-264613095067}"/>
              </a:ext>
            </a:extLst>
          </p:cNvPr>
          <p:cNvSpPr txBox="1">
            <a:spLocks noChangeAspect="1"/>
          </p:cNvSpPr>
          <p:nvPr/>
        </p:nvSpPr>
        <p:spPr>
          <a:xfrm>
            <a:off x="2680114" y="3893227"/>
            <a:ext cx="595035" cy="215444"/>
          </a:xfrm>
          <a:prstGeom prst="rect">
            <a:avLst/>
          </a:prstGeom>
          <a:noFill/>
        </p:spPr>
        <p:txBody>
          <a:bodyPr wrap="none" rtlCol="0">
            <a:spAutoFit/>
          </a:bodyPr>
          <a:lstStyle/>
          <a:p>
            <a:pPr algn="ctr"/>
            <a:r>
              <a:rPr lang="ko-KR" altLang="en-US" sz="800" b="1" dirty="0" smtClean="0">
                <a:latin typeface="+mn-ea"/>
                <a:ea typeface="+mn-ea"/>
              </a:rPr>
              <a:t>잠재고객</a:t>
            </a:r>
            <a:endParaRPr lang="en-US" altLang="ko-KR" sz="800" b="1" dirty="0">
              <a:latin typeface="+mn-ea"/>
              <a:ea typeface="+mn-ea"/>
            </a:endParaRPr>
          </a:p>
        </p:txBody>
      </p:sp>
      <p:sp>
        <p:nvSpPr>
          <p:cNvPr id="206" name="TextBox 205">
            <a:extLst>
              <a:ext uri="{FF2B5EF4-FFF2-40B4-BE49-F238E27FC236}">
                <a16:creationId xmlns:a16="http://schemas.microsoft.com/office/drawing/2014/main" id="{E16FCE0E-6433-45AE-A48F-3136F9F425AA}"/>
              </a:ext>
            </a:extLst>
          </p:cNvPr>
          <p:cNvSpPr txBox="1">
            <a:spLocks noChangeAspect="1"/>
          </p:cNvSpPr>
          <p:nvPr/>
        </p:nvSpPr>
        <p:spPr>
          <a:xfrm>
            <a:off x="8572242" y="3954542"/>
            <a:ext cx="790601" cy="338554"/>
          </a:xfrm>
          <a:prstGeom prst="rect">
            <a:avLst/>
          </a:prstGeom>
          <a:noFill/>
        </p:spPr>
        <p:txBody>
          <a:bodyPr wrap="none" rtlCol="0">
            <a:spAutoFit/>
          </a:bodyPr>
          <a:lstStyle/>
          <a:p>
            <a:pPr algn="ctr"/>
            <a:r>
              <a:rPr lang="ko-KR" altLang="en-US" sz="800" b="1" dirty="0" smtClean="0">
                <a:latin typeface="+mn-ea"/>
                <a:ea typeface="+mn-ea"/>
              </a:rPr>
              <a:t>아차 앱</a:t>
            </a:r>
            <a:endParaRPr lang="en-US" altLang="ko-KR" sz="800" b="1" dirty="0">
              <a:latin typeface="+mn-ea"/>
              <a:ea typeface="+mn-ea"/>
            </a:endParaRPr>
          </a:p>
          <a:p>
            <a:pPr algn="ctr"/>
            <a:r>
              <a:rPr lang="en-US" altLang="ko-KR" sz="800" b="1" dirty="0">
                <a:latin typeface="+mn-ea"/>
                <a:ea typeface="+mn-ea"/>
              </a:rPr>
              <a:t>(</a:t>
            </a:r>
            <a:r>
              <a:rPr lang="ko-KR" altLang="en-US" sz="800" b="1" dirty="0" err="1">
                <a:latin typeface="+mn-ea"/>
                <a:ea typeface="+mn-ea"/>
              </a:rPr>
              <a:t>유비벨록스</a:t>
            </a:r>
            <a:r>
              <a:rPr lang="en-US" altLang="ko-KR" sz="800" b="1" dirty="0">
                <a:latin typeface="+mn-ea"/>
                <a:ea typeface="+mn-ea"/>
              </a:rPr>
              <a:t>)</a:t>
            </a:r>
          </a:p>
        </p:txBody>
      </p:sp>
      <p:sp>
        <p:nvSpPr>
          <p:cNvPr id="4" name="슬라이드 번호 개체 틀 3"/>
          <p:cNvSpPr>
            <a:spLocks noGrp="1"/>
          </p:cNvSpPr>
          <p:nvPr>
            <p:ph type="sldNum" sz="quarter" idx="12"/>
          </p:nvPr>
        </p:nvSpPr>
        <p:spPr/>
        <p:txBody>
          <a:bodyPr/>
          <a:lstStyle/>
          <a:p>
            <a:fld id="{B99C6B5B-76EA-402D-A0A3-0B93B25CE1A8}" type="slidenum">
              <a:rPr lang="ko-KR" altLang="en-US" smtClean="0">
                <a:solidFill>
                  <a:schemeClr val="bg1"/>
                </a:solidFill>
                <a:latin typeface="+mn-ea"/>
              </a:rPr>
              <a:pPr/>
              <a:t>3</a:t>
            </a:fld>
            <a:endParaRPr lang="ko-KR" altLang="en-US" dirty="0">
              <a:solidFill>
                <a:schemeClr val="bg1"/>
              </a:solidFill>
              <a:latin typeface="+mn-ea"/>
            </a:endParaRPr>
          </a:p>
        </p:txBody>
      </p:sp>
      <p:sp>
        <p:nvSpPr>
          <p:cNvPr id="69" name="사각형: 둥근 모서리 3">
            <a:extLst>
              <a:ext uri="{FF2B5EF4-FFF2-40B4-BE49-F238E27FC236}">
                <a16:creationId xmlns:a16="http://schemas.microsoft.com/office/drawing/2014/main" id="{81E11F14-1106-4F9B-BC0A-DE927B763B24}"/>
              </a:ext>
            </a:extLst>
          </p:cNvPr>
          <p:cNvSpPr>
            <a:spLocks/>
          </p:cNvSpPr>
          <p:nvPr/>
        </p:nvSpPr>
        <p:spPr>
          <a:xfrm>
            <a:off x="1369446" y="3109172"/>
            <a:ext cx="864000" cy="324000"/>
          </a:xfrm>
          <a:prstGeom prst="round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smtClean="0">
                <a:solidFill>
                  <a:schemeClr val="tx1"/>
                </a:solidFill>
                <a:latin typeface="+mn-ea"/>
              </a:rPr>
              <a:t>구글</a:t>
            </a:r>
            <a:r>
              <a:rPr lang="en-US" altLang="ko-KR" sz="900" b="1" dirty="0" smtClean="0">
                <a:solidFill>
                  <a:schemeClr val="tx1"/>
                </a:solidFill>
                <a:latin typeface="+mn-ea"/>
              </a:rPr>
              <a:t>/</a:t>
            </a:r>
            <a:r>
              <a:rPr lang="ko-KR" altLang="en-US" sz="900" b="1" dirty="0" smtClean="0">
                <a:solidFill>
                  <a:schemeClr val="tx1"/>
                </a:solidFill>
                <a:latin typeface="+mn-ea"/>
              </a:rPr>
              <a:t>메타</a:t>
            </a:r>
            <a:endParaRPr lang="en-US" altLang="ko-KR" sz="900" b="1" dirty="0" smtClean="0">
              <a:solidFill>
                <a:schemeClr val="tx1"/>
              </a:solidFill>
              <a:latin typeface="+mn-ea"/>
            </a:endParaRPr>
          </a:p>
          <a:p>
            <a:pPr algn="ctr"/>
            <a:r>
              <a:rPr lang="en-US" altLang="ko-KR" sz="900" b="1" dirty="0" smtClean="0">
                <a:solidFill>
                  <a:schemeClr val="tx1"/>
                </a:solidFill>
                <a:latin typeface="+mn-ea"/>
              </a:rPr>
              <a:t>DA</a:t>
            </a:r>
            <a:r>
              <a:rPr lang="ko-KR" altLang="en-US" sz="900" b="1" dirty="0" smtClean="0">
                <a:solidFill>
                  <a:schemeClr val="tx1"/>
                </a:solidFill>
                <a:latin typeface="+mn-ea"/>
              </a:rPr>
              <a:t>광고</a:t>
            </a:r>
            <a:endParaRPr lang="ko-KR" altLang="en-US" sz="900" b="1" dirty="0">
              <a:solidFill>
                <a:schemeClr val="tx1"/>
              </a:solidFill>
              <a:latin typeface="+mn-ea"/>
            </a:endParaRPr>
          </a:p>
        </p:txBody>
      </p:sp>
      <p:sp>
        <p:nvSpPr>
          <p:cNvPr id="75" name="사각형: 둥근 모서리 3">
            <a:extLst>
              <a:ext uri="{FF2B5EF4-FFF2-40B4-BE49-F238E27FC236}">
                <a16:creationId xmlns:a16="http://schemas.microsoft.com/office/drawing/2014/main" id="{81E11F14-1106-4F9B-BC0A-DE927B763B24}"/>
              </a:ext>
            </a:extLst>
          </p:cNvPr>
          <p:cNvSpPr>
            <a:spLocks/>
          </p:cNvSpPr>
          <p:nvPr/>
        </p:nvSpPr>
        <p:spPr>
          <a:xfrm>
            <a:off x="1373282" y="3475101"/>
            <a:ext cx="864000" cy="3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900" b="1" dirty="0" smtClean="0">
                <a:solidFill>
                  <a:schemeClr val="tx1"/>
                </a:solidFill>
                <a:latin typeface="+mn-ea"/>
              </a:rPr>
              <a:t>유튜브 </a:t>
            </a:r>
            <a:r>
              <a:rPr lang="en-US" altLang="ko-KR" sz="900" b="1" dirty="0" smtClean="0">
                <a:solidFill>
                  <a:schemeClr val="tx1"/>
                </a:solidFill>
                <a:latin typeface="+mn-ea"/>
              </a:rPr>
              <a:t>PPL</a:t>
            </a:r>
            <a:endParaRPr lang="ko-KR" altLang="en-US" sz="900" b="1" dirty="0">
              <a:solidFill>
                <a:schemeClr val="tx1"/>
              </a:solidFill>
              <a:latin typeface="+mn-ea"/>
            </a:endParaRPr>
          </a:p>
        </p:txBody>
      </p:sp>
      <p:sp>
        <p:nvSpPr>
          <p:cNvPr id="76" name="사각형: 둥근 모서리 3">
            <a:extLst>
              <a:ext uri="{FF2B5EF4-FFF2-40B4-BE49-F238E27FC236}">
                <a16:creationId xmlns:a16="http://schemas.microsoft.com/office/drawing/2014/main" id="{81E11F14-1106-4F9B-BC0A-DE927B763B24}"/>
              </a:ext>
            </a:extLst>
          </p:cNvPr>
          <p:cNvSpPr>
            <a:spLocks/>
          </p:cNvSpPr>
          <p:nvPr/>
        </p:nvSpPr>
        <p:spPr>
          <a:xfrm>
            <a:off x="1369446" y="3837873"/>
            <a:ext cx="864000" cy="324000"/>
          </a:xfrm>
          <a:prstGeom prst="round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900" b="1" dirty="0" smtClean="0">
                <a:solidFill>
                  <a:schemeClr val="tx1"/>
                </a:solidFill>
                <a:latin typeface="+mn-ea"/>
              </a:rPr>
              <a:t>유튜브 광고</a:t>
            </a:r>
            <a:endParaRPr lang="ko-KR" altLang="en-US" sz="900" b="1" dirty="0">
              <a:solidFill>
                <a:schemeClr val="tx1"/>
              </a:solidFill>
              <a:latin typeface="+mn-ea"/>
            </a:endParaRPr>
          </a:p>
        </p:txBody>
      </p:sp>
      <p:sp>
        <p:nvSpPr>
          <p:cNvPr id="77" name="사각형: 둥근 모서리 3">
            <a:extLst>
              <a:ext uri="{FF2B5EF4-FFF2-40B4-BE49-F238E27FC236}">
                <a16:creationId xmlns:a16="http://schemas.microsoft.com/office/drawing/2014/main" id="{81E11F14-1106-4F9B-BC0A-DE927B763B24}"/>
              </a:ext>
            </a:extLst>
          </p:cNvPr>
          <p:cNvSpPr>
            <a:spLocks/>
          </p:cNvSpPr>
          <p:nvPr/>
        </p:nvSpPr>
        <p:spPr>
          <a:xfrm>
            <a:off x="1374714" y="4200645"/>
            <a:ext cx="864000" cy="324000"/>
          </a:xfrm>
          <a:prstGeom prst="round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900" b="1" dirty="0" smtClean="0">
                <a:solidFill>
                  <a:schemeClr val="tx1"/>
                </a:solidFill>
                <a:latin typeface="+mn-ea"/>
              </a:rPr>
              <a:t>카페</a:t>
            </a:r>
            <a:r>
              <a:rPr lang="en-US" altLang="ko-KR" sz="900" b="1" dirty="0" smtClean="0">
                <a:solidFill>
                  <a:schemeClr val="tx1"/>
                </a:solidFill>
                <a:latin typeface="+mn-ea"/>
              </a:rPr>
              <a:t>/</a:t>
            </a:r>
            <a:r>
              <a:rPr lang="ko-KR" altLang="en-US" sz="900" b="1" dirty="0" smtClean="0">
                <a:solidFill>
                  <a:schemeClr val="tx1"/>
                </a:solidFill>
                <a:latin typeface="+mn-ea"/>
              </a:rPr>
              <a:t>블로그</a:t>
            </a:r>
            <a:endParaRPr lang="en-US" altLang="ko-KR" sz="900" b="1" dirty="0" smtClean="0">
              <a:solidFill>
                <a:schemeClr val="tx1"/>
              </a:solidFill>
              <a:latin typeface="+mn-ea"/>
            </a:endParaRPr>
          </a:p>
          <a:p>
            <a:pPr algn="ctr"/>
            <a:r>
              <a:rPr lang="ko-KR" altLang="en-US" sz="900" b="1" dirty="0" err="1" smtClean="0">
                <a:solidFill>
                  <a:schemeClr val="tx1"/>
                </a:solidFill>
                <a:latin typeface="+mn-ea"/>
              </a:rPr>
              <a:t>바이럴</a:t>
            </a:r>
            <a:endParaRPr lang="ko-KR" altLang="en-US" sz="900" b="1" dirty="0">
              <a:solidFill>
                <a:schemeClr val="tx1"/>
              </a:solidFill>
              <a:latin typeface="+mn-ea"/>
            </a:endParaRPr>
          </a:p>
        </p:txBody>
      </p:sp>
      <p:sp>
        <p:nvSpPr>
          <p:cNvPr id="78" name="사각형: 둥근 모서리 3">
            <a:extLst>
              <a:ext uri="{FF2B5EF4-FFF2-40B4-BE49-F238E27FC236}">
                <a16:creationId xmlns:a16="http://schemas.microsoft.com/office/drawing/2014/main" id="{81E11F14-1106-4F9B-BC0A-DE927B763B24}"/>
              </a:ext>
            </a:extLst>
          </p:cNvPr>
          <p:cNvSpPr>
            <a:spLocks/>
          </p:cNvSpPr>
          <p:nvPr/>
        </p:nvSpPr>
        <p:spPr>
          <a:xfrm>
            <a:off x="1369446" y="4567041"/>
            <a:ext cx="864000" cy="324000"/>
          </a:xfrm>
          <a:prstGeom prst="round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err="1" smtClean="0">
                <a:solidFill>
                  <a:schemeClr val="tx1"/>
                </a:solidFill>
                <a:latin typeface="+mn-ea"/>
              </a:rPr>
              <a:t>리워드</a:t>
            </a:r>
            <a:r>
              <a:rPr lang="ko-KR" altLang="en-US" sz="900" b="1" dirty="0" smtClean="0">
                <a:solidFill>
                  <a:schemeClr val="tx1"/>
                </a:solidFill>
                <a:latin typeface="+mn-ea"/>
              </a:rPr>
              <a:t> </a:t>
            </a:r>
            <a:r>
              <a:rPr lang="en-US" altLang="ko-KR" sz="900" b="1" dirty="0" smtClean="0">
                <a:solidFill>
                  <a:schemeClr val="tx1"/>
                </a:solidFill>
                <a:latin typeface="+mn-ea"/>
              </a:rPr>
              <a:t>CPA</a:t>
            </a:r>
            <a:r>
              <a:rPr lang="ko-KR" altLang="en-US" sz="900" b="1" dirty="0" smtClean="0">
                <a:solidFill>
                  <a:schemeClr val="tx1"/>
                </a:solidFill>
                <a:latin typeface="+mn-ea"/>
              </a:rPr>
              <a:t> 등</a:t>
            </a:r>
            <a:endParaRPr lang="en-US" altLang="ko-KR" sz="900" b="1" dirty="0" smtClean="0">
              <a:solidFill>
                <a:schemeClr val="tx1"/>
              </a:solidFill>
              <a:latin typeface="+mn-ea"/>
            </a:endParaRPr>
          </a:p>
        </p:txBody>
      </p:sp>
      <p:sp>
        <p:nvSpPr>
          <p:cNvPr id="21" name="모서리가 둥근 직사각형 20"/>
          <p:cNvSpPr/>
          <p:nvPr/>
        </p:nvSpPr>
        <p:spPr>
          <a:xfrm>
            <a:off x="1303843" y="2278612"/>
            <a:ext cx="1008112" cy="3057609"/>
          </a:xfrm>
          <a:prstGeom prst="roundRect">
            <a:avLst>
              <a:gd name="adj" fmla="val 7165"/>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3">
            <a:extLst>
              <a:ext uri="{FF2B5EF4-FFF2-40B4-BE49-F238E27FC236}">
                <a16:creationId xmlns:a16="http://schemas.microsoft.com/office/drawing/2014/main" id="{81E11F14-1106-4F9B-BC0A-DE927B763B24}"/>
              </a:ext>
            </a:extLst>
          </p:cNvPr>
          <p:cNvSpPr>
            <a:spLocks/>
          </p:cNvSpPr>
          <p:nvPr/>
        </p:nvSpPr>
        <p:spPr>
          <a:xfrm>
            <a:off x="1364083" y="4942909"/>
            <a:ext cx="864000" cy="324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900" b="1" dirty="0" smtClean="0">
                <a:solidFill>
                  <a:schemeClr val="bg1"/>
                </a:solidFill>
                <a:latin typeface="+mn-ea"/>
              </a:rPr>
              <a:t>브랜드 인지도</a:t>
            </a:r>
            <a:r>
              <a:rPr lang="en-US" altLang="ko-KR" sz="900" b="1" dirty="0" smtClean="0">
                <a:solidFill>
                  <a:schemeClr val="bg1"/>
                </a:solidFill>
                <a:latin typeface="+mn-ea"/>
              </a:rPr>
              <a:t/>
            </a:r>
            <a:br>
              <a:rPr lang="en-US" altLang="ko-KR" sz="900" b="1" dirty="0" smtClean="0">
                <a:solidFill>
                  <a:schemeClr val="bg1"/>
                </a:solidFill>
                <a:latin typeface="+mn-ea"/>
              </a:rPr>
            </a:br>
            <a:r>
              <a:rPr lang="ko-KR" altLang="en-US" sz="900" b="1" dirty="0" smtClean="0">
                <a:solidFill>
                  <a:schemeClr val="bg1"/>
                </a:solidFill>
                <a:latin typeface="+mn-ea"/>
              </a:rPr>
              <a:t>향상</a:t>
            </a:r>
            <a:endParaRPr lang="en-US" altLang="ko-KR" sz="900" b="1" dirty="0" smtClean="0">
              <a:solidFill>
                <a:schemeClr val="bg1"/>
              </a:solidFill>
              <a:latin typeface="+mn-ea"/>
            </a:endParaRPr>
          </a:p>
        </p:txBody>
      </p:sp>
      <p:sp>
        <p:nvSpPr>
          <p:cNvPr id="85" name="화살표: 오른쪽 192">
            <a:extLst>
              <a:ext uri="{FF2B5EF4-FFF2-40B4-BE49-F238E27FC236}">
                <a16:creationId xmlns:a16="http://schemas.microsoft.com/office/drawing/2014/main" id="{3D93145A-DA75-4F30-A90D-059E48847B83}"/>
              </a:ext>
            </a:extLst>
          </p:cNvPr>
          <p:cNvSpPr>
            <a:spLocks noChangeAspect="1"/>
          </p:cNvSpPr>
          <p:nvPr/>
        </p:nvSpPr>
        <p:spPr>
          <a:xfrm>
            <a:off x="2376552" y="3746150"/>
            <a:ext cx="302912" cy="150041"/>
          </a:xfrm>
          <a:prstGeom prst="rightArrow">
            <a:avLst/>
          </a:prstGeom>
          <a:solidFill>
            <a:srgbClr val="4C5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8" name="직선 연결선 87">
            <a:extLst>
              <a:ext uri="{FF2B5EF4-FFF2-40B4-BE49-F238E27FC236}">
                <a16:creationId xmlns:a16="http://schemas.microsoft.com/office/drawing/2014/main" id="{B092E073-67CC-4FF8-8637-7C6DDD4E3F79}"/>
              </a:ext>
            </a:extLst>
          </p:cNvPr>
          <p:cNvCxnSpPr>
            <a:cxnSpLocks noChangeAspect="1"/>
            <a:endCxn id="116" idx="1"/>
          </p:cNvCxnSpPr>
          <p:nvPr/>
        </p:nvCxnSpPr>
        <p:spPr>
          <a:xfrm>
            <a:off x="3206503" y="3700765"/>
            <a:ext cx="485263" cy="946617"/>
          </a:xfrm>
          <a:prstGeom prst="line">
            <a:avLst/>
          </a:prstGeom>
          <a:ln w="222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4" name="사각형: 둥근 모서리 3">
            <a:extLst>
              <a:ext uri="{FF2B5EF4-FFF2-40B4-BE49-F238E27FC236}">
                <a16:creationId xmlns:a16="http://schemas.microsoft.com/office/drawing/2014/main" id="{81E11F14-1106-4F9B-BC0A-DE927B763B24}"/>
              </a:ext>
            </a:extLst>
          </p:cNvPr>
          <p:cNvSpPr>
            <a:spLocks/>
          </p:cNvSpPr>
          <p:nvPr/>
        </p:nvSpPr>
        <p:spPr>
          <a:xfrm>
            <a:off x="3762141" y="4594955"/>
            <a:ext cx="864000" cy="324000"/>
          </a:xfrm>
          <a:prstGeom prst="roundRect">
            <a:avLst/>
          </a:prstGeom>
          <a:solidFill>
            <a:srgbClr val="EBECED"/>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900" b="1" dirty="0" smtClean="0">
                <a:solidFill>
                  <a:schemeClr val="tx1"/>
                </a:solidFill>
                <a:latin typeface="+mn-ea"/>
              </a:rPr>
              <a:t>구글</a:t>
            </a:r>
            <a:r>
              <a:rPr lang="en-US" altLang="ko-KR" sz="900" b="1" dirty="0" smtClean="0">
                <a:solidFill>
                  <a:schemeClr val="tx1"/>
                </a:solidFill>
                <a:latin typeface="+mn-ea"/>
              </a:rPr>
              <a:t>/</a:t>
            </a:r>
            <a:r>
              <a:rPr lang="ko-KR" altLang="en-US" sz="900" b="1" dirty="0" smtClean="0">
                <a:solidFill>
                  <a:schemeClr val="tx1"/>
                </a:solidFill>
                <a:latin typeface="+mn-ea"/>
              </a:rPr>
              <a:t>애플</a:t>
            </a:r>
            <a:r>
              <a:rPr lang="en-US" altLang="ko-KR" sz="900" b="1" dirty="0" smtClean="0">
                <a:solidFill>
                  <a:schemeClr val="tx1"/>
                </a:solidFill>
                <a:latin typeface="+mn-ea"/>
              </a:rPr>
              <a:t/>
            </a:r>
            <a:br>
              <a:rPr lang="en-US" altLang="ko-KR" sz="900" b="1" dirty="0" smtClean="0">
                <a:solidFill>
                  <a:schemeClr val="tx1"/>
                </a:solidFill>
                <a:latin typeface="+mn-ea"/>
              </a:rPr>
            </a:br>
            <a:r>
              <a:rPr lang="en-US" altLang="ko-KR" sz="900" b="1" dirty="0" smtClean="0">
                <a:solidFill>
                  <a:schemeClr val="tx1"/>
                </a:solidFill>
                <a:latin typeface="+mn-ea"/>
              </a:rPr>
              <a:t>SA</a:t>
            </a:r>
            <a:r>
              <a:rPr lang="ko-KR" altLang="en-US" sz="900" b="1" dirty="0" smtClean="0">
                <a:solidFill>
                  <a:schemeClr val="tx1"/>
                </a:solidFill>
                <a:latin typeface="+mn-ea"/>
              </a:rPr>
              <a:t>광고</a:t>
            </a:r>
            <a:endParaRPr lang="ko-KR" altLang="en-US" sz="900" b="1" dirty="0">
              <a:solidFill>
                <a:schemeClr val="tx1"/>
              </a:solidFill>
              <a:latin typeface="+mn-ea"/>
            </a:endParaRPr>
          </a:p>
        </p:txBody>
      </p:sp>
      <p:sp>
        <p:nvSpPr>
          <p:cNvPr id="115" name="사각형: 둥근 모서리 3">
            <a:extLst>
              <a:ext uri="{FF2B5EF4-FFF2-40B4-BE49-F238E27FC236}">
                <a16:creationId xmlns:a16="http://schemas.microsoft.com/office/drawing/2014/main" id="{81E11F14-1106-4F9B-BC0A-DE927B763B24}"/>
              </a:ext>
            </a:extLst>
          </p:cNvPr>
          <p:cNvSpPr>
            <a:spLocks/>
          </p:cNvSpPr>
          <p:nvPr/>
        </p:nvSpPr>
        <p:spPr>
          <a:xfrm>
            <a:off x="3762141" y="4982173"/>
            <a:ext cx="864000" cy="324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900" b="1" dirty="0" smtClean="0">
                <a:solidFill>
                  <a:schemeClr val="bg1"/>
                </a:solidFill>
                <a:latin typeface="+mn-ea"/>
              </a:rPr>
              <a:t>앱 마켓 內</a:t>
            </a:r>
            <a:r>
              <a:rPr lang="en-US" altLang="ko-KR" sz="900" b="1" dirty="0" smtClean="0">
                <a:solidFill>
                  <a:schemeClr val="bg1"/>
                </a:solidFill>
                <a:latin typeface="+mn-ea"/>
              </a:rPr>
              <a:t/>
            </a:r>
            <a:br>
              <a:rPr lang="en-US" altLang="ko-KR" sz="900" b="1" dirty="0" smtClean="0">
                <a:solidFill>
                  <a:schemeClr val="bg1"/>
                </a:solidFill>
                <a:latin typeface="+mn-ea"/>
              </a:rPr>
            </a:br>
            <a:r>
              <a:rPr lang="ko-KR" altLang="en-US" sz="900" b="1" dirty="0" smtClean="0">
                <a:solidFill>
                  <a:schemeClr val="bg1"/>
                </a:solidFill>
                <a:latin typeface="+mn-ea"/>
              </a:rPr>
              <a:t>검색 최적화</a:t>
            </a:r>
            <a:endParaRPr lang="en-US" altLang="ko-KR" sz="900" b="1" dirty="0" smtClean="0">
              <a:solidFill>
                <a:schemeClr val="bg1"/>
              </a:solidFill>
              <a:latin typeface="+mn-ea"/>
            </a:endParaRPr>
          </a:p>
        </p:txBody>
      </p:sp>
      <p:sp>
        <p:nvSpPr>
          <p:cNvPr id="116" name="모서리가 둥근 직사각형 115"/>
          <p:cNvSpPr/>
          <p:nvPr/>
        </p:nvSpPr>
        <p:spPr>
          <a:xfrm>
            <a:off x="3691766" y="3862789"/>
            <a:ext cx="1008112" cy="1569185"/>
          </a:xfrm>
          <a:prstGeom prst="roundRect">
            <a:avLst>
              <a:gd name="adj" fmla="val 7165"/>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모서리가 둥근 직사각형 122"/>
          <p:cNvSpPr/>
          <p:nvPr/>
        </p:nvSpPr>
        <p:spPr>
          <a:xfrm>
            <a:off x="3690085" y="5472366"/>
            <a:ext cx="1008112" cy="477970"/>
          </a:xfrm>
          <a:prstGeom prst="roundRect">
            <a:avLst>
              <a:gd name="adj" fmla="val 7165"/>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b="1" dirty="0" smtClean="0">
                <a:solidFill>
                  <a:schemeClr val="tx1">
                    <a:lumMod val="65000"/>
                    <a:lumOff val="35000"/>
                  </a:schemeClr>
                </a:solidFill>
                <a:latin typeface="+mn-ea"/>
              </a:rPr>
              <a:t>⑥ </a:t>
            </a:r>
            <a:r>
              <a:rPr lang="ko-KR" altLang="en-US" sz="900" b="1" dirty="0" err="1" smtClean="0">
                <a:solidFill>
                  <a:schemeClr val="tx1">
                    <a:lumMod val="65000"/>
                    <a:lumOff val="35000"/>
                  </a:schemeClr>
                </a:solidFill>
                <a:latin typeface="+mn-ea"/>
              </a:rPr>
              <a:t>앱마켓관리</a:t>
            </a:r>
            <a:endParaRPr lang="en-US" altLang="ko-KR" sz="900" b="1" dirty="0" smtClean="0">
              <a:solidFill>
                <a:schemeClr val="tx1">
                  <a:lumMod val="65000"/>
                  <a:lumOff val="35000"/>
                </a:schemeClr>
              </a:solidFill>
              <a:latin typeface="+mn-ea"/>
            </a:endParaRPr>
          </a:p>
          <a:p>
            <a:pPr algn="ctr"/>
            <a:r>
              <a:rPr lang="en-US" altLang="ko-KR" sz="900" dirty="0" smtClean="0">
                <a:solidFill>
                  <a:schemeClr val="tx1">
                    <a:lumMod val="65000"/>
                    <a:lumOff val="35000"/>
                  </a:schemeClr>
                </a:solidFill>
                <a:latin typeface="+mn-ea"/>
              </a:rPr>
              <a:t>- </a:t>
            </a:r>
            <a:r>
              <a:rPr lang="ko-KR" altLang="en-US" sz="900" dirty="0" smtClean="0">
                <a:solidFill>
                  <a:schemeClr val="tx1">
                    <a:lumMod val="65000"/>
                    <a:lumOff val="35000"/>
                  </a:schemeClr>
                </a:solidFill>
                <a:latin typeface="+mn-ea"/>
              </a:rPr>
              <a:t>앱 다운로드</a:t>
            </a:r>
            <a:endParaRPr lang="en-US" altLang="ko-KR" sz="900" dirty="0" smtClean="0">
              <a:solidFill>
                <a:schemeClr val="tx1">
                  <a:lumMod val="65000"/>
                  <a:lumOff val="35000"/>
                </a:schemeClr>
              </a:solidFill>
              <a:latin typeface="+mn-ea"/>
            </a:endParaRPr>
          </a:p>
          <a:p>
            <a:pPr algn="ctr"/>
            <a:r>
              <a:rPr lang="en-US" altLang="ko-KR" sz="900" dirty="0" smtClean="0">
                <a:solidFill>
                  <a:schemeClr val="tx1">
                    <a:lumMod val="65000"/>
                    <a:lumOff val="35000"/>
                  </a:schemeClr>
                </a:solidFill>
                <a:latin typeface="+mn-ea"/>
              </a:rPr>
              <a:t> -</a:t>
            </a:r>
            <a:r>
              <a:rPr lang="ko-KR" altLang="en-US" sz="900" dirty="0" smtClean="0">
                <a:solidFill>
                  <a:schemeClr val="tx1">
                    <a:lumMod val="65000"/>
                    <a:lumOff val="35000"/>
                  </a:schemeClr>
                </a:solidFill>
                <a:latin typeface="+mn-ea"/>
              </a:rPr>
              <a:t> 앱 평점</a:t>
            </a:r>
            <a:r>
              <a:rPr lang="en-US" altLang="ko-KR" sz="900" dirty="0" smtClean="0">
                <a:solidFill>
                  <a:schemeClr val="tx1">
                    <a:lumMod val="65000"/>
                    <a:lumOff val="35000"/>
                  </a:schemeClr>
                </a:solidFill>
                <a:latin typeface="+mn-ea"/>
              </a:rPr>
              <a:t>/</a:t>
            </a:r>
            <a:r>
              <a:rPr lang="ko-KR" altLang="en-US" sz="900" dirty="0" smtClean="0">
                <a:solidFill>
                  <a:schemeClr val="tx1">
                    <a:lumMod val="65000"/>
                    <a:lumOff val="35000"/>
                  </a:schemeClr>
                </a:solidFill>
                <a:latin typeface="+mn-ea"/>
              </a:rPr>
              <a:t>리뷰</a:t>
            </a:r>
            <a:endParaRPr lang="en-US" altLang="ko-KR" sz="900" dirty="0" smtClean="0">
              <a:solidFill>
                <a:schemeClr val="tx1">
                  <a:lumMod val="65000"/>
                  <a:lumOff val="35000"/>
                </a:schemeClr>
              </a:solidFill>
              <a:latin typeface="+mn-ea"/>
            </a:endParaRPr>
          </a:p>
        </p:txBody>
      </p:sp>
      <p:pic>
        <p:nvPicPr>
          <p:cNvPr id="14" name="그림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83" y="2520038"/>
            <a:ext cx="642210" cy="240829"/>
          </a:xfrm>
          <a:prstGeom prst="rect">
            <a:avLst/>
          </a:prstGeom>
        </p:spPr>
      </p:pic>
      <p:pic>
        <p:nvPicPr>
          <p:cNvPr id="15" name="그림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8213" y="2087990"/>
            <a:ext cx="360518" cy="351030"/>
          </a:xfrm>
          <a:prstGeom prst="rect">
            <a:avLst/>
          </a:prstGeom>
        </p:spPr>
      </p:pic>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0742" y="2102029"/>
            <a:ext cx="431410" cy="408999"/>
          </a:xfrm>
          <a:prstGeom prst="rect">
            <a:avLst/>
          </a:prstGeom>
        </p:spPr>
      </p:pic>
      <p:sp>
        <p:nvSpPr>
          <p:cNvPr id="65" name="모서리가 둥근 직사각형 64"/>
          <p:cNvSpPr/>
          <p:nvPr/>
        </p:nvSpPr>
        <p:spPr>
          <a:xfrm>
            <a:off x="5889104" y="2005573"/>
            <a:ext cx="1008112" cy="1543924"/>
          </a:xfrm>
          <a:prstGeom prst="roundRect">
            <a:avLst>
              <a:gd name="adj" fmla="val 7165"/>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3">
            <a:extLst>
              <a:ext uri="{FF2B5EF4-FFF2-40B4-BE49-F238E27FC236}">
                <a16:creationId xmlns:a16="http://schemas.microsoft.com/office/drawing/2014/main" id="{81E11F14-1106-4F9B-BC0A-DE927B763B24}"/>
              </a:ext>
            </a:extLst>
          </p:cNvPr>
          <p:cNvSpPr>
            <a:spLocks/>
          </p:cNvSpPr>
          <p:nvPr/>
        </p:nvSpPr>
        <p:spPr>
          <a:xfrm>
            <a:off x="5958979" y="2795408"/>
            <a:ext cx="864000" cy="324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900" b="1" dirty="0" smtClean="0">
                <a:solidFill>
                  <a:schemeClr val="tx1"/>
                </a:solidFill>
                <a:latin typeface="+mn-ea"/>
              </a:rPr>
              <a:t>당사 </a:t>
            </a:r>
            <a:r>
              <a:rPr lang="en-US" altLang="ko-KR" sz="900" b="1" dirty="0" smtClean="0">
                <a:solidFill>
                  <a:schemeClr val="tx1"/>
                </a:solidFill>
                <a:latin typeface="+mn-ea"/>
              </a:rPr>
              <a:t>SNS</a:t>
            </a:r>
            <a:r>
              <a:rPr lang="ko-KR" altLang="en-US" sz="900" b="1" dirty="0" smtClean="0">
                <a:solidFill>
                  <a:schemeClr val="tx1"/>
                </a:solidFill>
                <a:latin typeface="+mn-ea"/>
              </a:rPr>
              <a:t>채널</a:t>
            </a:r>
            <a:endParaRPr lang="ko-KR" altLang="en-US" sz="900" b="1" dirty="0">
              <a:solidFill>
                <a:schemeClr val="tx1"/>
              </a:solidFill>
              <a:latin typeface="+mn-ea"/>
            </a:endParaRPr>
          </a:p>
        </p:txBody>
      </p:sp>
      <p:cxnSp>
        <p:nvCxnSpPr>
          <p:cNvPr id="67" name="직선 연결선 66">
            <a:extLst>
              <a:ext uri="{FF2B5EF4-FFF2-40B4-BE49-F238E27FC236}">
                <a16:creationId xmlns:a16="http://schemas.microsoft.com/office/drawing/2014/main" id="{B092E073-67CC-4FF8-8637-7C6DDD4E3F79}"/>
              </a:ext>
            </a:extLst>
          </p:cNvPr>
          <p:cNvCxnSpPr>
            <a:cxnSpLocks noChangeAspect="1"/>
            <a:stCxn id="22" idx="3"/>
            <a:endCxn id="65" idx="1"/>
          </p:cNvCxnSpPr>
          <p:nvPr/>
        </p:nvCxnSpPr>
        <p:spPr>
          <a:xfrm flipV="1">
            <a:off x="4718992" y="2777535"/>
            <a:ext cx="1170112" cy="13308"/>
          </a:xfrm>
          <a:prstGeom prst="line">
            <a:avLst/>
          </a:prstGeom>
          <a:ln w="22225">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꺾인 연결선 78"/>
          <p:cNvCxnSpPr>
            <a:stCxn id="65" idx="2"/>
            <a:endCxn id="17" idx="0"/>
          </p:cNvCxnSpPr>
          <p:nvPr/>
        </p:nvCxnSpPr>
        <p:spPr>
          <a:xfrm rot="16200000" flipH="1">
            <a:off x="6002311" y="3940346"/>
            <a:ext cx="782209" cy="510"/>
          </a:xfrm>
          <a:prstGeom prst="bentConnector3">
            <a:avLst>
              <a:gd name="adj1" fmla="val 50000"/>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7" name="사각형: 둥근 모서리 3">
            <a:extLst>
              <a:ext uri="{FF2B5EF4-FFF2-40B4-BE49-F238E27FC236}">
                <a16:creationId xmlns:a16="http://schemas.microsoft.com/office/drawing/2014/main" id="{81E11F14-1106-4F9B-BC0A-DE927B763B24}"/>
              </a:ext>
            </a:extLst>
          </p:cNvPr>
          <p:cNvSpPr>
            <a:spLocks/>
          </p:cNvSpPr>
          <p:nvPr/>
        </p:nvSpPr>
        <p:spPr>
          <a:xfrm>
            <a:off x="5958979" y="3160643"/>
            <a:ext cx="864000" cy="324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900" b="1" dirty="0" smtClean="0">
                <a:solidFill>
                  <a:schemeClr val="bg1"/>
                </a:solidFill>
                <a:latin typeface="+mn-ea"/>
              </a:rPr>
              <a:t>컨텐츠</a:t>
            </a:r>
            <a:r>
              <a:rPr lang="en-US" altLang="ko-KR" sz="900" b="1" dirty="0" smtClean="0">
                <a:solidFill>
                  <a:schemeClr val="bg1"/>
                </a:solidFill>
                <a:latin typeface="+mn-ea"/>
              </a:rPr>
              <a:t>/</a:t>
            </a:r>
            <a:r>
              <a:rPr lang="ko-KR" altLang="en-US" sz="900" b="1" dirty="0" smtClean="0">
                <a:solidFill>
                  <a:schemeClr val="bg1"/>
                </a:solidFill>
                <a:latin typeface="+mn-ea"/>
              </a:rPr>
              <a:t>홍보  </a:t>
            </a:r>
            <a:endParaRPr lang="en-US" altLang="ko-KR" sz="900" b="1" dirty="0" smtClean="0">
              <a:solidFill>
                <a:schemeClr val="bg1"/>
              </a:solidFill>
              <a:latin typeface="+mn-ea"/>
            </a:endParaRPr>
          </a:p>
        </p:txBody>
      </p:sp>
      <p:cxnSp>
        <p:nvCxnSpPr>
          <p:cNvPr id="63" name="직선 화살표 연결선 62"/>
          <p:cNvCxnSpPr>
            <a:stCxn id="116" idx="3"/>
            <a:endCxn id="101" idx="2"/>
          </p:cNvCxnSpPr>
          <p:nvPr/>
        </p:nvCxnSpPr>
        <p:spPr>
          <a:xfrm flipV="1">
            <a:off x="4699878" y="4645009"/>
            <a:ext cx="1384044" cy="237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092E073-67CC-4FF8-8637-7C6DDD4E3F79}"/>
              </a:ext>
            </a:extLst>
          </p:cNvPr>
          <p:cNvCxnSpPr>
            <a:cxnSpLocks noChangeAspect="1"/>
            <a:stCxn id="22" idx="2"/>
            <a:endCxn id="116" idx="0"/>
          </p:cNvCxnSpPr>
          <p:nvPr/>
        </p:nvCxnSpPr>
        <p:spPr>
          <a:xfrm flipH="1">
            <a:off x="4195822" y="3586440"/>
            <a:ext cx="4965" cy="276349"/>
          </a:xfrm>
          <a:prstGeom prst="line">
            <a:avLst/>
          </a:prstGeom>
          <a:ln w="254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꺾인 연결선 73"/>
          <p:cNvCxnSpPr>
            <a:stCxn id="82" idx="3"/>
            <a:endCxn id="124" idx="1"/>
          </p:cNvCxnSpPr>
          <p:nvPr/>
        </p:nvCxnSpPr>
        <p:spPr>
          <a:xfrm rot="10800000" flipV="1">
            <a:off x="4701765" y="2884203"/>
            <a:ext cx="1185207" cy="1640508"/>
          </a:xfrm>
          <a:prstGeom prst="bentConnector3">
            <a:avLst/>
          </a:prstGeom>
          <a:ln w="222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직사각형 81"/>
          <p:cNvSpPr/>
          <p:nvPr/>
        </p:nvSpPr>
        <p:spPr>
          <a:xfrm flipH="1">
            <a:off x="5886971" y="2797660"/>
            <a:ext cx="144016" cy="173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직사각형 123"/>
          <p:cNvSpPr/>
          <p:nvPr/>
        </p:nvSpPr>
        <p:spPr>
          <a:xfrm flipH="1">
            <a:off x="4557748" y="4438168"/>
            <a:ext cx="144016" cy="173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꺾인 연결선 124"/>
          <p:cNvCxnSpPr>
            <a:stCxn id="21" idx="2"/>
            <a:endCxn id="101" idx="4"/>
          </p:cNvCxnSpPr>
          <p:nvPr/>
        </p:nvCxnSpPr>
        <p:spPr>
          <a:xfrm rot="5400000" flipH="1" flipV="1">
            <a:off x="3908104" y="2852603"/>
            <a:ext cx="383412" cy="4583823"/>
          </a:xfrm>
          <a:prstGeom prst="bentConnector3">
            <a:avLst>
              <a:gd name="adj1" fmla="val -196535"/>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꺾인 연결선 130"/>
          <p:cNvCxnSpPr>
            <a:stCxn id="101" idx="6"/>
            <a:endCxn id="104" idx="2"/>
          </p:cNvCxnSpPr>
          <p:nvPr/>
        </p:nvCxnSpPr>
        <p:spPr>
          <a:xfrm flipV="1">
            <a:off x="6699522" y="3724038"/>
            <a:ext cx="518198" cy="920971"/>
          </a:xfrm>
          <a:prstGeom prst="bentConnector3">
            <a:avLst>
              <a:gd name="adj1" fmla="val 50000"/>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p:cNvCxnSpPr>
            <a:stCxn id="104" idx="6"/>
            <a:endCxn id="199" idx="2"/>
          </p:cNvCxnSpPr>
          <p:nvPr/>
        </p:nvCxnSpPr>
        <p:spPr>
          <a:xfrm>
            <a:off x="7833320" y="3724038"/>
            <a:ext cx="263663" cy="292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6890055" y="5807005"/>
            <a:ext cx="2887481" cy="646331"/>
          </a:xfrm>
          <a:prstGeom prst="rect">
            <a:avLst/>
          </a:prstGeom>
          <a:noFill/>
        </p:spPr>
        <p:txBody>
          <a:bodyPr wrap="square" rtlCol="0">
            <a:spAutoFit/>
          </a:bodyPr>
          <a:lstStyle/>
          <a:p>
            <a:r>
              <a:rPr lang="en-US" altLang="ko-KR" sz="900" dirty="0" smtClean="0">
                <a:solidFill>
                  <a:schemeClr val="bg1">
                    <a:lumMod val="65000"/>
                  </a:schemeClr>
                </a:solidFill>
                <a:latin typeface="+mn-ea"/>
                <a:ea typeface="+mn-ea"/>
              </a:rPr>
              <a:t>※ </a:t>
            </a:r>
            <a:r>
              <a:rPr lang="ko-KR" altLang="en-US" sz="900" dirty="0" smtClean="0">
                <a:solidFill>
                  <a:schemeClr val="bg1">
                    <a:lumMod val="65000"/>
                  </a:schemeClr>
                </a:solidFill>
                <a:latin typeface="+mn-ea"/>
                <a:ea typeface="+mn-ea"/>
              </a:rPr>
              <a:t>참고</a:t>
            </a:r>
            <a:endParaRPr lang="en-US" altLang="ko-KR" sz="900" dirty="0" smtClean="0">
              <a:solidFill>
                <a:schemeClr val="bg1">
                  <a:lumMod val="65000"/>
                </a:schemeClr>
              </a:solidFill>
              <a:latin typeface="+mn-ea"/>
              <a:ea typeface="+mn-ea"/>
            </a:endParaRPr>
          </a:p>
          <a:p>
            <a:r>
              <a:rPr lang="en-US" altLang="ko-KR" sz="900" dirty="0" smtClean="0">
                <a:solidFill>
                  <a:schemeClr val="bg1">
                    <a:lumMod val="65000"/>
                  </a:schemeClr>
                </a:solidFill>
                <a:latin typeface="+mn-ea"/>
                <a:ea typeface="+mn-ea"/>
              </a:rPr>
              <a:t>   - ATL(TV, RD, </a:t>
            </a:r>
            <a:r>
              <a:rPr lang="ko-KR" altLang="en-US" sz="900" dirty="0" smtClean="0">
                <a:solidFill>
                  <a:schemeClr val="bg1">
                    <a:lumMod val="65000"/>
                  </a:schemeClr>
                </a:solidFill>
                <a:latin typeface="+mn-ea"/>
                <a:ea typeface="+mn-ea"/>
              </a:rPr>
              <a:t>신문</a:t>
            </a:r>
            <a:r>
              <a:rPr lang="en-US" altLang="ko-KR" sz="900" dirty="0" smtClean="0">
                <a:solidFill>
                  <a:schemeClr val="bg1">
                    <a:lumMod val="65000"/>
                  </a:schemeClr>
                </a:solidFill>
                <a:latin typeface="+mn-ea"/>
                <a:ea typeface="+mn-ea"/>
              </a:rPr>
              <a:t>, </a:t>
            </a:r>
            <a:r>
              <a:rPr lang="ko-KR" altLang="en-US" sz="900" dirty="0" smtClean="0">
                <a:solidFill>
                  <a:schemeClr val="bg1">
                    <a:lumMod val="65000"/>
                  </a:schemeClr>
                </a:solidFill>
                <a:latin typeface="+mn-ea"/>
                <a:ea typeface="+mn-ea"/>
              </a:rPr>
              <a:t>잡지 등</a:t>
            </a:r>
            <a:r>
              <a:rPr lang="en-US" altLang="ko-KR" sz="900" dirty="0" smtClean="0">
                <a:solidFill>
                  <a:schemeClr val="bg1">
                    <a:lumMod val="65000"/>
                  </a:schemeClr>
                </a:solidFill>
                <a:latin typeface="+mn-ea"/>
                <a:ea typeface="+mn-ea"/>
              </a:rPr>
              <a:t>) </a:t>
            </a:r>
            <a:r>
              <a:rPr lang="ko-KR" altLang="en-US" sz="900" dirty="0" smtClean="0">
                <a:solidFill>
                  <a:schemeClr val="bg1">
                    <a:lumMod val="65000"/>
                  </a:schemeClr>
                </a:solidFill>
                <a:latin typeface="+mn-ea"/>
                <a:ea typeface="+mn-ea"/>
              </a:rPr>
              <a:t>매체 제외</a:t>
            </a:r>
            <a:endParaRPr lang="en-US" altLang="ko-KR" sz="900" dirty="0" smtClean="0">
              <a:solidFill>
                <a:schemeClr val="bg1">
                  <a:lumMod val="65000"/>
                </a:schemeClr>
              </a:solidFill>
              <a:latin typeface="+mn-ea"/>
              <a:ea typeface="+mn-ea"/>
            </a:endParaRPr>
          </a:p>
          <a:p>
            <a:r>
              <a:rPr lang="en-US" altLang="ko-KR" sz="900" dirty="0" smtClean="0">
                <a:solidFill>
                  <a:schemeClr val="bg1">
                    <a:lumMod val="65000"/>
                  </a:schemeClr>
                </a:solidFill>
                <a:latin typeface="+mn-ea"/>
                <a:ea typeface="+mn-ea"/>
              </a:rPr>
              <a:t>   - DA : Display Ads</a:t>
            </a:r>
          </a:p>
          <a:p>
            <a:r>
              <a:rPr lang="en-US" altLang="ko-KR" sz="900" dirty="0">
                <a:solidFill>
                  <a:schemeClr val="bg1">
                    <a:lumMod val="65000"/>
                  </a:schemeClr>
                </a:solidFill>
                <a:latin typeface="+mn-ea"/>
                <a:ea typeface="+mn-ea"/>
              </a:rPr>
              <a:t> </a:t>
            </a:r>
            <a:r>
              <a:rPr lang="en-US" altLang="ko-KR" sz="900" dirty="0" smtClean="0">
                <a:solidFill>
                  <a:schemeClr val="bg1">
                    <a:lumMod val="65000"/>
                  </a:schemeClr>
                </a:solidFill>
                <a:latin typeface="+mn-ea"/>
                <a:ea typeface="+mn-ea"/>
              </a:rPr>
              <a:t>  - SA : Search Ads</a:t>
            </a:r>
            <a:endParaRPr lang="ko-KR" altLang="en-US" sz="900" dirty="0">
              <a:solidFill>
                <a:schemeClr val="bg1">
                  <a:lumMod val="65000"/>
                </a:schemeClr>
              </a:solidFill>
              <a:latin typeface="+mn-ea"/>
              <a:ea typeface="+mn-ea"/>
            </a:endParaRPr>
          </a:p>
        </p:txBody>
      </p:sp>
      <p:sp>
        <p:nvSpPr>
          <p:cNvPr id="141" name="TextBox 140"/>
          <p:cNvSpPr txBox="1"/>
          <p:nvPr/>
        </p:nvSpPr>
        <p:spPr>
          <a:xfrm>
            <a:off x="7040786" y="4509120"/>
            <a:ext cx="2405745" cy="1200329"/>
          </a:xfrm>
          <a:prstGeom prst="rect">
            <a:avLst/>
          </a:prstGeom>
          <a:noFill/>
        </p:spPr>
        <p:txBody>
          <a:bodyPr wrap="square" rtlCol="0">
            <a:spAutoFit/>
          </a:bodyPr>
          <a:lstStyle/>
          <a:p>
            <a:r>
              <a:rPr lang="ko-KR" altLang="en-US" sz="900" b="1" dirty="0">
                <a:solidFill>
                  <a:schemeClr val="tx1">
                    <a:lumMod val="65000"/>
                    <a:lumOff val="35000"/>
                  </a:schemeClr>
                </a:solidFill>
                <a:latin typeface="+mn-ea"/>
              </a:rPr>
              <a:t>⑦ </a:t>
            </a:r>
            <a:r>
              <a:rPr lang="ko-KR" altLang="en-US" sz="900" b="1" dirty="0" smtClean="0">
                <a:solidFill>
                  <a:schemeClr val="tx1">
                    <a:lumMod val="65000"/>
                    <a:lumOff val="35000"/>
                  </a:schemeClr>
                </a:solidFill>
                <a:latin typeface="+mn-ea"/>
              </a:rPr>
              <a:t>제휴마케팅</a:t>
            </a:r>
            <a:r>
              <a:rPr lang="en-US" altLang="ko-KR" sz="900" b="1" dirty="0">
                <a:solidFill>
                  <a:schemeClr val="tx1">
                    <a:lumMod val="65000"/>
                    <a:lumOff val="35000"/>
                  </a:schemeClr>
                </a:solidFill>
                <a:latin typeface="+mn-ea"/>
              </a:rPr>
              <a:t>(</a:t>
            </a:r>
            <a:r>
              <a:rPr lang="ko-KR" altLang="en-US" sz="900" b="1" dirty="0">
                <a:solidFill>
                  <a:schemeClr val="tx1">
                    <a:lumMod val="65000"/>
                    <a:lumOff val="35000"/>
                  </a:schemeClr>
                </a:solidFill>
                <a:latin typeface="+mn-ea"/>
              </a:rPr>
              <a:t>광고</a:t>
            </a:r>
            <a:r>
              <a:rPr lang="en-US" altLang="ko-KR" sz="900" b="1" dirty="0">
                <a:solidFill>
                  <a:schemeClr val="tx1">
                    <a:lumMod val="65000"/>
                    <a:lumOff val="35000"/>
                  </a:schemeClr>
                </a:solidFill>
                <a:latin typeface="+mn-ea"/>
              </a:rPr>
              <a:t>)</a:t>
            </a:r>
          </a:p>
          <a:p>
            <a:r>
              <a:rPr lang="en-US" altLang="ko-KR" sz="900" dirty="0">
                <a:solidFill>
                  <a:schemeClr val="tx1">
                    <a:lumMod val="65000"/>
                    <a:lumOff val="35000"/>
                  </a:schemeClr>
                </a:solidFill>
                <a:latin typeface="+mn-ea"/>
              </a:rPr>
              <a:t>    - </a:t>
            </a:r>
            <a:r>
              <a:rPr lang="ko-KR" altLang="en-US" sz="900" dirty="0">
                <a:solidFill>
                  <a:schemeClr val="tx1">
                    <a:lumMod val="65000"/>
                    <a:lumOff val="35000"/>
                  </a:schemeClr>
                </a:solidFill>
                <a:latin typeface="+mn-ea"/>
              </a:rPr>
              <a:t>중고나라</a:t>
            </a:r>
            <a:r>
              <a:rPr lang="en-US" altLang="ko-KR" sz="900" dirty="0">
                <a:solidFill>
                  <a:schemeClr val="tx1">
                    <a:lumMod val="65000"/>
                    <a:lumOff val="35000"/>
                  </a:schemeClr>
                </a:solidFill>
                <a:latin typeface="+mn-ea"/>
              </a:rPr>
              <a:t>, </a:t>
            </a:r>
            <a:r>
              <a:rPr lang="ko-KR" altLang="en-US" sz="900" dirty="0">
                <a:solidFill>
                  <a:schemeClr val="tx1">
                    <a:lumMod val="65000"/>
                    <a:lumOff val="35000"/>
                  </a:schemeClr>
                </a:solidFill>
                <a:latin typeface="+mn-ea"/>
              </a:rPr>
              <a:t>만개의 레시피 등</a:t>
            </a:r>
          </a:p>
          <a:p>
            <a:endParaRPr lang="en-US" altLang="ko-KR" sz="900" b="1" dirty="0">
              <a:solidFill>
                <a:schemeClr val="tx1">
                  <a:lumMod val="65000"/>
                  <a:lumOff val="35000"/>
                </a:schemeClr>
              </a:solidFill>
              <a:latin typeface="+mn-ea"/>
              <a:ea typeface="+mn-ea"/>
            </a:endParaRPr>
          </a:p>
          <a:p>
            <a:r>
              <a:rPr lang="en-US" altLang="ko-KR" sz="900" b="1" dirty="0">
                <a:solidFill>
                  <a:schemeClr val="tx1">
                    <a:lumMod val="65000"/>
                    <a:lumOff val="35000"/>
                  </a:schemeClr>
                </a:solidFill>
                <a:latin typeface="HY헤드라인M" panose="02030600000101010101" pitchFamily="18" charset="-127"/>
                <a:ea typeface="HY헤드라인M" panose="02030600000101010101" pitchFamily="18" charset="-127"/>
              </a:rPr>
              <a:t>[</a:t>
            </a:r>
            <a:r>
              <a:rPr lang="ko-KR" altLang="en-US" sz="900" b="1" dirty="0" smtClean="0">
                <a:solidFill>
                  <a:schemeClr val="tx1">
                    <a:lumMod val="65000"/>
                    <a:lumOff val="35000"/>
                  </a:schemeClr>
                </a:solidFill>
                <a:latin typeface="HY헤드라인M" panose="02030600000101010101" pitchFamily="18" charset="-127"/>
                <a:ea typeface="HY헤드라인M" panose="02030600000101010101" pitchFamily="18" charset="-127"/>
              </a:rPr>
              <a:t>이벤트</a:t>
            </a:r>
            <a:r>
              <a:rPr lang="en-US" altLang="ko-KR" sz="900" b="1" dirty="0" smtClean="0">
                <a:solidFill>
                  <a:schemeClr val="tx1">
                    <a:lumMod val="65000"/>
                    <a:lumOff val="35000"/>
                  </a:schemeClr>
                </a:solidFill>
                <a:latin typeface="HY헤드라인M" panose="02030600000101010101" pitchFamily="18" charset="-127"/>
                <a:ea typeface="HY헤드라인M" panose="02030600000101010101" pitchFamily="18" charset="-127"/>
              </a:rPr>
              <a:t>]</a:t>
            </a:r>
          </a:p>
          <a:p>
            <a:r>
              <a:rPr lang="ko-KR" altLang="en-US" sz="900" dirty="0" smtClean="0">
                <a:solidFill>
                  <a:schemeClr val="tx1">
                    <a:lumMod val="65000"/>
                    <a:lumOff val="35000"/>
                  </a:schemeClr>
                </a:solidFill>
                <a:latin typeface="+mn-ea"/>
                <a:ea typeface="+mn-ea"/>
              </a:rPr>
              <a:t>    </a:t>
            </a:r>
            <a:r>
              <a:rPr lang="en-US" altLang="ko-KR" sz="900" dirty="0" smtClean="0">
                <a:solidFill>
                  <a:schemeClr val="tx1">
                    <a:lumMod val="65000"/>
                    <a:lumOff val="35000"/>
                  </a:schemeClr>
                </a:solidFill>
                <a:latin typeface="+mn-ea"/>
                <a:ea typeface="+mn-ea"/>
              </a:rPr>
              <a:t>- </a:t>
            </a:r>
            <a:r>
              <a:rPr lang="ko-KR" altLang="en-US" sz="900" dirty="0" smtClean="0">
                <a:solidFill>
                  <a:schemeClr val="tx1">
                    <a:lumMod val="65000"/>
                    <a:lumOff val="35000"/>
                  </a:schemeClr>
                </a:solidFill>
                <a:latin typeface="+mn-ea"/>
                <a:ea typeface="+mn-ea"/>
              </a:rPr>
              <a:t>고객유치</a:t>
            </a:r>
            <a:r>
              <a:rPr lang="en-US" altLang="ko-KR" sz="900" dirty="0" smtClean="0">
                <a:solidFill>
                  <a:schemeClr val="tx1">
                    <a:lumMod val="65000"/>
                    <a:lumOff val="35000"/>
                  </a:schemeClr>
                </a:solidFill>
                <a:latin typeface="+mn-ea"/>
                <a:ea typeface="+mn-ea"/>
              </a:rPr>
              <a:t>, </a:t>
            </a:r>
            <a:r>
              <a:rPr lang="ko-KR" altLang="en-US" sz="900" dirty="0" smtClean="0">
                <a:solidFill>
                  <a:schemeClr val="tx1">
                    <a:lumMod val="65000"/>
                    <a:lumOff val="35000"/>
                  </a:schemeClr>
                </a:solidFill>
                <a:latin typeface="+mn-ea"/>
                <a:ea typeface="+mn-ea"/>
              </a:rPr>
              <a:t>유지 등을 위한 이벤트 진행</a:t>
            </a:r>
            <a:endParaRPr lang="en-US" altLang="ko-KR" sz="900" dirty="0" smtClean="0">
              <a:solidFill>
                <a:schemeClr val="tx1">
                  <a:lumMod val="65000"/>
                  <a:lumOff val="35000"/>
                </a:schemeClr>
              </a:solidFill>
              <a:latin typeface="+mn-ea"/>
              <a:ea typeface="+mn-ea"/>
            </a:endParaRPr>
          </a:p>
          <a:p>
            <a:r>
              <a:rPr lang="en-US" altLang="ko-KR" sz="900" dirty="0">
                <a:solidFill>
                  <a:schemeClr val="tx1">
                    <a:lumMod val="65000"/>
                    <a:lumOff val="35000"/>
                  </a:schemeClr>
                </a:solidFill>
                <a:latin typeface="+mn-ea"/>
                <a:ea typeface="+mn-ea"/>
              </a:rPr>
              <a:t> </a:t>
            </a:r>
            <a:r>
              <a:rPr lang="en-US" altLang="ko-KR" sz="900" dirty="0" smtClean="0">
                <a:solidFill>
                  <a:schemeClr val="tx1">
                    <a:lumMod val="65000"/>
                    <a:lumOff val="35000"/>
                  </a:schemeClr>
                </a:solidFill>
                <a:latin typeface="+mn-ea"/>
                <a:ea typeface="+mn-ea"/>
              </a:rPr>
              <a:t>   - </a:t>
            </a:r>
            <a:r>
              <a:rPr lang="ko-KR" altLang="en-US" sz="900" dirty="0" smtClean="0">
                <a:solidFill>
                  <a:schemeClr val="tx1">
                    <a:lumMod val="65000"/>
                    <a:lumOff val="35000"/>
                  </a:schemeClr>
                </a:solidFill>
                <a:latin typeface="+mn-ea"/>
                <a:ea typeface="+mn-ea"/>
              </a:rPr>
              <a:t>사은품</a:t>
            </a:r>
            <a:r>
              <a:rPr lang="en-US" altLang="ko-KR" sz="900" dirty="0" smtClean="0">
                <a:solidFill>
                  <a:schemeClr val="tx1">
                    <a:lumMod val="65000"/>
                    <a:lumOff val="35000"/>
                  </a:schemeClr>
                </a:solidFill>
                <a:latin typeface="+mn-ea"/>
                <a:ea typeface="+mn-ea"/>
              </a:rPr>
              <a:t>(</a:t>
            </a:r>
            <a:r>
              <a:rPr lang="ko-KR" altLang="en-US" sz="900" dirty="0" smtClean="0">
                <a:solidFill>
                  <a:schemeClr val="tx1">
                    <a:lumMod val="65000"/>
                    <a:lumOff val="35000"/>
                  </a:schemeClr>
                </a:solidFill>
                <a:latin typeface="+mn-ea"/>
                <a:ea typeface="+mn-ea"/>
              </a:rPr>
              <a:t>모바일 쿠폰 등</a:t>
            </a:r>
            <a:r>
              <a:rPr lang="en-US" altLang="ko-KR" sz="900" dirty="0" smtClean="0">
                <a:solidFill>
                  <a:schemeClr val="tx1">
                    <a:lumMod val="65000"/>
                    <a:lumOff val="35000"/>
                  </a:schemeClr>
                </a:solidFill>
                <a:latin typeface="+mn-ea"/>
                <a:ea typeface="+mn-ea"/>
              </a:rPr>
              <a:t>)</a:t>
            </a:r>
            <a:r>
              <a:rPr lang="ko-KR" altLang="en-US" sz="900" dirty="0" smtClean="0">
                <a:solidFill>
                  <a:schemeClr val="tx1">
                    <a:lumMod val="65000"/>
                    <a:lumOff val="35000"/>
                  </a:schemeClr>
                </a:solidFill>
                <a:latin typeface="+mn-ea"/>
                <a:ea typeface="+mn-ea"/>
              </a:rPr>
              <a:t> 지급</a:t>
            </a:r>
            <a:endParaRPr lang="en-US" altLang="ko-KR" sz="900" dirty="0" smtClean="0">
              <a:solidFill>
                <a:schemeClr val="tx1">
                  <a:lumMod val="65000"/>
                  <a:lumOff val="35000"/>
                </a:schemeClr>
              </a:solidFill>
              <a:latin typeface="+mn-ea"/>
              <a:ea typeface="+mn-ea"/>
            </a:endParaRPr>
          </a:p>
          <a:p>
            <a:r>
              <a:rPr lang="en-US" altLang="ko-KR" sz="900" dirty="0">
                <a:solidFill>
                  <a:schemeClr val="tx1">
                    <a:lumMod val="65000"/>
                    <a:lumOff val="35000"/>
                  </a:schemeClr>
                </a:solidFill>
                <a:latin typeface="+mn-ea"/>
                <a:ea typeface="+mn-ea"/>
              </a:rPr>
              <a:t> </a:t>
            </a:r>
            <a:r>
              <a:rPr lang="en-US" altLang="ko-KR" sz="900" dirty="0" smtClean="0">
                <a:solidFill>
                  <a:schemeClr val="tx1">
                    <a:lumMod val="65000"/>
                    <a:lumOff val="35000"/>
                  </a:schemeClr>
                </a:solidFill>
                <a:latin typeface="+mn-ea"/>
                <a:ea typeface="+mn-ea"/>
              </a:rPr>
              <a:t>   - </a:t>
            </a:r>
            <a:r>
              <a:rPr lang="ko-KR" altLang="en-US" sz="900" dirty="0" smtClean="0">
                <a:solidFill>
                  <a:schemeClr val="tx1">
                    <a:lumMod val="65000"/>
                    <a:lumOff val="35000"/>
                  </a:schemeClr>
                </a:solidFill>
                <a:latin typeface="+mn-ea"/>
                <a:ea typeface="+mn-ea"/>
              </a:rPr>
              <a:t>경품 추첨 </a:t>
            </a:r>
            <a:endParaRPr lang="en-US" altLang="ko-KR" sz="900" dirty="0" smtClean="0">
              <a:solidFill>
                <a:schemeClr val="tx1">
                  <a:lumMod val="65000"/>
                  <a:lumOff val="35000"/>
                </a:schemeClr>
              </a:solidFill>
              <a:latin typeface="+mn-ea"/>
              <a:ea typeface="+mn-ea"/>
            </a:endParaRPr>
          </a:p>
          <a:p>
            <a:endParaRPr lang="en-US" altLang="ko-KR" sz="900" dirty="0" smtClean="0">
              <a:solidFill>
                <a:schemeClr val="tx1">
                  <a:lumMod val="65000"/>
                  <a:lumOff val="35000"/>
                </a:schemeClr>
              </a:solidFill>
              <a:latin typeface="+mn-ea"/>
              <a:ea typeface="+mn-ea"/>
            </a:endParaRPr>
          </a:p>
        </p:txBody>
      </p:sp>
      <p:sp>
        <p:nvSpPr>
          <p:cNvPr id="142" name="TextBox 141"/>
          <p:cNvSpPr txBox="1"/>
          <p:nvPr/>
        </p:nvSpPr>
        <p:spPr>
          <a:xfrm>
            <a:off x="2274359" y="2852936"/>
            <a:ext cx="1144522" cy="646331"/>
          </a:xfrm>
          <a:prstGeom prst="rect">
            <a:avLst/>
          </a:prstGeom>
          <a:noFill/>
        </p:spPr>
        <p:txBody>
          <a:bodyPr wrap="square" rtlCol="0">
            <a:spAutoFit/>
          </a:bodyPr>
          <a:lstStyle/>
          <a:p>
            <a:r>
              <a:rPr lang="ko-KR" altLang="en-US" sz="900" b="1" dirty="0" smtClean="0">
                <a:solidFill>
                  <a:schemeClr val="tx1">
                    <a:lumMod val="65000"/>
                    <a:lumOff val="35000"/>
                  </a:schemeClr>
                </a:solidFill>
                <a:latin typeface="+mn-ea"/>
                <a:ea typeface="+mn-ea"/>
              </a:rPr>
              <a:t>① </a:t>
            </a:r>
            <a:r>
              <a:rPr lang="en-US" altLang="ko-KR" sz="900" b="1" dirty="0" smtClean="0">
                <a:solidFill>
                  <a:schemeClr val="tx1">
                    <a:lumMod val="65000"/>
                    <a:lumOff val="35000"/>
                  </a:schemeClr>
                </a:solidFill>
                <a:latin typeface="+mn-ea"/>
                <a:ea typeface="+mn-ea"/>
              </a:rPr>
              <a:t>DA</a:t>
            </a:r>
            <a:r>
              <a:rPr lang="ko-KR" altLang="en-US" sz="900" b="1" dirty="0" smtClean="0">
                <a:solidFill>
                  <a:schemeClr val="tx1">
                    <a:lumMod val="65000"/>
                    <a:lumOff val="35000"/>
                  </a:schemeClr>
                </a:solidFill>
                <a:latin typeface="+mn-ea"/>
                <a:ea typeface="+mn-ea"/>
              </a:rPr>
              <a:t>광고</a:t>
            </a:r>
            <a:endParaRPr lang="en-US" altLang="ko-KR" sz="900" b="1" dirty="0" smtClean="0">
              <a:solidFill>
                <a:schemeClr val="tx1">
                  <a:lumMod val="65000"/>
                  <a:lumOff val="35000"/>
                </a:schemeClr>
              </a:solidFill>
              <a:latin typeface="+mn-ea"/>
              <a:ea typeface="+mn-ea"/>
            </a:endParaRPr>
          </a:p>
          <a:p>
            <a:pPr indent="93663"/>
            <a:r>
              <a:rPr lang="en-US" altLang="ko-KR" sz="900" dirty="0" smtClean="0">
                <a:solidFill>
                  <a:schemeClr val="tx1">
                    <a:lumMod val="65000"/>
                    <a:lumOff val="35000"/>
                  </a:schemeClr>
                </a:solidFill>
                <a:latin typeface="+mn-ea"/>
                <a:ea typeface="+mn-ea"/>
              </a:rPr>
              <a:t>- </a:t>
            </a:r>
            <a:r>
              <a:rPr lang="ko-KR" altLang="en-US" sz="900" dirty="0" smtClean="0">
                <a:solidFill>
                  <a:schemeClr val="tx1">
                    <a:lumMod val="65000"/>
                    <a:lumOff val="35000"/>
                  </a:schemeClr>
                </a:solidFill>
                <a:latin typeface="+mn-ea"/>
                <a:ea typeface="+mn-ea"/>
              </a:rPr>
              <a:t>구글 </a:t>
            </a:r>
            <a:r>
              <a:rPr lang="en-US" altLang="ko-KR" sz="900" dirty="0" smtClean="0">
                <a:solidFill>
                  <a:schemeClr val="tx1">
                    <a:lumMod val="65000"/>
                    <a:lumOff val="35000"/>
                  </a:schemeClr>
                </a:solidFill>
                <a:latin typeface="+mn-ea"/>
                <a:ea typeface="+mn-ea"/>
              </a:rPr>
              <a:t>UAC</a:t>
            </a:r>
          </a:p>
          <a:p>
            <a:pPr indent="93663"/>
            <a:r>
              <a:rPr lang="en-US" altLang="ko-KR" sz="900" dirty="0">
                <a:solidFill>
                  <a:schemeClr val="tx1">
                    <a:lumMod val="65000"/>
                    <a:lumOff val="35000"/>
                  </a:schemeClr>
                </a:solidFill>
                <a:latin typeface="+mn-ea"/>
                <a:ea typeface="+mn-ea"/>
              </a:rPr>
              <a:t>-</a:t>
            </a:r>
            <a:r>
              <a:rPr lang="ko-KR" altLang="en-US" sz="900" dirty="0" smtClean="0">
                <a:solidFill>
                  <a:schemeClr val="tx1">
                    <a:lumMod val="65000"/>
                    <a:lumOff val="35000"/>
                  </a:schemeClr>
                </a:solidFill>
                <a:latin typeface="+mn-ea"/>
                <a:ea typeface="+mn-ea"/>
              </a:rPr>
              <a:t> 메타</a:t>
            </a:r>
            <a:r>
              <a:rPr lang="en-US" altLang="ko-KR" sz="900" dirty="0" smtClean="0">
                <a:solidFill>
                  <a:schemeClr val="tx1">
                    <a:lumMod val="65000"/>
                    <a:lumOff val="35000"/>
                  </a:schemeClr>
                </a:solidFill>
                <a:latin typeface="+mn-ea"/>
                <a:ea typeface="+mn-ea"/>
              </a:rPr>
              <a:t>(</a:t>
            </a:r>
            <a:r>
              <a:rPr lang="ko-KR" altLang="en-US" sz="900" dirty="0" smtClean="0">
                <a:solidFill>
                  <a:schemeClr val="tx1">
                    <a:lumMod val="65000"/>
                    <a:lumOff val="35000"/>
                  </a:schemeClr>
                </a:solidFill>
                <a:latin typeface="+mn-ea"/>
                <a:ea typeface="+mn-ea"/>
              </a:rPr>
              <a:t>페이스북</a:t>
            </a:r>
            <a:r>
              <a:rPr lang="en-US" altLang="ko-KR" sz="900" dirty="0" smtClean="0">
                <a:solidFill>
                  <a:schemeClr val="tx1">
                    <a:lumMod val="65000"/>
                    <a:lumOff val="35000"/>
                  </a:schemeClr>
                </a:solidFill>
                <a:latin typeface="+mn-ea"/>
                <a:ea typeface="+mn-ea"/>
              </a:rPr>
              <a:t>, </a:t>
            </a:r>
            <a:br>
              <a:rPr lang="en-US" altLang="ko-KR" sz="900" dirty="0" smtClean="0">
                <a:solidFill>
                  <a:schemeClr val="tx1">
                    <a:lumMod val="65000"/>
                    <a:lumOff val="35000"/>
                  </a:schemeClr>
                </a:solidFill>
                <a:latin typeface="+mn-ea"/>
                <a:ea typeface="+mn-ea"/>
              </a:rPr>
            </a:br>
            <a:r>
              <a:rPr lang="en-US" altLang="ko-KR" sz="900" dirty="0" smtClean="0">
                <a:solidFill>
                  <a:schemeClr val="tx1">
                    <a:lumMod val="65000"/>
                    <a:lumOff val="35000"/>
                  </a:schemeClr>
                </a:solidFill>
                <a:latin typeface="+mn-ea"/>
                <a:ea typeface="+mn-ea"/>
              </a:rPr>
              <a:t>    </a:t>
            </a:r>
            <a:r>
              <a:rPr lang="ko-KR" altLang="en-US" sz="900" dirty="0" err="1" smtClean="0">
                <a:solidFill>
                  <a:schemeClr val="tx1">
                    <a:lumMod val="65000"/>
                    <a:lumOff val="35000"/>
                  </a:schemeClr>
                </a:solidFill>
                <a:latin typeface="+mn-ea"/>
                <a:ea typeface="+mn-ea"/>
              </a:rPr>
              <a:t>인스타그램</a:t>
            </a:r>
            <a:r>
              <a:rPr lang="en-US" altLang="ko-KR" sz="900" dirty="0" smtClean="0">
                <a:solidFill>
                  <a:schemeClr val="tx1">
                    <a:lumMod val="65000"/>
                    <a:lumOff val="35000"/>
                  </a:schemeClr>
                </a:solidFill>
                <a:latin typeface="+mn-ea"/>
                <a:ea typeface="+mn-ea"/>
              </a:rPr>
              <a:t>)</a:t>
            </a:r>
            <a:endParaRPr lang="ko-KR" altLang="en-US" sz="900" dirty="0">
              <a:solidFill>
                <a:schemeClr val="tx1">
                  <a:lumMod val="65000"/>
                  <a:lumOff val="35000"/>
                </a:schemeClr>
              </a:solidFill>
              <a:latin typeface="+mn-ea"/>
              <a:ea typeface="+mn-ea"/>
            </a:endParaRPr>
          </a:p>
        </p:txBody>
      </p:sp>
      <p:sp>
        <p:nvSpPr>
          <p:cNvPr id="143" name="TextBox 142"/>
          <p:cNvSpPr txBox="1"/>
          <p:nvPr/>
        </p:nvSpPr>
        <p:spPr>
          <a:xfrm>
            <a:off x="383789" y="3609428"/>
            <a:ext cx="942543" cy="507831"/>
          </a:xfrm>
          <a:prstGeom prst="rect">
            <a:avLst/>
          </a:prstGeom>
          <a:noFill/>
        </p:spPr>
        <p:txBody>
          <a:bodyPr wrap="square" rtlCol="0">
            <a:spAutoFit/>
          </a:bodyPr>
          <a:lstStyle/>
          <a:p>
            <a:r>
              <a:rPr lang="ko-KR" altLang="en-US" sz="900" b="1" dirty="0" smtClean="0">
                <a:solidFill>
                  <a:schemeClr val="tx1">
                    <a:lumMod val="65000"/>
                    <a:lumOff val="35000"/>
                  </a:schemeClr>
                </a:solidFill>
                <a:latin typeface="+mn-ea"/>
                <a:ea typeface="+mn-ea"/>
              </a:rPr>
              <a:t>② 유튜브</a:t>
            </a:r>
            <a:endParaRPr lang="en-US" altLang="ko-KR" sz="900" b="1" dirty="0" smtClean="0">
              <a:solidFill>
                <a:schemeClr val="tx1">
                  <a:lumMod val="65000"/>
                  <a:lumOff val="35000"/>
                </a:schemeClr>
              </a:solidFill>
              <a:latin typeface="+mn-ea"/>
              <a:ea typeface="+mn-ea"/>
            </a:endParaRPr>
          </a:p>
          <a:p>
            <a:pPr indent="93663"/>
            <a:r>
              <a:rPr lang="ko-KR" altLang="en-US" sz="900" dirty="0" smtClean="0">
                <a:solidFill>
                  <a:schemeClr val="tx1">
                    <a:lumMod val="65000"/>
                    <a:lumOff val="35000"/>
                  </a:schemeClr>
                </a:solidFill>
                <a:latin typeface="+mn-ea"/>
                <a:ea typeface="+mn-ea"/>
              </a:rPr>
              <a:t> </a:t>
            </a:r>
            <a:r>
              <a:rPr lang="en-US" altLang="ko-KR" sz="900" dirty="0" smtClean="0">
                <a:solidFill>
                  <a:schemeClr val="tx1">
                    <a:lumMod val="65000"/>
                    <a:lumOff val="35000"/>
                  </a:schemeClr>
                </a:solidFill>
                <a:latin typeface="+mn-ea"/>
                <a:ea typeface="+mn-ea"/>
              </a:rPr>
              <a:t>- </a:t>
            </a:r>
            <a:r>
              <a:rPr lang="ko-KR" altLang="en-US" sz="900" dirty="0" smtClean="0">
                <a:solidFill>
                  <a:schemeClr val="tx1">
                    <a:lumMod val="65000"/>
                    <a:lumOff val="35000"/>
                  </a:schemeClr>
                </a:solidFill>
                <a:latin typeface="+mn-ea"/>
                <a:ea typeface="+mn-ea"/>
              </a:rPr>
              <a:t>동영상</a:t>
            </a:r>
            <a:r>
              <a:rPr lang="en-US" altLang="ko-KR" sz="900" dirty="0" smtClean="0">
                <a:solidFill>
                  <a:schemeClr val="tx1">
                    <a:lumMod val="65000"/>
                    <a:lumOff val="35000"/>
                  </a:schemeClr>
                </a:solidFill>
                <a:latin typeface="+mn-ea"/>
                <a:ea typeface="+mn-ea"/>
              </a:rPr>
              <a:t>PPL</a:t>
            </a:r>
          </a:p>
          <a:p>
            <a:pPr indent="93663"/>
            <a:r>
              <a:rPr lang="en-US" altLang="ko-KR" sz="900" dirty="0">
                <a:solidFill>
                  <a:schemeClr val="tx1">
                    <a:lumMod val="65000"/>
                    <a:lumOff val="35000"/>
                  </a:schemeClr>
                </a:solidFill>
                <a:latin typeface="+mn-ea"/>
                <a:ea typeface="+mn-ea"/>
              </a:rPr>
              <a:t> </a:t>
            </a:r>
            <a:r>
              <a:rPr lang="en-US" altLang="ko-KR" sz="900" dirty="0" smtClean="0">
                <a:solidFill>
                  <a:schemeClr val="tx1">
                    <a:lumMod val="65000"/>
                    <a:lumOff val="35000"/>
                  </a:schemeClr>
                </a:solidFill>
                <a:latin typeface="+mn-ea"/>
                <a:ea typeface="+mn-ea"/>
              </a:rPr>
              <a:t>- </a:t>
            </a:r>
            <a:r>
              <a:rPr lang="ko-KR" altLang="en-US" sz="900" dirty="0" smtClean="0">
                <a:solidFill>
                  <a:schemeClr val="tx1">
                    <a:lumMod val="65000"/>
                    <a:lumOff val="35000"/>
                  </a:schemeClr>
                </a:solidFill>
                <a:latin typeface="+mn-ea"/>
                <a:ea typeface="+mn-ea"/>
              </a:rPr>
              <a:t>광고</a:t>
            </a:r>
            <a:endParaRPr lang="en-US" altLang="ko-KR" sz="900" dirty="0" smtClean="0">
              <a:solidFill>
                <a:schemeClr val="tx1">
                  <a:lumMod val="65000"/>
                  <a:lumOff val="35000"/>
                </a:schemeClr>
              </a:solidFill>
              <a:latin typeface="+mn-ea"/>
              <a:ea typeface="+mn-ea"/>
            </a:endParaRPr>
          </a:p>
        </p:txBody>
      </p:sp>
      <p:sp>
        <p:nvSpPr>
          <p:cNvPr id="144" name="TextBox 143"/>
          <p:cNvSpPr txBox="1"/>
          <p:nvPr/>
        </p:nvSpPr>
        <p:spPr>
          <a:xfrm>
            <a:off x="2278945" y="4371223"/>
            <a:ext cx="1102339" cy="923330"/>
          </a:xfrm>
          <a:prstGeom prst="rect">
            <a:avLst/>
          </a:prstGeom>
          <a:noFill/>
        </p:spPr>
        <p:txBody>
          <a:bodyPr wrap="square" rtlCol="0">
            <a:spAutoFit/>
          </a:bodyPr>
          <a:lstStyle/>
          <a:p>
            <a:r>
              <a:rPr lang="ko-KR" altLang="en-US" sz="900" b="1" dirty="0" smtClean="0">
                <a:solidFill>
                  <a:schemeClr val="tx1">
                    <a:lumMod val="65000"/>
                    <a:lumOff val="35000"/>
                  </a:schemeClr>
                </a:solidFill>
                <a:latin typeface="+mn-ea"/>
                <a:ea typeface="+mn-ea"/>
              </a:rPr>
              <a:t>③ </a:t>
            </a:r>
            <a:r>
              <a:rPr lang="ko-KR" altLang="en-US" sz="900" b="1" dirty="0" err="1" smtClean="0">
                <a:solidFill>
                  <a:schemeClr val="tx1">
                    <a:lumMod val="65000"/>
                    <a:lumOff val="35000"/>
                  </a:schemeClr>
                </a:solidFill>
                <a:latin typeface="+mn-ea"/>
                <a:ea typeface="+mn-ea"/>
              </a:rPr>
              <a:t>리워드</a:t>
            </a:r>
            <a:r>
              <a:rPr lang="ko-KR" altLang="en-US" sz="900" b="1" dirty="0" smtClean="0">
                <a:solidFill>
                  <a:schemeClr val="tx1">
                    <a:lumMod val="65000"/>
                    <a:lumOff val="35000"/>
                  </a:schemeClr>
                </a:solidFill>
                <a:latin typeface="+mn-ea"/>
                <a:ea typeface="+mn-ea"/>
              </a:rPr>
              <a:t> </a:t>
            </a:r>
            <a:r>
              <a:rPr lang="en-US" altLang="ko-KR" sz="900" b="1" dirty="0" smtClean="0">
                <a:solidFill>
                  <a:schemeClr val="tx1">
                    <a:lumMod val="65000"/>
                    <a:lumOff val="35000"/>
                  </a:schemeClr>
                </a:solidFill>
                <a:latin typeface="+mn-ea"/>
                <a:ea typeface="+mn-ea"/>
              </a:rPr>
              <a:t>CPA</a:t>
            </a:r>
          </a:p>
          <a:p>
            <a:pPr marL="93663" indent="84138">
              <a:buFontTx/>
              <a:buChar char="-"/>
            </a:pPr>
            <a:r>
              <a:rPr lang="ko-KR" altLang="en-US" sz="900" dirty="0" err="1" smtClean="0">
                <a:solidFill>
                  <a:schemeClr val="tx1">
                    <a:lumMod val="65000"/>
                    <a:lumOff val="35000"/>
                  </a:schemeClr>
                </a:solidFill>
                <a:latin typeface="+mn-ea"/>
                <a:ea typeface="+mn-ea"/>
              </a:rPr>
              <a:t>쿠키오븐</a:t>
            </a:r>
            <a:endParaRPr lang="en-US" altLang="ko-KR" sz="900" dirty="0" smtClean="0">
              <a:solidFill>
                <a:schemeClr val="tx1">
                  <a:lumMod val="65000"/>
                  <a:lumOff val="35000"/>
                </a:schemeClr>
              </a:solidFill>
              <a:latin typeface="+mn-ea"/>
              <a:ea typeface="+mn-ea"/>
            </a:endParaRPr>
          </a:p>
          <a:p>
            <a:pPr marL="93663" indent="84138">
              <a:buFontTx/>
              <a:buChar char="-"/>
            </a:pPr>
            <a:r>
              <a:rPr lang="ko-KR" altLang="en-US" sz="900" dirty="0" err="1" smtClean="0">
                <a:solidFill>
                  <a:schemeClr val="tx1">
                    <a:lumMod val="65000"/>
                    <a:lumOff val="35000"/>
                  </a:schemeClr>
                </a:solidFill>
                <a:latin typeface="+mn-ea"/>
                <a:ea typeface="+mn-ea"/>
              </a:rPr>
              <a:t>애디슨오퍼월</a:t>
            </a:r>
            <a:endParaRPr lang="en-US" altLang="ko-KR" sz="900" dirty="0" smtClean="0">
              <a:solidFill>
                <a:schemeClr val="tx1">
                  <a:lumMod val="65000"/>
                  <a:lumOff val="35000"/>
                </a:schemeClr>
              </a:solidFill>
              <a:latin typeface="+mn-ea"/>
              <a:ea typeface="+mn-ea"/>
            </a:endParaRPr>
          </a:p>
          <a:p>
            <a:pPr marL="93663" indent="84138">
              <a:buFontTx/>
              <a:buChar char="-"/>
            </a:pPr>
            <a:r>
              <a:rPr lang="ko-KR" altLang="en-US" sz="900" dirty="0" err="1" smtClean="0">
                <a:solidFill>
                  <a:schemeClr val="tx1">
                    <a:lumMod val="65000"/>
                    <a:lumOff val="35000"/>
                  </a:schemeClr>
                </a:solidFill>
                <a:latin typeface="+mn-ea"/>
                <a:ea typeface="+mn-ea"/>
              </a:rPr>
              <a:t>네이버페이</a:t>
            </a:r>
            <a:endParaRPr lang="en-US" altLang="ko-KR" sz="900" dirty="0" smtClean="0">
              <a:solidFill>
                <a:schemeClr val="tx1">
                  <a:lumMod val="65000"/>
                  <a:lumOff val="35000"/>
                </a:schemeClr>
              </a:solidFill>
              <a:latin typeface="+mn-ea"/>
              <a:ea typeface="+mn-ea"/>
            </a:endParaRPr>
          </a:p>
          <a:p>
            <a:pPr marL="93663" indent="84138">
              <a:buFontTx/>
              <a:buChar char="-"/>
            </a:pPr>
            <a:r>
              <a:rPr lang="ko-KR" altLang="en-US" sz="900" dirty="0" err="1" smtClean="0">
                <a:solidFill>
                  <a:schemeClr val="tx1">
                    <a:lumMod val="65000"/>
                    <a:lumOff val="35000"/>
                  </a:schemeClr>
                </a:solidFill>
                <a:latin typeface="+mn-ea"/>
                <a:ea typeface="+mn-ea"/>
              </a:rPr>
              <a:t>버즈빌</a:t>
            </a:r>
            <a:endParaRPr lang="en-US" altLang="ko-KR" sz="900" dirty="0" smtClean="0">
              <a:solidFill>
                <a:schemeClr val="tx1">
                  <a:lumMod val="65000"/>
                  <a:lumOff val="35000"/>
                </a:schemeClr>
              </a:solidFill>
              <a:latin typeface="+mn-ea"/>
              <a:ea typeface="+mn-ea"/>
            </a:endParaRPr>
          </a:p>
          <a:p>
            <a:pPr marL="93663" indent="84138">
              <a:buFontTx/>
              <a:buChar char="-"/>
            </a:pPr>
            <a:r>
              <a:rPr lang="ko-KR" altLang="en-US" sz="900" dirty="0" err="1" smtClean="0">
                <a:solidFill>
                  <a:schemeClr val="tx1">
                    <a:lumMod val="65000"/>
                    <a:lumOff val="35000"/>
                  </a:schemeClr>
                </a:solidFill>
                <a:latin typeface="+mn-ea"/>
                <a:ea typeface="+mn-ea"/>
              </a:rPr>
              <a:t>앤스워치</a:t>
            </a:r>
            <a:endParaRPr lang="en-US" altLang="ko-KR" sz="900" dirty="0" smtClean="0">
              <a:solidFill>
                <a:schemeClr val="tx1">
                  <a:lumMod val="65000"/>
                  <a:lumOff val="35000"/>
                </a:schemeClr>
              </a:solidFill>
              <a:latin typeface="+mn-ea"/>
              <a:ea typeface="+mn-ea"/>
            </a:endParaRPr>
          </a:p>
        </p:txBody>
      </p:sp>
      <p:sp>
        <p:nvSpPr>
          <p:cNvPr id="147" name="TextBox 146"/>
          <p:cNvSpPr txBox="1"/>
          <p:nvPr/>
        </p:nvSpPr>
        <p:spPr>
          <a:xfrm>
            <a:off x="4675015" y="2057073"/>
            <a:ext cx="1294011" cy="646331"/>
          </a:xfrm>
          <a:prstGeom prst="rect">
            <a:avLst/>
          </a:prstGeom>
          <a:noFill/>
        </p:spPr>
        <p:txBody>
          <a:bodyPr wrap="square" rtlCol="0">
            <a:spAutoFit/>
          </a:bodyPr>
          <a:lstStyle/>
          <a:p>
            <a:pPr marL="93663" indent="-93663"/>
            <a:r>
              <a:rPr lang="ko-KR" altLang="en-US" sz="900" b="1" dirty="0" smtClean="0">
                <a:solidFill>
                  <a:schemeClr val="tx1">
                    <a:lumMod val="65000"/>
                    <a:lumOff val="35000"/>
                  </a:schemeClr>
                </a:solidFill>
                <a:latin typeface="+mn-ea"/>
                <a:ea typeface="+mn-ea"/>
              </a:rPr>
              <a:t>④ 검색 최적화</a:t>
            </a:r>
            <a:endParaRPr lang="en-US" altLang="ko-KR" sz="900" b="1" dirty="0" smtClean="0">
              <a:solidFill>
                <a:schemeClr val="tx1">
                  <a:lumMod val="65000"/>
                  <a:lumOff val="35000"/>
                </a:schemeClr>
              </a:solidFill>
              <a:latin typeface="+mn-ea"/>
              <a:ea typeface="+mn-ea"/>
            </a:endParaRPr>
          </a:p>
          <a:p>
            <a:pPr marL="93663"/>
            <a:r>
              <a:rPr lang="en-US" altLang="ko-KR" sz="900" dirty="0" smtClean="0">
                <a:solidFill>
                  <a:schemeClr val="tx1">
                    <a:lumMod val="65000"/>
                    <a:lumOff val="35000"/>
                  </a:schemeClr>
                </a:solidFill>
                <a:latin typeface="+mn-ea"/>
                <a:ea typeface="+mn-ea"/>
              </a:rPr>
              <a:t>- </a:t>
            </a:r>
            <a:r>
              <a:rPr lang="ko-KR" altLang="en-US" sz="900" dirty="0" smtClean="0">
                <a:solidFill>
                  <a:schemeClr val="tx1">
                    <a:lumMod val="65000"/>
                    <a:lumOff val="35000"/>
                  </a:schemeClr>
                </a:solidFill>
                <a:latin typeface="+mn-ea"/>
                <a:ea typeface="+mn-ea"/>
              </a:rPr>
              <a:t>네이버브랜드검색</a:t>
            </a:r>
            <a:endParaRPr lang="en-US" altLang="ko-KR" sz="900" dirty="0" smtClean="0">
              <a:solidFill>
                <a:schemeClr val="tx1">
                  <a:lumMod val="65000"/>
                  <a:lumOff val="35000"/>
                </a:schemeClr>
              </a:solidFill>
              <a:latin typeface="+mn-ea"/>
              <a:ea typeface="+mn-ea"/>
            </a:endParaRPr>
          </a:p>
          <a:p>
            <a:pPr marL="93663"/>
            <a:r>
              <a:rPr lang="en-US" altLang="ko-KR" sz="900" dirty="0" smtClean="0">
                <a:solidFill>
                  <a:schemeClr val="tx1">
                    <a:lumMod val="65000"/>
                    <a:lumOff val="35000"/>
                  </a:schemeClr>
                </a:solidFill>
                <a:latin typeface="+mn-ea"/>
                <a:ea typeface="+mn-ea"/>
              </a:rPr>
              <a:t>- </a:t>
            </a:r>
            <a:r>
              <a:rPr lang="ko-KR" altLang="en-US" sz="900" dirty="0" smtClean="0">
                <a:solidFill>
                  <a:schemeClr val="tx1">
                    <a:lumMod val="65000"/>
                    <a:lumOff val="35000"/>
                  </a:schemeClr>
                </a:solidFill>
                <a:latin typeface="+mn-ea"/>
                <a:ea typeface="+mn-ea"/>
              </a:rPr>
              <a:t>네이버파워링크</a:t>
            </a:r>
            <a:endParaRPr lang="en-US" altLang="ko-KR" sz="900" dirty="0" smtClean="0">
              <a:solidFill>
                <a:schemeClr val="tx1">
                  <a:lumMod val="65000"/>
                  <a:lumOff val="35000"/>
                </a:schemeClr>
              </a:solidFill>
              <a:latin typeface="+mn-ea"/>
              <a:ea typeface="+mn-ea"/>
            </a:endParaRPr>
          </a:p>
          <a:p>
            <a:pPr marL="93663">
              <a:buFontTx/>
              <a:buChar char="-"/>
            </a:pPr>
            <a:r>
              <a:rPr lang="ko-KR" altLang="en-US" sz="900" dirty="0" smtClean="0">
                <a:solidFill>
                  <a:schemeClr val="tx1">
                    <a:lumMod val="65000"/>
                    <a:lumOff val="35000"/>
                  </a:schemeClr>
                </a:solidFill>
                <a:latin typeface="+mn-ea"/>
                <a:ea typeface="+mn-ea"/>
              </a:rPr>
              <a:t>구글 검색</a:t>
            </a:r>
            <a:endParaRPr lang="en-US" altLang="ko-KR" sz="900" dirty="0" smtClean="0">
              <a:solidFill>
                <a:schemeClr val="tx1">
                  <a:lumMod val="65000"/>
                  <a:lumOff val="35000"/>
                </a:schemeClr>
              </a:solidFill>
              <a:latin typeface="+mn-ea"/>
              <a:ea typeface="+mn-ea"/>
            </a:endParaRPr>
          </a:p>
        </p:txBody>
      </p:sp>
      <p:sp>
        <p:nvSpPr>
          <p:cNvPr id="148" name="TextBox 147"/>
          <p:cNvSpPr txBox="1"/>
          <p:nvPr/>
        </p:nvSpPr>
        <p:spPr>
          <a:xfrm>
            <a:off x="4703524" y="4771806"/>
            <a:ext cx="1195627" cy="369332"/>
          </a:xfrm>
          <a:prstGeom prst="rect">
            <a:avLst/>
          </a:prstGeom>
          <a:noFill/>
        </p:spPr>
        <p:txBody>
          <a:bodyPr wrap="square" rtlCol="0">
            <a:spAutoFit/>
          </a:bodyPr>
          <a:lstStyle/>
          <a:p>
            <a:r>
              <a:rPr lang="ko-KR" altLang="en-US" sz="900" dirty="0" smtClean="0">
                <a:solidFill>
                  <a:schemeClr val="tx1">
                    <a:lumMod val="65000"/>
                    <a:lumOff val="35000"/>
                  </a:schemeClr>
                </a:solidFill>
                <a:latin typeface="+mn-ea"/>
                <a:ea typeface="+mn-ea"/>
              </a:rPr>
              <a:t>① 구글 </a:t>
            </a:r>
            <a:r>
              <a:rPr lang="en-US" altLang="ko-KR" sz="900" dirty="0" smtClean="0">
                <a:solidFill>
                  <a:schemeClr val="tx1">
                    <a:lumMod val="65000"/>
                    <a:lumOff val="35000"/>
                  </a:schemeClr>
                </a:solidFill>
                <a:latin typeface="+mn-ea"/>
                <a:ea typeface="+mn-ea"/>
              </a:rPr>
              <a:t>UAC</a:t>
            </a:r>
          </a:p>
          <a:p>
            <a:r>
              <a:rPr lang="ko-KR" altLang="en-US" sz="900" b="1" dirty="0" smtClean="0">
                <a:solidFill>
                  <a:schemeClr val="tx1">
                    <a:lumMod val="65000"/>
                    <a:lumOff val="35000"/>
                  </a:schemeClr>
                </a:solidFill>
                <a:latin typeface="+mn-ea"/>
                <a:ea typeface="+mn-ea"/>
              </a:rPr>
              <a:t>⑤ 애플 </a:t>
            </a:r>
            <a:r>
              <a:rPr lang="en-US" altLang="ko-KR" sz="900" b="1" dirty="0" smtClean="0">
                <a:solidFill>
                  <a:schemeClr val="tx1">
                    <a:lumMod val="65000"/>
                    <a:lumOff val="35000"/>
                  </a:schemeClr>
                </a:solidFill>
                <a:latin typeface="+mn-ea"/>
                <a:ea typeface="+mn-ea"/>
              </a:rPr>
              <a:t>SA</a:t>
            </a:r>
          </a:p>
        </p:txBody>
      </p:sp>
      <p:sp>
        <p:nvSpPr>
          <p:cNvPr id="2" name="제목 1"/>
          <p:cNvSpPr>
            <a:spLocks noGrp="1"/>
          </p:cNvSpPr>
          <p:nvPr>
            <p:ph type="title"/>
          </p:nvPr>
        </p:nvSpPr>
        <p:spPr/>
        <p:txBody>
          <a:bodyPr/>
          <a:lstStyle/>
          <a:p>
            <a:r>
              <a:rPr lang="en-US" altLang="ko-KR" dirty="0" smtClean="0">
                <a:latin typeface="HY헤드라인M" panose="02030600000101010101" pitchFamily="18" charset="-127"/>
                <a:ea typeface="HY헤드라인M" panose="02030600000101010101" pitchFamily="18" charset="-127"/>
              </a:rPr>
              <a:t>2. </a:t>
            </a:r>
            <a:r>
              <a:rPr lang="ko-KR" altLang="en-US" dirty="0" smtClean="0">
                <a:latin typeface="HY헤드라인M" panose="02030600000101010101" pitchFamily="18" charset="-127"/>
                <a:ea typeface="HY헤드라인M" panose="02030600000101010101" pitchFamily="18" charset="-127"/>
              </a:rPr>
              <a:t>회원 </a:t>
            </a:r>
            <a:r>
              <a:rPr lang="ko-KR" altLang="en-US" dirty="0">
                <a:latin typeface="HY헤드라인M" panose="02030600000101010101" pitchFamily="18" charset="-127"/>
                <a:ea typeface="HY헤드라인M" panose="02030600000101010101" pitchFamily="18" charset="-127"/>
              </a:rPr>
              <a:t>가입 경로와 매체의 관계</a:t>
            </a:r>
          </a:p>
        </p:txBody>
      </p:sp>
      <p:sp>
        <p:nvSpPr>
          <p:cNvPr id="6" name="구름 모양 설명선 5"/>
          <p:cNvSpPr/>
          <p:nvPr/>
        </p:nvSpPr>
        <p:spPr>
          <a:xfrm>
            <a:off x="8153824" y="2930734"/>
            <a:ext cx="879263" cy="642282"/>
          </a:xfrm>
          <a:prstGeom prst="cloudCallou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ko-KR" altLang="en-US" sz="900" b="1" dirty="0" smtClean="0">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입소문</a:t>
            </a:r>
            <a:endParaRPr lang="en-US" altLang="ko-KR" sz="900" b="1" dirty="0" smtClean="0">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a:p>
            <a:pPr algn="ctr">
              <a:lnSpc>
                <a:spcPct val="130000"/>
              </a:lnSpc>
            </a:pPr>
            <a:r>
              <a:rPr lang="ko-KR" altLang="en-US" sz="900" b="1" dirty="0" smtClean="0">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지인 추천</a:t>
            </a:r>
            <a:endParaRPr lang="ko-KR" altLang="en-US" sz="900" b="1" dirty="0">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5742" y="3557686"/>
            <a:ext cx="445047" cy="445047"/>
          </a:xfrm>
          <a:prstGeom prst="rect">
            <a:avLst/>
          </a:prstGeom>
        </p:spPr>
      </p:pic>
      <p:pic>
        <p:nvPicPr>
          <p:cNvPr id="8" name="그림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1193" y="3506476"/>
            <a:ext cx="432854" cy="432854"/>
          </a:xfrm>
          <a:prstGeom prst="rect">
            <a:avLst/>
          </a:prstGeom>
        </p:spPr>
      </p:pic>
      <p:pic>
        <p:nvPicPr>
          <p:cNvPr id="9" name="그림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9305" y="3584892"/>
            <a:ext cx="445047" cy="445047"/>
          </a:xfrm>
          <a:prstGeom prst="rect">
            <a:avLst/>
          </a:prstGeom>
        </p:spPr>
      </p:pic>
      <p:pic>
        <p:nvPicPr>
          <p:cNvPr id="13" name="그림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7365" y="3410680"/>
            <a:ext cx="640135" cy="640135"/>
          </a:xfrm>
          <a:prstGeom prst="rect">
            <a:avLst/>
          </a:prstGeom>
        </p:spPr>
      </p:pic>
      <p:pic>
        <p:nvPicPr>
          <p:cNvPr id="17" name="그림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3602" y="4331706"/>
            <a:ext cx="640135" cy="640135"/>
          </a:xfrm>
          <a:prstGeom prst="rect">
            <a:avLst/>
          </a:prstGeom>
        </p:spPr>
      </p:pic>
      <p:pic>
        <p:nvPicPr>
          <p:cNvPr id="19" name="그림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27078" y="3896780"/>
            <a:ext cx="762066" cy="640135"/>
          </a:xfrm>
          <a:prstGeom prst="rect">
            <a:avLst/>
          </a:prstGeom>
        </p:spPr>
      </p:pic>
      <p:pic>
        <p:nvPicPr>
          <p:cNvPr id="22" name="그림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2582" y="1995246"/>
            <a:ext cx="1036410" cy="1591194"/>
          </a:xfrm>
          <a:prstGeom prst="rect">
            <a:avLst/>
          </a:prstGeom>
        </p:spPr>
      </p:pic>
      <p:pic>
        <p:nvPicPr>
          <p:cNvPr id="23" name="그림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75201" y="2370840"/>
            <a:ext cx="640135" cy="640135"/>
          </a:xfrm>
          <a:prstGeom prst="rect">
            <a:avLst/>
          </a:prstGeom>
        </p:spPr>
      </p:pic>
    </p:spTree>
    <p:extLst>
      <p:ext uri="{BB962C8B-B14F-4D97-AF65-F5344CB8AC3E}">
        <p14:creationId xmlns:p14="http://schemas.microsoft.com/office/powerpoint/2010/main" val="19697665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슬라이드 번호 개체 틀 6"/>
          <p:cNvSpPr>
            <a:spLocks noGrp="1"/>
          </p:cNvSpPr>
          <p:nvPr>
            <p:ph type="sldNum" sz="quarter" idx="12"/>
          </p:nvPr>
        </p:nvSpPr>
        <p:spPr/>
        <p:txBody>
          <a:bodyPr/>
          <a:lstStyle/>
          <a:p>
            <a:fld id="{B99C6B5B-76EA-402D-A0A3-0B93B25CE1A8}" type="slidenum">
              <a:rPr lang="ko-KR" altLang="en-US" smtClean="0"/>
              <a:pPr/>
              <a:t>4</a:t>
            </a:fld>
            <a:endParaRPr lang="ko-KR" altLang="en-US"/>
          </a:p>
        </p:txBody>
      </p:sp>
      <p:sp>
        <p:nvSpPr>
          <p:cNvPr id="2" name="제목 1"/>
          <p:cNvSpPr>
            <a:spLocks noGrp="1"/>
          </p:cNvSpPr>
          <p:nvPr>
            <p:ph type="title"/>
          </p:nvPr>
        </p:nvSpPr>
        <p:spPr/>
        <p:txBody>
          <a:bodyPr/>
          <a:lstStyle/>
          <a:p>
            <a:r>
              <a:rPr lang="en-US" altLang="ko-KR" dirty="0" smtClean="0">
                <a:latin typeface="HY헤드라인M" panose="02030600000101010101" pitchFamily="18" charset="-127"/>
                <a:ea typeface="HY헤드라인M" panose="02030600000101010101" pitchFamily="18" charset="-127"/>
              </a:rPr>
              <a:t>3. 2023</a:t>
            </a:r>
            <a:r>
              <a:rPr lang="ko-KR" altLang="en-US" dirty="0" smtClean="0">
                <a:latin typeface="HY헤드라인M" panose="02030600000101010101" pitchFamily="18" charset="-127"/>
                <a:ea typeface="HY헤드라인M" panose="02030600000101010101" pitchFamily="18" charset="-127"/>
              </a:rPr>
              <a:t>년 월별 매체 집행 계획</a:t>
            </a:r>
            <a:endParaRPr lang="ko-KR" altLang="en-US" dirty="0">
              <a:latin typeface="HY헤드라인M" panose="02030600000101010101" pitchFamily="18" charset="-127"/>
              <a:ea typeface="HY헤드라인M" panose="02030600000101010101" pitchFamily="18" charset="-127"/>
            </a:endParaRPr>
          </a:p>
        </p:txBody>
      </p:sp>
      <p:graphicFrame>
        <p:nvGraphicFramePr>
          <p:cNvPr id="9" name="표 8"/>
          <p:cNvGraphicFramePr>
            <a:graphicFrameLocks noGrp="1" noChangeAspect="1"/>
          </p:cNvGraphicFramePr>
          <p:nvPr>
            <p:extLst>
              <p:ext uri="{D42A27DB-BD31-4B8C-83A1-F6EECF244321}">
                <p14:modId xmlns:p14="http://schemas.microsoft.com/office/powerpoint/2010/main" val="1757410110"/>
              </p:ext>
            </p:extLst>
          </p:nvPr>
        </p:nvGraphicFramePr>
        <p:xfrm>
          <a:off x="200472" y="825328"/>
          <a:ext cx="9433043" cy="5400702"/>
        </p:xfrm>
        <a:graphic>
          <a:graphicData uri="http://schemas.openxmlformats.org/drawingml/2006/table">
            <a:tbl>
              <a:tblPr>
                <a:tableStyleId>{5C22544A-7EE6-4342-B048-85BDC9FD1C3A}</a:tableStyleId>
              </a:tblPr>
              <a:tblGrid>
                <a:gridCol w="506756">
                  <a:extLst>
                    <a:ext uri="{9D8B030D-6E8A-4147-A177-3AD203B41FA5}">
                      <a16:colId xmlns:a16="http://schemas.microsoft.com/office/drawing/2014/main" val="4228712234"/>
                    </a:ext>
                  </a:extLst>
                </a:gridCol>
                <a:gridCol w="1052002">
                  <a:extLst>
                    <a:ext uri="{9D8B030D-6E8A-4147-A177-3AD203B41FA5}">
                      <a16:colId xmlns:a16="http://schemas.microsoft.com/office/drawing/2014/main" val="1251993856"/>
                    </a:ext>
                  </a:extLst>
                </a:gridCol>
                <a:gridCol w="558626">
                  <a:extLst>
                    <a:ext uri="{9D8B030D-6E8A-4147-A177-3AD203B41FA5}">
                      <a16:colId xmlns:a16="http://schemas.microsoft.com/office/drawing/2014/main" val="2901429565"/>
                    </a:ext>
                  </a:extLst>
                </a:gridCol>
                <a:gridCol w="558626">
                  <a:extLst>
                    <a:ext uri="{9D8B030D-6E8A-4147-A177-3AD203B41FA5}">
                      <a16:colId xmlns:a16="http://schemas.microsoft.com/office/drawing/2014/main" val="2117082109"/>
                    </a:ext>
                  </a:extLst>
                </a:gridCol>
                <a:gridCol w="558626">
                  <a:extLst>
                    <a:ext uri="{9D8B030D-6E8A-4147-A177-3AD203B41FA5}">
                      <a16:colId xmlns:a16="http://schemas.microsoft.com/office/drawing/2014/main" val="4255490740"/>
                    </a:ext>
                  </a:extLst>
                </a:gridCol>
                <a:gridCol w="558626">
                  <a:extLst>
                    <a:ext uri="{9D8B030D-6E8A-4147-A177-3AD203B41FA5}">
                      <a16:colId xmlns:a16="http://schemas.microsoft.com/office/drawing/2014/main" val="1302846137"/>
                    </a:ext>
                  </a:extLst>
                </a:gridCol>
                <a:gridCol w="558626">
                  <a:extLst>
                    <a:ext uri="{9D8B030D-6E8A-4147-A177-3AD203B41FA5}">
                      <a16:colId xmlns:a16="http://schemas.microsoft.com/office/drawing/2014/main" val="3847355220"/>
                    </a:ext>
                  </a:extLst>
                </a:gridCol>
                <a:gridCol w="558626">
                  <a:extLst>
                    <a:ext uri="{9D8B030D-6E8A-4147-A177-3AD203B41FA5}">
                      <a16:colId xmlns:a16="http://schemas.microsoft.com/office/drawing/2014/main" val="2428345976"/>
                    </a:ext>
                  </a:extLst>
                </a:gridCol>
                <a:gridCol w="558626">
                  <a:extLst>
                    <a:ext uri="{9D8B030D-6E8A-4147-A177-3AD203B41FA5}">
                      <a16:colId xmlns:a16="http://schemas.microsoft.com/office/drawing/2014/main" val="1488462887"/>
                    </a:ext>
                  </a:extLst>
                </a:gridCol>
                <a:gridCol w="558626">
                  <a:extLst>
                    <a:ext uri="{9D8B030D-6E8A-4147-A177-3AD203B41FA5}">
                      <a16:colId xmlns:a16="http://schemas.microsoft.com/office/drawing/2014/main" val="1793579957"/>
                    </a:ext>
                  </a:extLst>
                </a:gridCol>
                <a:gridCol w="558626">
                  <a:extLst>
                    <a:ext uri="{9D8B030D-6E8A-4147-A177-3AD203B41FA5}">
                      <a16:colId xmlns:a16="http://schemas.microsoft.com/office/drawing/2014/main" val="1398224186"/>
                    </a:ext>
                  </a:extLst>
                </a:gridCol>
                <a:gridCol w="558626">
                  <a:extLst>
                    <a:ext uri="{9D8B030D-6E8A-4147-A177-3AD203B41FA5}">
                      <a16:colId xmlns:a16="http://schemas.microsoft.com/office/drawing/2014/main" val="612354843"/>
                    </a:ext>
                  </a:extLst>
                </a:gridCol>
                <a:gridCol w="558626">
                  <a:extLst>
                    <a:ext uri="{9D8B030D-6E8A-4147-A177-3AD203B41FA5}">
                      <a16:colId xmlns:a16="http://schemas.microsoft.com/office/drawing/2014/main" val="2843253539"/>
                    </a:ext>
                  </a:extLst>
                </a:gridCol>
                <a:gridCol w="558626">
                  <a:extLst>
                    <a:ext uri="{9D8B030D-6E8A-4147-A177-3AD203B41FA5}">
                      <a16:colId xmlns:a16="http://schemas.microsoft.com/office/drawing/2014/main" val="947223646"/>
                    </a:ext>
                  </a:extLst>
                </a:gridCol>
                <a:gridCol w="558626">
                  <a:extLst>
                    <a:ext uri="{9D8B030D-6E8A-4147-A177-3AD203B41FA5}">
                      <a16:colId xmlns:a16="http://schemas.microsoft.com/office/drawing/2014/main" val="3363254675"/>
                    </a:ext>
                  </a:extLst>
                </a:gridCol>
                <a:gridCol w="612147">
                  <a:extLst>
                    <a:ext uri="{9D8B030D-6E8A-4147-A177-3AD203B41FA5}">
                      <a16:colId xmlns:a16="http://schemas.microsoft.com/office/drawing/2014/main" val="2374113207"/>
                    </a:ext>
                  </a:extLst>
                </a:gridCol>
              </a:tblGrid>
              <a:tr h="149908">
                <a:tc>
                  <a:txBody>
                    <a:bodyPr/>
                    <a:lstStyle/>
                    <a:p>
                      <a:pPr algn="ctr" rtl="0" fontAlgn="ctr"/>
                      <a:r>
                        <a:rPr lang="ko-KR" altLang="en-US" sz="700" b="1" u="none" strike="noStrike" dirty="0">
                          <a:solidFill>
                            <a:schemeClr val="bg1"/>
                          </a:solidFill>
                          <a:effectLst/>
                          <a:latin typeface="+mn-ea"/>
                          <a:ea typeface="+mn-ea"/>
                        </a:rPr>
                        <a:t>구분</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ko-KR" altLang="en-US" sz="700" b="1" u="none" strike="noStrike" dirty="0">
                          <a:solidFill>
                            <a:schemeClr val="bg1"/>
                          </a:solidFill>
                          <a:effectLst/>
                          <a:latin typeface="+mn-ea"/>
                          <a:ea typeface="+mn-ea"/>
                        </a:rPr>
                        <a:t>매체</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ko-KR" altLang="en-US" sz="700" b="1" u="none" strike="noStrike" dirty="0">
                          <a:solidFill>
                            <a:schemeClr val="bg1"/>
                          </a:solidFill>
                          <a:effectLst/>
                          <a:latin typeface="+mn-ea"/>
                          <a:ea typeface="+mn-ea"/>
                        </a:rPr>
                        <a:t> </a:t>
                      </a:r>
                      <a:r>
                        <a:rPr lang="en-US" altLang="ko-KR" sz="700" b="1" u="none" strike="noStrike" dirty="0">
                          <a:solidFill>
                            <a:schemeClr val="bg1"/>
                          </a:solidFill>
                          <a:effectLst/>
                          <a:latin typeface="+mn-ea"/>
                          <a:ea typeface="+mn-ea"/>
                        </a:rPr>
                        <a:t>2022</a:t>
                      </a:r>
                      <a:r>
                        <a:rPr lang="ko-KR" altLang="en-US" sz="700" b="1" u="none" strike="noStrike" dirty="0">
                          <a:solidFill>
                            <a:schemeClr val="bg1"/>
                          </a:solidFill>
                          <a:effectLst/>
                          <a:latin typeface="+mn-ea"/>
                          <a:ea typeface="+mn-ea"/>
                        </a:rPr>
                        <a:t>년 </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ko-KR" altLang="en-US" sz="700" b="1" u="none" strike="noStrike" dirty="0">
                          <a:solidFill>
                            <a:schemeClr val="bg1"/>
                          </a:solidFill>
                          <a:effectLst/>
                          <a:latin typeface="+mn-ea"/>
                          <a:ea typeface="+mn-ea"/>
                        </a:rPr>
                        <a:t> </a:t>
                      </a:r>
                      <a:r>
                        <a:rPr lang="en-US" altLang="ko-KR" sz="700" b="1" u="none" strike="noStrike" dirty="0">
                          <a:solidFill>
                            <a:schemeClr val="bg1"/>
                          </a:solidFill>
                          <a:effectLst/>
                          <a:latin typeface="+mn-ea"/>
                          <a:ea typeface="+mn-ea"/>
                        </a:rPr>
                        <a:t>1</a:t>
                      </a:r>
                      <a:r>
                        <a:rPr lang="ko-KR" altLang="en-US" sz="700" b="1" u="none" strike="noStrike" dirty="0">
                          <a:solidFill>
                            <a:schemeClr val="bg1"/>
                          </a:solidFill>
                          <a:effectLst/>
                          <a:latin typeface="+mn-ea"/>
                          <a:ea typeface="+mn-ea"/>
                        </a:rPr>
                        <a:t>월 </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en-US" altLang="ko-KR" sz="700" b="1" u="none" strike="noStrike" dirty="0">
                          <a:solidFill>
                            <a:schemeClr val="bg1"/>
                          </a:solidFill>
                          <a:effectLst/>
                          <a:latin typeface="+mn-ea"/>
                          <a:ea typeface="+mn-ea"/>
                        </a:rPr>
                        <a:t>2</a:t>
                      </a:r>
                      <a:r>
                        <a:rPr lang="ko-KR" altLang="en-US" sz="700" b="1" u="none" strike="noStrike" dirty="0">
                          <a:solidFill>
                            <a:schemeClr val="bg1"/>
                          </a:solidFill>
                          <a:effectLst/>
                          <a:latin typeface="+mn-ea"/>
                          <a:ea typeface="+mn-ea"/>
                        </a:rPr>
                        <a:t>월</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ko-KR" altLang="en-US" sz="700" b="1" u="none" strike="noStrike" dirty="0">
                          <a:solidFill>
                            <a:schemeClr val="bg1"/>
                          </a:solidFill>
                          <a:effectLst/>
                          <a:latin typeface="+mn-ea"/>
                          <a:ea typeface="+mn-ea"/>
                        </a:rPr>
                        <a:t> </a:t>
                      </a:r>
                      <a:r>
                        <a:rPr lang="en-US" altLang="ko-KR" sz="700" b="1" u="none" strike="noStrike" dirty="0">
                          <a:solidFill>
                            <a:schemeClr val="bg1"/>
                          </a:solidFill>
                          <a:effectLst/>
                          <a:latin typeface="+mn-ea"/>
                          <a:ea typeface="+mn-ea"/>
                        </a:rPr>
                        <a:t>3</a:t>
                      </a:r>
                      <a:r>
                        <a:rPr lang="ko-KR" altLang="en-US" sz="700" b="1" u="none" strike="noStrike" dirty="0">
                          <a:solidFill>
                            <a:schemeClr val="bg1"/>
                          </a:solidFill>
                          <a:effectLst/>
                          <a:latin typeface="+mn-ea"/>
                          <a:ea typeface="+mn-ea"/>
                        </a:rPr>
                        <a:t>월 </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ko-KR" altLang="en-US" sz="700" b="1" u="none" strike="noStrike">
                          <a:solidFill>
                            <a:schemeClr val="bg1"/>
                          </a:solidFill>
                          <a:effectLst/>
                          <a:latin typeface="+mn-ea"/>
                          <a:ea typeface="+mn-ea"/>
                        </a:rPr>
                        <a:t> </a:t>
                      </a:r>
                      <a:r>
                        <a:rPr lang="en-US" altLang="ko-KR" sz="700" b="1" u="none" strike="noStrike">
                          <a:solidFill>
                            <a:schemeClr val="bg1"/>
                          </a:solidFill>
                          <a:effectLst/>
                          <a:latin typeface="+mn-ea"/>
                          <a:ea typeface="+mn-ea"/>
                        </a:rPr>
                        <a:t>4</a:t>
                      </a:r>
                      <a:r>
                        <a:rPr lang="ko-KR" altLang="en-US" sz="700" b="1" u="none" strike="noStrike">
                          <a:solidFill>
                            <a:schemeClr val="bg1"/>
                          </a:solidFill>
                          <a:effectLst/>
                          <a:latin typeface="+mn-ea"/>
                          <a:ea typeface="+mn-ea"/>
                        </a:rPr>
                        <a:t>월 </a:t>
                      </a:r>
                      <a:endParaRPr lang="ko-KR" altLang="en-US" sz="700" b="1" i="0" u="none" strike="noStrike">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ko-KR" altLang="en-US" sz="700" b="1" u="none" strike="noStrike" dirty="0">
                          <a:solidFill>
                            <a:schemeClr val="bg1"/>
                          </a:solidFill>
                          <a:effectLst/>
                          <a:latin typeface="+mn-ea"/>
                          <a:ea typeface="+mn-ea"/>
                        </a:rPr>
                        <a:t> </a:t>
                      </a:r>
                      <a:r>
                        <a:rPr lang="en-US" altLang="ko-KR" sz="700" b="1" u="none" strike="noStrike" dirty="0">
                          <a:solidFill>
                            <a:schemeClr val="bg1"/>
                          </a:solidFill>
                          <a:effectLst/>
                          <a:latin typeface="+mn-ea"/>
                          <a:ea typeface="+mn-ea"/>
                        </a:rPr>
                        <a:t>5</a:t>
                      </a:r>
                      <a:r>
                        <a:rPr lang="ko-KR" altLang="en-US" sz="700" b="1" u="none" strike="noStrike" dirty="0">
                          <a:solidFill>
                            <a:schemeClr val="bg1"/>
                          </a:solidFill>
                          <a:effectLst/>
                          <a:latin typeface="+mn-ea"/>
                          <a:ea typeface="+mn-ea"/>
                        </a:rPr>
                        <a:t>월 </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en-US" altLang="ko-KR" sz="700" b="1" u="none" strike="noStrike">
                          <a:solidFill>
                            <a:schemeClr val="bg1"/>
                          </a:solidFill>
                          <a:effectLst/>
                          <a:latin typeface="+mn-ea"/>
                          <a:ea typeface="+mn-ea"/>
                        </a:rPr>
                        <a:t>6</a:t>
                      </a:r>
                      <a:r>
                        <a:rPr lang="ko-KR" altLang="en-US" sz="700" b="1" u="none" strike="noStrike">
                          <a:solidFill>
                            <a:schemeClr val="bg1"/>
                          </a:solidFill>
                          <a:effectLst/>
                          <a:latin typeface="+mn-ea"/>
                          <a:ea typeface="+mn-ea"/>
                        </a:rPr>
                        <a:t>월</a:t>
                      </a:r>
                      <a:endParaRPr lang="ko-KR" altLang="en-US" sz="700" b="1" i="0" u="none" strike="noStrike">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ko-KR" altLang="en-US" sz="700" b="1" u="none" strike="noStrike" dirty="0">
                          <a:solidFill>
                            <a:schemeClr val="bg1"/>
                          </a:solidFill>
                          <a:effectLst/>
                          <a:latin typeface="+mn-ea"/>
                          <a:ea typeface="+mn-ea"/>
                        </a:rPr>
                        <a:t> </a:t>
                      </a:r>
                      <a:r>
                        <a:rPr lang="en-US" altLang="ko-KR" sz="700" b="1" u="none" strike="noStrike" dirty="0">
                          <a:solidFill>
                            <a:schemeClr val="bg1"/>
                          </a:solidFill>
                          <a:effectLst/>
                          <a:latin typeface="+mn-ea"/>
                          <a:ea typeface="+mn-ea"/>
                        </a:rPr>
                        <a:t>7</a:t>
                      </a:r>
                      <a:r>
                        <a:rPr lang="ko-KR" altLang="en-US" sz="700" b="1" u="none" strike="noStrike" dirty="0">
                          <a:solidFill>
                            <a:schemeClr val="bg1"/>
                          </a:solidFill>
                          <a:effectLst/>
                          <a:latin typeface="+mn-ea"/>
                          <a:ea typeface="+mn-ea"/>
                        </a:rPr>
                        <a:t>월 </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ko-KR" altLang="en-US" sz="700" b="1" u="none" strike="noStrike">
                          <a:solidFill>
                            <a:schemeClr val="bg1"/>
                          </a:solidFill>
                          <a:effectLst/>
                          <a:latin typeface="+mn-ea"/>
                          <a:ea typeface="+mn-ea"/>
                        </a:rPr>
                        <a:t> </a:t>
                      </a:r>
                      <a:r>
                        <a:rPr lang="en-US" altLang="ko-KR" sz="700" b="1" u="none" strike="noStrike">
                          <a:solidFill>
                            <a:schemeClr val="bg1"/>
                          </a:solidFill>
                          <a:effectLst/>
                          <a:latin typeface="+mn-ea"/>
                          <a:ea typeface="+mn-ea"/>
                        </a:rPr>
                        <a:t>8</a:t>
                      </a:r>
                      <a:r>
                        <a:rPr lang="ko-KR" altLang="en-US" sz="700" b="1" u="none" strike="noStrike">
                          <a:solidFill>
                            <a:schemeClr val="bg1"/>
                          </a:solidFill>
                          <a:effectLst/>
                          <a:latin typeface="+mn-ea"/>
                          <a:ea typeface="+mn-ea"/>
                        </a:rPr>
                        <a:t>월 </a:t>
                      </a:r>
                      <a:endParaRPr lang="ko-KR" altLang="en-US" sz="700" b="1" i="0" u="none" strike="noStrike">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en-US" altLang="ko-KR" sz="700" b="1" u="none" strike="noStrike" dirty="0">
                          <a:solidFill>
                            <a:schemeClr val="bg1"/>
                          </a:solidFill>
                          <a:effectLst/>
                          <a:latin typeface="+mn-ea"/>
                          <a:ea typeface="+mn-ea"/>
                        </a:rPr>
                        <a:t>9</a:t>
                      </a:r>
                      <a:r>
                        <a:rPr lang="ko-KR" altLang="en-US" sz="700" b="1" u="none" strike="noStrike" dirty="0">
                          <a:solidFill>
                            <a:schemeClr val="bg1"/>
                          </a:solidFill>
                          <a:effectLst/>
                          <a:latin typeface="+mn-ea"/>
                          <a:ea typeface="+mn-ea"/>
                        </a:rPr>
                        <a:t>월</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ko-KR" altLang="en-US" sz="700" b="1" u="none" strike="noStrike" dirty="0">
                          <a:solidFill>
                            <a:schemeClr val="bg1"/>
                          </a:solidFill>
                          <a:effectLst/>
                          <a:latin typeface="+mn-ea"/>
                          <a:ea typeface="+mn-ea"/>
                        </a:rPr>
                        <a:t> </a:t>
                      </a:r>
                      <a:r>
                        <a:rPr lang="en-US" altLang="ko-KR" sz="700" b="1" u="none" strike="noStrike" dirty="0">
                          <a:solidFill>
                            <a:schemeClr val="bg1"/>
                          </a:solidFill>
                          <a:effectLst/>
                          <a:latin typeface="+mn-ea"/>
                          <a:ea typeface="+mn-ea"/>
                        </a:rPr>
                        <a:t>10</a:t>
                      </a:r>
                      <a:r>
                        <a:rPr lang="ko-KR" altLang="en-US" sz="700" b="1" u="none" strike="noStrike" dirty="0">
                          <a:solidFill>
                            <a:schemeClr val="bg1"/>
                          </a:solidFill>
                          <a:effectLst/>
                          <a:latin typeface="+mn-ea"/>
                          <a:ea typeface="+mn-ea"/>
                        </a:rPr>
                        <a:t>월 </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en-US" altLang="ko-KR" sz="700" b="1" u="none" strike="noStrike" dirty="0">
                          <a:solidFill>
                            <a:schemeClr val="bg1"/>
                          </a:solidFill>
                          <a:effectLst/>
                          <a:latin typeface="+mn-ea"/>
                          <a:ea typeface="+mn-ea"/>
                        </a:rPr>
                        <a:t>11</a:t>
                      </a:r>
                      <a:r>
                        <a:rPr lang="ko-KR" altLang="en-US" sz="700" b="1" u="none" strike="noStrike" dirty="0">
                          <a:solidFill>
                            <a:schemeClr val="bg1"/>
                          </a:solidFill>
                          <a:effectLst/>
                          <a:latin typeface="+mn-ea"/>
                          <a:ea typeface="+mn-ea"/>
                        </a:rPr>
                        <a:t>월</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en-US" altLang="ko-KR" sz="700" b="1" u="none" strike="noStrike" dirty="0">
                          <a:solidFill>
                            <a:schemeClr val="bg1"/>
                          </a:solidFill>
                          <a:effectLst/>
                          <a:latin typeface="+mn-ea"/>
                          <a:ea typeface="+mn-ea"/>
                        </a:rPr>
                        <a:t>12</a:t>
                      </a:r>
                      <a:r>
                        <a:rPr lang="ko-KR" altLang="en-US" sz="700" b="1" u="none" strike="noStrike" dirty="0">
                          <a:solidFill>
                            <a:schemeClr val="bg1"/>
                          </a:solidFill>
                          <a:effectLst/>
                          <a:latin typeface="+mn-ea"/>
                          <a:ea typeface="+mn-ea"/>
                        </a:rPr>
                        <a:t>월</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ctr" rtl="0" fontAlgn="ctr"/>
                      <a:r>
                        <a:rPr lang="ko-KR" altLang="en-US" sz="700" b="1" u="none" strike="noStrike" dirty="0">
                          <a:solidFill>
                            <a:schemeClr val="bg1"/>
                          </a:solidFill>
                          <a:effectLst/>
                          <a:latin typeface="+mn-ea"/>
                          <a:ea typeface="+mn-ea"/>
                        </a:rPr>
                        <a:t>합계</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911650486"/>
                  </a:ext>
                </a:extLst>
              </a:tr>
              <a:tr h="149908">
                <a:tc rowSpan="3">
                  <a:txBody>
                    <a:bodyPr/>
                    <a:lstStyle/>
                    <a:p>
                      <a:pPr algn="ctr" rtl="0" fontAlgn="ctr"/>
                      <a:r>
                        <a:rPr lang="en-US" sz="700" b="1" u="none" strike="noStrike" dirty="0">
                          <a:effectLst/>
                          <a:latin typeface="+mn-ea"/>
                          <a:ea typeface="+mn-ea"/>
                        </a:rPr>
                        <a:t>SA</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네이버 </a:t>
                      </a:r>
                      <a:r>
                        <a:rPr lang="en-US" sz="700" u="none" strike="noStrike">
                          <a:effectLst/>
                          <a:latin typeface="+mn-ea"/>
                          <a:ea typeface="+mn-ea"/>
                        </a:rPr>
                        <a:t>BS</a:t>
                      </a:r>
                      <a:endParaRPr 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14,400,000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669524459"/>
                  </a:ext>
                </a:extLst>
              </a:tr>
              <a:tr h="14990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네이버 </a:t>
                      </a:r>
                      <a:r>
                        <a:rPr lang="en-US" sz="700" u="none" strike="noStrike">
                          <a:effectLst/>
                          <a:latin typeface="+mn-ea"/>
                          <a:ea typeface="+mn-ea"/>
                        </a:rPr>
                        <a:t>SA</a:t>
                      </a:r>
                      <a:endParaRPr 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7,200,000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26879819"/>
                  </a:ext>
                </a:extLst>
              </a:tr>
              <a:tr h="14990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구글 </a:t>
                      </a:r>
                      <a:r>
                        <a:rPr lang="en-US" sz="700" u="none" strike="noStrike">
                          <a:effectLst/>
                          <a:latin typeface="+mn-ea"/>
                          <a:ea typeface="+mn-ea"/>
                        </a:rPr>
                        <a:t>SA</a:t>
                      </a:r>
                      <a:endParaRPr 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628888789"/>
                  </a:ext>
                </a:extLst>
              </a:tr>
              <a:tr h="14990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26,400,000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0153509"/>
                  </a:ext>
                </a:extLst>
              </a:tr>
              <a:tr h="149908">
                <a:tc rowSpan="3">
                  <a:txBody>
                    <a:bodyPr/>
                    <a:lstStyle/>
                    <a:p>
                      <a:pPr algn="ctr" rtl="0" fontAlgn="ctr"/>
                      <a:r>
                        <a:rPr lang="en-US" sz="700" b="1" u="none" strike="noStrike">
                          <a:effectLst/>
                          <a:latin typeface="+mn-ea"/>
                          <a:ea typeface="+mn-ea"/>
                        </a:rPr>
                        <a:t>DA</a:t>
                      </a:r>
                      <a:br>
                        <a:rPr lang="en-US" sz="700" b="1" u="none" strike="noStrike">
                          <a:effectLst/>
                          <a:latin typeface="+mn-ea"/>
                          <a:ea typeface="+mn-ea"/>
                        </a:rPr>
                      </a:br>
                      <a:r>
                        <a:rPr lang="en-US" sz="700" b="1" u="none" strike="noStrike">
                          <a:effectLst/>
                          <a:latin typeface="+mn-ea"/>
                          <a:ea typeface="+mn-ea"/>
                        </a:rPr>
                        <a:t>(</a:t>
                      </a:r>
                      <a:r>
                        <a:rPr lang="ko-KR" altLang="en-US" sz="700" b="1" u="none" strike="noStrike">
                          <a:effectLst/>
                          <a:latin typeface="+mn-ea"/>
                          <a:ea typeface="+mn-ea"/>
                        </a:rPr>
                        <a:t>신규타겟</a:t>
                      </a:r>
                      <a:r>
                        <a:rPr lang="en-US" altLang="ko-KR" sz="700" b="1" u="none" strike="noStrike">
                          <a:effectLst/>
                          <a:latin typeface="+mn-ea"/>
                          <a:ea typeface="+mn-ea"/>
                        </a:rPr>
                        <a:t>)</a:t>
                      </a:r>
                      <a:endParaRPr lang="en-US" altLang="ko-KR" sz="700" b="1"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구글 </a:t>
                      </a:r>
                      <a:r>
                        <a:rPr lang="en-US" sz="700" u="none" strike="noStrike">
                          <a:effectLst/>
                          <a:latin typeface="+mn-ea"/>
                          <a:ea typeface="+mn-ea"/>
                        </a:rPr>
                        <a:t>AC</a:t>
                      </a:r>
                      <a:endParaRPr 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75368086"/>
                  </a:ext>
                </a:extLst>
              </a:tr>
              <a:tr h="149908">
                <a:tc vMerge="1">
                  <a:txBody>
                    <a:bodyPr/>
                    <a:lstStyle/>
                    <a:p>
                      <a:pPr latinLnBrk="1"/>
                      <a:endParaRPr lang="ko-KR" altLang="en-US"/>
                    </a:p>
                  </a:txBody>
                  <a:tcPr/>
                </a:tc>
                <a:tc>
                  <a:txBody>
                    <a:bodyPr/>
                    <a:lstStyle/>
                    <a:p>
                      <a:pPr algn="ctr" rtl="0" fontAlgn="ctr"/>
                      <a:r>
                        <a:rPr lang="ko-KR" altLang="en-US" sz="700" u="none" strike="noStrike" dirty="0">
                          <a:effectLst/>
                          <a:latin typeface="+mn-ea"/>
                          <a:ea typeface="+mn-ea"/>
                        </a:rPr>
                        <a:t>메타</a:t>
                      </a:r>
                      <a:r>
                        <a:rPr lang="en-US" altLang="ko-KR" sz="700" u="none" strike="noStrike" dirty="0">
                          <a:effectLst/>
                          <a:latin typeface="+mn-ea"/>
                          <a:ea typeface="+mn-ea"/>
                        </a:rPr>
                        <a:t>(</a:t>
                      </a:r>
                      <a:r>
                        <a:rPr lang="en-US" sz="700" u="none" strike="noStrike" dirty="0">
                          <a:effectLst/>
                          <a:latin typeface="+mn-ea"/>
                          <a:ea typeface="+mn-ea"/>
                        </a:rPr>
                        <a:t>FB/IG)</a:t>
                      </a:r>
                      <a:endParaRPr lang="en-US" sz="700" b="0"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91656375"/>
                  </a:ext>
                </a:extLst>
              </a:tr>
              <a:tr h="149908">
                <a:tc vMerge="1">
                  <a:txBody>
                    <a:bodyPr/>
                    <a:lstStyle/>
                    <a:p>
                      <a:pPr latinLnBrk="1"/>
                      <a:endParaRPr lang="ko-KR" altLang="en-US"/>
                    </a:p>
                  </a:txBody>
                  <a:tcPr/>
                </a:tc>
                <a:tc>
                  <a:txBody>
                    <a:bodyPr/>
                    <a:lstStyle/>
                    <a:p>
                      <a:pPr algn="ctr" rtl="0" fontAlgn="ctr"/>
                      <a:r>
                        <a:rPr lang="en-US" sz="700" u="none" strike="noStrike" dirty="0">
                          <a:effectLst/>
                          <a:latin typeface="+mn-ea"/>
                          <a:ea typeface="+mn-ea"/>
                        </a:rPr>
                        <a:t>Apple SA</a:t>
                      </a:r>
                      <a:endParaRPr lang="en-US" sz="700" b="0"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35544090"/>
                  </a:ext>
                </a:extLst>
              </a:tr>
              <a:tr h="14990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22,000,000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264,000,000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0594517"/>
                  </a:ext>
                </a:extLst>
              </a:tr>
              <a:tr h="149908">
                <a:tc rowSpan="2">
                  <a:txBody>
                    <a:bodyPr/>
                    <a:lstStyle/>
                    <a:p>
                      <a:pPr algn="ctr" rtl="0" fontAlgn="ctr"/>
                      <a:r>
                        <a:rPr lang="en-US" sz="700" b="1" u="none" strike="noStrike">
                          <a:effectLst/>
                          <a:latin typeface="+mn-ea"/>
                          <a:ea typeface="+mn-ea"/>
                        </a:rPr>
                        <a:t>DA</a:t>
                      </a:r>
                      <a:br>
                        <a:rPr lang="en-US" sz="700" b="1" u="none" strike="noStrike">
                          <a:effectLst/>
                          <a:latin typeface="+mn-ea"/>
                          <a:ea typeface="+mn-ea"/>
                        </a:rPr>
                      </a:br>
                      <a:r>
                        <a:rPr lang="en-US" sz="700" b="1" u="none" strike="noStrike">
                          <a:effectLst/>
                          <a:latin typeface="+mn-ea"/>
                          <a:ea typeface="+mn-ea"/>
                        </a:rPr>
                        <a:t>(</a:t>
                      </a:r>
                      <a:r>
                        <a:rPr lang="ko-KR" altLang="en-US" sz="700" b="1" u="none" strike="noStrike">
                          <a:effectLst/>
                          <a:latin typeface="+mn-ea"/>
                          <a:ea typeface="+mn-ea"/>
                        </a:rPr>
                        <a:t>리타겟</a:t>
                      </a:r>
                      <a:r>
                        <a:rPr lang="en-US" altLang="ko-KR" sz="700" b="1" u="none" strike="noStrike">
                          <a:effectLst/>
                          <a:latin typeface="+mn-ea"/>
                          <a:ea typeface="+mn-ea"/>
                        </a:rPr>
                        <a:t>)</a:t>
                      </a:r>
                      <a:endParaRPr lang="en-US" altLang="ko-KR" sz="700" b="1"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구글 </a:t>
                      </a:r>
                      <a:r>
                        <a:rPr lang="en-US" sz="700" u="none" strike="noStrike">
                          <a:effectLst/>
                          <a:latin typeface="+mn-ea"/>
                          <a:ea typeface="+mn-ea"/>
                        </a:rPr>
                        <a:t>ACe</a:t>
                      </a:r>
                      <a:endParaRPr 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2953815"/>
                  </a:ext>
                </a:extLst>
              </a:tr>
              <a:tr h="14990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메타</a:t>
                      </a:r>
                      <a:r>
                        <a:rPr lang="en-US" altLang="ko-KR" sz="700" u="none" strike="noStrike">
                          <a:effectLst/>
                          <a:latin typeface="+mn-ea"/>
                          <a:ea typeface="+mn-ea"/>
                        </a:rPr>
                        <a:t>(</a:t>
                      </a:r>
                      <a:r>
                        <a:rPr lang="en-US" sz="700" u="none" strike="noStrike">
                          <a:effectLst/>
                          <a:latin typeface="+mn-ea"/>
                          <a:ea typeface="+mn-ea"/>
                        </a:rPr>
                        <a:t>FB/IG)</a:t>
                      </a:r>
                      <a:endParaRPr 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40,000,000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85066016"/>
                  </a:ext>
                </a:extLst>
              </a:tr>
              <a:tr h="14990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9,000,000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9,000,000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9,000,000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9,000,000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9,000,000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9,000,000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9,000,000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9,000,000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a:solidFill>
                            <a:srgbClr val="000000"/>
                          </a:solidFill>
                          <a:effectLst/>
                          <a:latin typeface="+mn-ea"/>
                          <a:ea typeface="+mn-ea"/>
                        </a:rPr>
                        <a:t>9,000,000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9,000,000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90,000,000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64952100"/>
                  </a:ext>
                </a:extLst>
              </a:tr>
              <a:tr h="149908">
                <a:tc rowSpan="5">
                  <a:txBody>
                    <a:bodyPr/>
                    <a:lstStyle/>
                    <a:p>
                      <a:pPr algn="ctr" rtl="0" fontAlgn="ctr"/>
                      <a:r>
                        <a:rPr lang="en-US" sz="700" b="1" u="none" strike="noStrike" dirty="0">
                          <a:effectLst/>
                          <a:latin typeface="+mn-ea"/>
                          <a:ea typeface="+mn-ea"/>
                        </a:rPr>
                        <a:t>APP</a:t>
                      </a:r>
                      <a:br>
                        <a:rPr lang="en-US" sz="700" b="1" u="none" strike="noStrike" dirty="0">
                          <a:effectLst/>
                          <a:latin typeface="+mn-ea"/>
                          <a:ea typeface="+mn-ea"/>
                        </a:rPr>
                      </a:br>
                      <a:r>
                        <a:rPr lang="en-US" sz="700" b="1" u="none" strike="noStrike" dirty="0">
                          <a:effectLst/>
                          <a:latin typeface="+mn-ea"/>
                          <a:ea typeface="+mn-ea"/>
                        </a:rPr>
                        <a:t>(CPA)</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fontAlgn="ctr"/>
                      <a:r>
                        <a:rPr lang="en-US" sz="700" u="none" strike="noStrike">
                          <a:effectLst/>
                          <a:latin typeface="+mn-ea"/>
                          <a:ea typeface="+mn-ea"/>
                        </a:rPr>
                        <a:t>(nbt) </a:t>
                      </a:r>
                      <a:r>
                        <a:rPr lang="ko-KR" altLang="en-US" sz="700" u="none" strike="noStrike">
                          <a:effectLst/>
                          <a:latin typeface="+mn-ea"/>
                          <a:ea typeface="+mn-ea"/>
                        </a:rPr>
                        <a:t>쿠키오븐</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dirty="0">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dirty="0">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2182022"/>
                  </a:ext>
                </a:extLst>
              </a:tr>
              <a:tr h="149908">
                <a:tc vMerge="1">
                  <a:txBody>
                    <a:bodyPr/>
                    <a:lstStyle/>
                    <a:p>
                      <a:pPr latinLnBrk="1"/>
                      <a:endParaRPr lang="ko-KR" altLang="en-US"/>
                    </a:p>
                  </a:txBody>
                  <a:tcPr/>
                </a:tc>
                <a:tc>
                  <a:txBody>
                    <a:bodyPr/>
                    <a:lstStyle/>
                    <a:p>
                      <a:pPr algn="ctr" rtl="0" fontAlgn="ctr"/>
                      <a:r>
                        <a:rPr lang="en-US" altLang="ko-KR" sz="700" u="none" strike="noStrike">
                          <a:effectLst/>
                          <a:latin typeface="+mn-ea"/>
                          <a:ea typeface="+mn-ea"/>
                        </a:rPr>
                        <a:t>(nbt) </a:t>
                      </a:r>
                      <a:r>
                        <a:rPr lang="ko-KR" altLang="en-US" sz="700" u="none" strike="noStrike">
                          <a:effectLst/>
                          <a:latin typeface="+mn-ea"/>
                          <a:ea typeface="+mn-ea"/>
                        </a:rPr>
                        <a:t>애디슨오퍼월</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dirty="0">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076149836"/>
                  </a:ext>
                </a:extLst>
              </a:tr>
              <a:tr h="149908">
                <a:tc vMerge="1">
                  <a:txBody>
                    <a:bodyPr/>
                    <a:lstStyle/>
                    <a:p>
                      <a:pPr latinLnBrk="1"/>
                      <a:endParaRPr lang="ko-KR" altLang="en-US"/>
                    </a:p>
                  </a:txBody>
                  <a:tcPr/>
                </a:tc>
                <a:tc>
                  <a:txBody>
                    <a:bodyPr/>
                    <a:lstStyle/>
                    <a:p>
                      <a:pPr algn="ctr" rtl="0" fontAlgn="ctr"/>
                      <a:r>
                        <a:rPr lang="en-US" sz="700" u="none" strike="noStrike">
                          <a:effectLst/>
                          <a:latin typeface="+mn-ea"/>
                          <a:ea typeface="+mn-ea"/>
                        </a:rPr>
                        <a:t>(nbt) </a:t>
                      </a:r>
                      <a:r>
                        <a:rPr lang="ko-KR" altLang="en-US" sz="700" u="none" strike="noStrike">
                          <a:effectLst/>
                          <a:latin typeface="+mn-ea"/>
                          <a:ea typeface="+mn-ea"/>
                        </a:rPr>
                        <a:t>네이버페이</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10,000,000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120,000,000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54412391"/>
                  </a:ext>
                </a:extLst>
              </a:tr>
              <a:tr h="14990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버즈빌</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60,000,000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48611520"/>
                  </a:ext>
                </a:extLst>
              </a:tr>
              <a:tr h="14990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엔스위치</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dirty="0">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a:t>
                      </a:r>
                      <a:r>
                        <a:rPr lang="en-US" altLang="ko-KR" sz="700" b="0" i="0" u="none" strike="noStrike" dirty="0" smtClean="0">
                          <a:solidFill>
                            <a:srgbClr val="000000"/>
                          </a:solidFill>
                          <a:effectLst/>
                          <a:latin typeface="+mn-ea"/>
                          <a:ea typeface="+mn-ea"/>
                        </a:rPr>
                        <a:t> </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65073341"/>
                  </a:ext>
                </a:extLst>
              </a:tr>
              <a:tr h="14990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a:solidFill>
                            <a:srgbClr val="000000"/>
                          </a:solidFill>
                          <a:effectLst/>
                          <a:latin typeface="+mn-ea"/>
                          <a:ea typeface="+mn-ea"/>
                        </a:rPr>
                        <a:t>15,000,000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a:solidFill>
                            <a:srgbClr val="000000"/>
                          </a:solidFill>
                          <a:effectLst/>
                          <a:latin typeface="+mn-ea"/>
                          <a:ea typeface="+mn-ea"/>
                        </a:rPr>
                        <a:t>180,000,000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04634685"/>
                  </a:ext>
                </a:extLst>
              </a:tr>
              <a:tr h="149908">
                <a:tc rowSpan="2">
                  <a:txBody>
                    <a:bodyPr/>
                    <a:lstStyle/>
                    <a:p>
                      <a:pPr algn="ctr" rtl="0" fontAlgn="ctr"/>
                      <a:r>
                        <a:rPr lang="ko-KR" altLang="en-US" sz="700" b="1" u="none" strike="noStrike">
                          <a:effectLst/>
                          <a:latin typeface="+mn-ea"/>
                          <a:ea typeface="+mn-ea"/>
                        </a:rPr>
                        <a:t>동영상</a:t>
                      </a:r>
                      <a:endParaRPr lang="ko-KR" altLang="en-US" sz="700" b="1"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동영상 컨텐츠 제작</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50,000,000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dirty="0">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50,000,000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75463359"/>
                  </a:ext>
                </a:extLst>
              </a:tr>
              <a:tr h="14990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유튜브</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 </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dirty="0">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a:t>
                      </a:r>
                      <a:r>
                        <a:rPr lang="en-US" altLang="ko-KR" sz="700" b="0" i="0" u="none" strike="noStrike" dirty="0" smtClean="0">
                          <a:solidFill>
                            <a:srgbClr val="000000"/>
                          </a:solidFill>
                          <a:effectLst/>
                          <a:latin typeface="+mn-ea"/>
                          <a:ea typeface="+mn-ea"/>
                        </a:rPr>
                        <a:t> </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31370600"/>
                  </a:ext>
                </a:extLst>
              </a:tr>
              <a:tr h="14990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mn-ea"/>
                          <a:ea typeface="+mn-ea"/>
                        </a:rPr>
                        <a:t>50,000,000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a:solidFill>
                            <a:srgbClr val="000000"/>
                          </a:solidFill>
                          <a:effectLst/>
                          <a:latin typeface="+mn-ea"/>
                          <a:ea typeface="+mn-ea"/>
                        </a:rPr>
                        <a:t>50,000,000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21441916"/>
                  </a:ext>
                </a:extLst>
              </a:tr>
              <a:tr h="149908">
                <a:tc rowSpan="2">
                  <a:txBody>
                    <a:bodyPr/>
                    <a:lstStyle/>
                    <a:p>
                      <a:pPr algn="ctr" rtl="0" fontAlgn="ctr"/>
                      <a:r>
                        <a:rPr lang="ko-KR" altLang="en-US" sz="700" b="1" u="none" strike="noStrike" dirty="0">
                          <a:effectLst/>
                          <a:latin typeface="+mn-ea"/>
                          <a:ea typeface="+mn-ea"/>
                        </a:rPr>
                        <a:t>제휴</a:t>
                      </a:r>
                      <a:endParaRPr lang="ko-KR" alt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중고나라</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77473341"/>
                  </a:ext>
                </a:extLst>
              </a:tr>
              <a:tr h="14990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만개의 레시피</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dirty="0">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51392344"/>
                  </a:ext>
                </a:extLst>
              </a:tr>
              <a:tr h="14990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17508802"/>
                  </a:ext>
                </a:extLst>
              </a:tr>
              <a:tr h="149908">
                <a:tc rowSpan="2">
                  <a:txBody>
                    <a:bodyPr/>
                    <a:lstStyle/>
                    <a:p>
                      <a:pPr algn="ctr" rtl="0" fontAlgn="ctr"/>
                      <a:r>
                        <a:rPr lang="en-US" sz="700" b="1" u="none" strike="noStrike" dirty="0">
                          <a:effectLst/>
                          <a:latin typeface="+mn-ea"/>
                          <a:ea typeface="+mn-ea"/>
                        </a:rPr>
                        <a:t>PPL</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패션</a:t>
                      </a:r>
                      <a:r>
                        <a:rPr lang="en-US" altLang="ko-KR" sz="700" u="none" strike="noStrike">
                          <a:effectLst/>
                          <a:latin typeface="+mn-ea"/>
                          <a:ea typeface="+mn-ea"/>
                        </a:rPr>
                        <a:t>/</a:t>
                      </a:r>
                      <a:r>
                        <a:rPr lang="ko-KR" altLang="en-US" sz="700" u="none" strike="noStrike">
                          <a:effectLst/>
                          <a:latin typeface="+mn-ea"/>
                          <a:ea typeface="+mn-ea"/>
                        </a:rPr>
                        <a:t>뷰티</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dirty="0">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68837813"/>
                  </a:ext>
                </a:extLst>
              </a:tr>
              <a:tr h="14990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금융</a:t>
                      </a:r>
                      <a:r>
                        <a:rPr lang="en-US" altLang="ko-KR" sz="700" u="none" strike="noStrike">
                          <a:effectLst/>
                          <a:latin typeface="+mn-ea"/>
                          <a:ea typeface="+mn-ea"/>
                        </a:rPr>
                        <a:t>/</a:t>
                      </a:r>
                      <a:r>
                        <a:rPr lang="ko-KR" altLang="en-US" sz="700" u="none" strike="noStrike">
                          <a:effectLst/>
                          <a:latin typeface="+mn-ea"/>
                          <a:ea typeface="+mn-ea"/>
                        </a:rPr>
                        <a:t>재테크</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dirty="0">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9969215"/>
                  </a:ext>
                </a:extLst>
              </a:tr>
              <a:tr h="14990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89798533"/>
                  </a:ext>
                </a:extLst>
              </a:tr>
              <a:tr h="149908">
                <a:tc rowSpan="4">
                  <a:txBody>
                    <a:bodyPr/>
                    <a:lstStyle/>
                    <a:p>
                      <a:pPr algn="ctr" rtl="0" fontAlgn="ctr"/>
                      <a:r>
                        <a:rPr lang="ko-KR" altLang="en-US" sz="700" b="1" u="none" strike="noStrike" dirty="0" err="1">
                          <a:effectLst/>
                          <a:latin typeface="+mn-ea"/>
                          <a:ea typeface="+mn-ea"/>
                        </a:rPr>
                        <a:t>바이럴</a:t>
                      </a:r>
                      <a:endParaRPr lang="ko-KR" alt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앱 다운로드</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1,500,000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dirty="0">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1,500,000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6786180"/>
                  </a:ext>
                </a:extLst>
              </a:tr>
              <a:tr h="14990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앱 리뷰</a:t>
                      </a:r>
                      <a:r>
                        <a:rPr lang="en-US" altLang="ko-KR" sz="700" u="none" strike="noStrike">
                          <a:effectLst/>
                          <a:latin typeface="+mn-ea"/>
                          <a:ea typeface="+mn-ea"/>
                        </a:rPr>
                        <a:t>/</a:t>
                      </a:r>
                      <a:r>
                        <a:rPr lang="ko-KR" altLang="en-US" sz="700" u="none" strike="noStrike">
                          <a:effectLst/>
                          <a:latin typeface="+mn-ea"/>
                          <a:ea typeface="+mn-ea"/>
                        </a:rPr>
                        <a:t>평점</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960,000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ko-KR" altLang="en-US" sz="700" b="0" i="0" u="none" strike="noStrike" dirty="0">
                          <a:solidFill>
                            <a:srgbClr val="000000"/>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960,000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60433116"/>
                  </a:ext>
                </a:extLst>
              </a:tr>
              <a:tr h="14990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공식 채널 운영</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1,800,000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21,600,000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908109094"/>
                  </a:ext>
                </a:extLst>
              </a:tr>
              <a:tr h="14990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블로그</a:t>
                      </a:r>
                      <a:r>
                        <a:rPr lang="en-US" altLang="ko-KR" sz="700" u="none" strike="noStrike">
                          <a:effectLst/>
                          <a:latin typeface="+mn-ea"/>
                          <a:ea typeface="+mn-ea"/>
                        </a:rPr>
                        <a:t>,</a:t>
                      </a:r>
                      <a:r>
                        <a:rPr lang="ko-KR" altLang="en-US" sz="700" u="none" strike="noStrike">
                          <a:effectLst/>
                          <a:latin typeface="+mn-ea"/>
                          <a:ea typeface="+mn-ea"/>
                        </a:rPr>
                        <a:t>카페</a:t>
                      </a:r>
                      <a:r>
                        <a:rPr lang="en-US" altLang="ko-KR" sz="700" u="none" strike="noStrike">
                          <a:effectLst/>
                          <a:latin typeface="+mn-ea"/>
                          <a:ea typeface="+mn-ea"/>
                        </a:rPr>
                        <a:t>,</a:t>
                      </a:r>
                      <a:r>
                        <a:rPr lang="ko-KR" altLang="en-US" sz="700" u="none" strike="noStrike">
                          <a:effectLst/>
                          <a:latin typeface="+mn-ea"/>
                          <a:ea typeface="+mn-ea"/>
                        </a:rPr>
                        <a:t>인플루언서</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1,200,000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720,000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720,000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720,000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720,000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720,000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720,000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720,000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720,000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720,000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720,000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720,000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9,120,000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13648770"/>
                  </a:ext>
                </a:extLst>
              </a:tr>
              <a:tr h="14990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5,460,000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a:solidFill>
                            <a:srgbClr val="000000"/>
                          </a:solidFill>
                          <a:effectLst/>
                          <a:latin typeface="+mn-ea"/>
                          <a:ea typeface="+mn-ea"/>
                        </a:rPr>
                        <a:t>2,520,000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a:solidFill>
                            <a:srgbClr val="000000"/>
                          </a:solidFill>
                          <a:effectLst/>
                          <a:latin typeface="+mn-ea"/>
                          <a:ea typeface="+mn-ea"/>
                        </a:rPr>
                        <a:t>33,180,000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40028916"/>
                  </a:ext>
                </a:extLst>
              </a:tr>
              <a:tr h="153922">
                <a:tc>
                  <a:txBody>
                    <a:bodyPr/>
                    <a:lstStyle/>
                    <a:p>
                      <a:pPr algn="ctr" rtl="0" fontAlgn="ctr"/>
                      <a:r>
                        <a:rPr lang="ko-KR" altLang="en-US" sz="700" b="1" u="none" strike="noStrike" dirty="0">
                          <a:effectLst/>
                          <a:latin typeface="+mn-ea"/>
                          <a:ea typeface="+mn-ea"/>
                        </a:rPr>
                        <a:t>경품</a:t>
                      </a:r>
                      <a:endParaRPr lang="ko-KR" alt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월</a:t>
                      </a:r>
                      <a:r>
                        <a:rPr lang="en-US" altLang="ko-KR" sz="700" u="none" strike="noStrike">
                          <a:effectLst/>
                          <a:latin typeface="+mn-ea"/>
                          <a:ea typeface="+mn-ea"/>
                        </a:rPr>
                        <a:t>5</a:t>
                      </a:r>
                      <a:r>
                        <a:rPr lang="ko-KR" altLang="en-US" sz="700" u="none" strike="noStrike">
                          <a:effectLst/>
                          <a:latin typeface="+mn-ea"/>
                          <a:ea typeface="+mn-ea"/>
                        </a:rPr>
                        <a:t>천명</a:t>
                      </a:r>
                      <a:r>
                        <a:rPr lang="en-US" altLang="ko-KR" sz="700" u="none" strike="noStrike">
                          <a:effectLst/>
                          <a:latin typeface="+mn-ea"/>
                          <a:ea typeface="+mn-ea"/>
                        </a:rPr>
                        <a:t>×5</a:t>
                      </a:r>
                      <a:r>
                        <a:rPr lang="ko-KR" altLang="en-US" sz="700" u="none" strike="noStrike">
                          <a:effectLst/>
                          <a:latin typeface="+mn-ea"/>
                          <a:ea typeface="+mn-ea"/>
                        </a:rPr>
                        <a:t>천원 </a:t>
                      </a:r>
                      <a:endParaRPr lang="ko-KR" altLang="en-US" sz="700" b="0" i="0" u="none" strike="noStrike">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smtClean="0">
                          <a:solidFill>
                            <a:srgbClr val="000000"/>
                          </a:solidFill>
                          <a:effectLst/>
                          <a:latin typeface="+mn-ea"/>
                          <a:ea typeface="+mn-ea"/>
                        </a:rPr>
                        <a:t>-</a:t>
                      </a:r>
                      <a:endParaRPr lang="en-US" altLang="ko-KR" sz="700" b="0"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mn-ea"/>
                          <a:ea typeface="+mn-ea"/>
                        </a:rPr>
                        <a:t>300,000,000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0588615"/>
                  </a:ext>
                </a:extLst>
              </a:tr>
              <a:tr h="14990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algn="r" rtl="0" fontAlgn="ctr"/>
                      <a:r>
                        <a:rPr lang="en-US" altLang="ko-KR" sz="700" b="1" i="0" u="none" strike="noStrike" dirty="0" smtClean="0">
                          <a:solidFill>
                            <a:srgbClr val="000000"/>
                          </a:solidFill>
                          <a:effectLst/>
                          <a:latin typeface="+mn-ea"/>
                          <a:ea typeface="+mn-ea"/>
                        </a:rPr>
                        <a:t>-</a:t>
                      </a:r>
                      <a:endParaRPr lang="en-US" altLang="ko-KR" sz="700" b="1" i="0" u="none" strike="noStrike" dirty="0">
                        <a:solidFill>
                          <a:srgbClr val="000000"/>
                        </a:solidFill>
                        <a:effectLst/>
                        <a:latin typeface="+mn-ea"/>
                        <a:ea typeface="+mn-ea"/>
                      </a:endParaRP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a:solidFill>
                            <a:srgbClr val="000000"/>
                          </a:solidFill>
                          <a:effectLst/>
                          <a:latin typeface="+mn-ea"/>
                          <a:ea typeface="+mn-ea"/>
                        </a:rPr>
                        <a:t>25,000,000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r" rtl="0" fontAlgn="ctr"/>
                      <a:r>
                        <a:rPr lang="en-US" altLang="ko-KR" sz="700" b="1" i="0" u="none" strike="noStrike" dirty="0">
                          <a:solidFill>
                            <a:srgbClr val="000000"/>
                          </a:solidFill>
                          <a:effectLst/>
                          <a:latin typeface="+mn-ea"/>
                          <a:ea typeface="+mn-ea"/>
                        </a:rPr>
                        <a:t>300,000,000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95245769"/>
                  </a:ext>
                </a:extLst>
              </a:tr>
              <a:tr h="149908">
                <a:tc gridSpan="2">
                  <a:txBody>
                    <a:bodyPr/>
                    <a:lstStyle/>
                    <a:p>
                      <a:pPr algn="ctr" rtl="0" fontAlgn="ctr"/>
                      <a:r>
                        <a:rPr lang="en-US" sz="700" u="none" strike="noStrike" dirty="0">
                          <a:solidFill>
                            <a:schemeClr val="bg1"/>
                          </a:solidFill>
                          <a:effectLst/>
                          <a:latin typeface="+mn-ea"/>
                          <a:ea typeface="+mn-ea"/>
                        </a:rPr>
                        <a:t>Campaign Total</a:t>
                      </a:r>
                      <a:endParaRPr 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FFFFFF"/>
                          </a:solidFill>
                          <a:effectLst/>
                          <a:latin typeface="+mn-ea"/>
                          <a:ea typeface="+mn-ea"/>
                        </a:rPr>
                        <a:t>50,000,000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69,660,000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66,720,000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75,720,000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75,720,000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75,720,000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75,720,000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75,720,000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75,720,000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75,720,000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75,720,000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75,720,000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a:solidFill>
                            <a:srgbClr val="FFFFFF"/>
                          </a:solidFill>
                          <a:effectLst/>
                          <a:latin typeface="+mn-ea"/>
                          <a:ea typeface="+mn-ea"/>
                        </a:rPr>
                        <a:t>75,720,000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tc>
                  <a:txBody>
                    <a:bodyPr/>
                    <a:lstStyle/>
                    <a:p>
                      <a:pPr algn="r" rtl="0" fontAlgn="ctr"/>
                      <a:r>
                        <a:rPr lang="en-US" altLang="ko-KR" sz="700" b="1" i="0" u="none" strike="noStrike" dirty="0">
                          <a:solidFill>
                            <a:srgbClr val="FFFFFF"/>
                          </a:solidFill>
                          <a:effectLst/>
                          <a:latin typeface="+mn-ea"/>
                          <a:ea typeface="+mn-ea"/>
                        </a:rPr>
                        <a:t>943,580,000 </a:t>
                      </a:r>
                    </a:p>
                  </a:txBody>
                  <a:tcPr marL="6350" marR="36000" marT="635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258355914"/>
                  </a:ext>
                </a:extLst>
              </a:tr>
              <a:tr h="149908">
                <a:tc gridSpan="2">
                  <a:txBody>
                    <a:bodyPr/>
                    <a:lstStyle/>
                    <a:p>
                      <a:pPr algn="ctr" rtl="0" fontAlgn="ctr"/>
                      <a:r>
                        <a:rPr lang="en-US" sz="700" b="1" u="none" strike="noStrike" dirty="0">
                          <a:solidFill>
                            <a:schemeClr val="bg1"/>
                          </a:solidFill>
                          <a:effectLst/>
                          <a:latin typeface="+mn-ea"/>
                          <a:ea typeface="+mn-ea"/>
                        </a:rPr>
                        <a:t>Non-Organic </a:t>
                      </a:r>
                      <a:r>
                        <a:rPr lang="ko-KR" altLang="en-US" sz="700" b="1" u="none" strike="noStrike" dirty="0">
                          <a:solidFill>
                            <a:schemeClr val="bg1"/>
                          </a:solidFill>
                          <a:effectLst/>
                          <a:latin typeface="+mn-ea"/>
                          <a:ea typeface="+mn-ea"/>
                        </a:rPr>
                        <a:t>신규 회원</a:t>
                      </a:r>
                      <a:endParaRPr lang="ko-KR" altLang="en-US" sz="700" b="1" i="0" u="none" strike="noStrike" dirty="0">
                        <a:solidFill>
                          <a:schemeClr val="bg1"/>
                        </a:solidFill>
                        <a:effectLst/>
                        <a:latin typeface="+mn-ea"/>
                        <a:ea typeface="+mn-ea"/>
                      </a:endParaRPr>
                    </a:p>
                  </a:txBody>
                  <a:tcPr marL="3667" marR="36000" marT="18000" marB="18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hMerge="1">
                  <a:txBody>
                    <a:bodyPr/>
                    <a:lstStyle/>
                    <a:p>
                      <a:pPr latinLnBrk="1"/>
                      <a:endParaRPr lang="ko-KR" altLang="en-US"/>
                    </a:p>
                  </a:txBody>
                  <a:tcPr/>
                </a:tc>
                <a:tc>
                  <a:txBody>
                    <a:bodyPr/>
                    <a:lstStyle/>
                    <a:p>
                      <a:pPr algn="r" rtl="0" fontAlgn="ctr"/>
                      <a:r>
                        <a:rPr lang="ko-KR" altLang="en-US" sz="700" b="1" i="0" u="none" strike="noStrike">
                          <a:solidFill>
                            <a:srgbClr val="FFFFFF"/>
                          </a:solidFill>
                          <a:effectLst/>
                          <a:latin typeface="+mn-ea"/>
                          <a:ea typeface="+mn-ea"/>
                        </a:rPr>
                        <a:t>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9,092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9,092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9,464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9,464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9,464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9,464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9,464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9,464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9,464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9,464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9,464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a:solidFill>
                            <a:srgbClr val="FFFFFF"/>
                          </a:solidFill>
                          <a:effectLst/>
                          <a:latin typeface="+mn-ea"/>
                          <a:ea typeface="+mn-ea"/>
                        </a:rPr>
                        <a:t>9,464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tc>
                  <a:txBody>
                    <a:bodyPr/>
                    <a:lstStyle/>
                    <a:p>
                      <a:pPr algn="r" rtl="0" fontAlgn="ctr"/>
                      <a:r>
                        <a:rPr lang="en-US" altLang="ko-KR" sz="700" b="1" i="0" u="none" strike="noStrike" dirty="0">
                          <a:solidFill>
                            <a:srgbClr val="FFFFFF"/>
                          </a:solidFill>
                          <a:effectLst/>
                          <a:latin typeface="+mn-ea"/>
                          <a:ea typeface="+mn-ea"/>
                        </a:rPr>
                        <a:t>112,824 </a:t>
                      </a:r>
                    </a:p>
                  </a:txBody>
                  <a:tcPr marL="6350" marR="36000" marT="635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030A0"/>
                    </a:solidFill>
                  </a:tcPr>
                </a:tc>
                <a:extLst>
                  <a:ext uri="{0D108BD9-81ED-4DB2-BD59-A6C34878D82A}">
                    <a16:rowId xmlns:a16="http://schemas.microsoft.com/office/drawing/2014/main" val="3141055931"/>
                  </a:ext>
                </a:extLst>
              </a:tr>
            </a:tbl>
          </a:graphicData>
        </a:graphic>
      </p:graphicFrame>
    </p:spTree>
    <p:extLst>
      <p:ext uri="{BB962C8B-B14F-4D97-AF65-F5344CB8AC3E}">
        <p14:creationId xmlns:p14="http://schemas.microsoft.com/office/powerpoint/2010/main" val="1705906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슬라이드 번호 개체 틀 6"/>
          <p:cNvSpPr>
            <a:spLocks noGrp="1"/>
          </p:cNvSpPr>
          <p:nvPr>
            <p:ph type="sldNum" sz="quarter" idx="12"/>
          </p:nvPr>
        </p:nvSpPr>
        <p:spPr/>
        <p:txBody>
          <a:bodyPr/>
          <a:lstStyle/>
          <a:p>
            <a:fld id="{B99C6B5B-76EA-402D-A0A3-0B93B25CE1A8}" type="slidenum">
              <a:rPr lang="ko-KR" altLang="en-US" smtClean="0"/>
              <a:pPr/>
              <a:t>5</a:t>
            </a:fld>
            <a:endParaRPr lang="ko-KR" altLang="en-US"/>
          </a:p>
        </p:txBody>
      </p:sp>
      <p:sp>
        <p:nvSpPr>
          <p:cNvPr id="2" name="제목 1"/>
          <p:cNvSpPr>
            <a:spLocks noGrp="1"/>
          </p:cNvSpPr>
          <p:nvPr>
            <p:ph type="title"/>
          </p:nvPr>
        </p:nvSpPr>
        <p:spPr/>
        <p:txBody>
          <a:bodyPr/>
          <a:lstStyle/>
          <a:p>
            <a:r>
              <a:rPr lang="en-US" altLang="ko-KR" dirty="0" smtClean="0">
                <a:latin typeface="HY헤드라인M" panose="02030600000101010101" pitchFamily="18" charset="-127"/>
                <a:ea typeface="HY헤드라인M" panose="02030600000101010101" pitchFamily="18" charset="-127"/>
              </a:rPr>
              <a:t>[</a:t>
            </a:r>
            <a:r>
              <a:rPr lang="ko-KR" altLang="en-US" dirty="0" smtClean="0">
                <a:latin typeface="HY헤드라인M" panose="02030600000101010101" pitchFamily="18" charset="-127"/>
                <a:ea typeface="HY헤드라인M" panose="02030600000101010101" pitchFamily="18" charset="-127"/>
              </a:rPr>
              <a:t>참고자료</a:t>
            </a:r>
            <a:r>
              <a:rPr lang="en-US" altLang="ko-KR" dirty="0" smtClean="0">
                <a:latin typeface="HY헤드라인M" panose="02030600000101010101" pitchFamily="18" charset="-127"/>
                <a:ea typeface="HY헤드라인M" panose="02030600000101010101" pitchFamily="18" charset="-127"/>
              </a:rPr>
              <a:t>1] </a:t>
            </a:r>
            <a:r>
              <a:rPr lang="ko-KR" altLang="en-US" dirty="0" err="1" smtClean="0">
                <a:latin typeface="HY헤드라인M" panose="02030600000101010101" pitchFamily="18" charset="-127"/>
                <a:ea typeface="HY헤드라인M" panose="02030600000101010101" pitchFamily="18" charset="-127"/>
              </a:rPr>
              <a:t>매체별</a:t>
            </a:r>
            <a:r>
              <a:rPr lang="ko-KR" altLang="en-US" dirty="0" smtClean="0">
                <a:latin typeface="HY헤드라인M" panose="02030600000101010101" pitchFamily="18" charset="-127"/>
                <a:ea typeface="HY헤드라인M" panose="02030600000101010101" pitchFamily="18" charset="-127"/>
              </a:rPr>
              <a:t> 광고 효과 추정 자료 </a:t>
            </a:r>
            <a:endParaRPr lang="ko-KR" altLang="en-US" dirty="0">
              <a:latin typeface="HY헤드라인M" panose="02030600000101010101" pitchFamily="18" charset="-127"/>
              <a:ea typeface="HY헤드라인M" panose="02030600000101010101" pitchFamily="18" charset="-127"/>
            </a:endParaRPr>
          </a:p>
        </p:txBody>
      </p:sp>
      <p:graphicFrame>
        <p:nvGraphicFramePr>
          <p:cNvPr id="5" name="표 4"/>
          <p:cNvGraphicFramePr>
            <a:graphicFrameLocks noGrp="1"/>
          </p:cNvGraphicFramePr>
          <p:nvPr>
            <p:extLst>
              <p:ext uri="{D42A27DB-BD31-4B8C-83A1-F6EECF244321}">
                <p14:modId xmlns:p14="http://schemas.microsoft.com/office/powerpoint/2010/main" val="4163467155"/>
              </p:ext>
            </p:extLst>
          </p:nvPr>
        </p:nvGraphicFramePr>
        <p:xfrm>
          <a:off x="272480" y="836606"/>
          <a:ext cx="9217024" cy="5421240"/>
        </p:xfrm>
        <a:graphic>
          <a:graphicData uri="http://schemas.openxmlformats.org/drawingml/2006/table">
            <a:tbl>
              <a:tblPr>
                <a:tableStyleId>{5C22544A-7EE6-4342-B048-85BDC9FD1C3A}</a:tableStyleId>
              </a:tblPr>
              <a:tblGrid>
                <a:gridCol w="476087">
                  <a:extLst>
                    <a:ext uri="{9D8B030D-6E8A-4147-A177-3AD203B41FA5}">
                      <a16:colId xmlns:a16="http://schemas.microsoft.com/office/drawing/2014/main" val="1937939836"/>
                    </a:ext>
                  </a:extLst>
                </a:gridCol>
                <a:gridCol w="1111690">
                  <a:extLst>
                    <a:ext uri="{9D8B030D-6E8A-4147-A177-3AD203B41FA5}">
                      <a16:colId xmlns:a16="http://schemas.microsoft.com/office/drawing/2014/main" val="4005589197"/>
                    </a:ext>
                  </a:extLst>
                </a:gridCol>
                <a:gridCol w="535010">
                  <a:extLst>
                    <a:ext uri="{9D8B030D-6E8A-4147-A177-3AD203B41FA5}">
                      <a16:colId xmlns:a16="http://schemas.microsoft.com/office/drawing/2014/main" val="1455827757"/>
                    </a:ext>
                  </a:extLst>
                </a:gridCol>
                <a:gridCol w="630545">
                  <a:extLst>
                    <a:ext uri="{9D8B030D-6E8A-4147-A177-3AD203B41FA5}">
                      <a16:colId xmlns:a16="http://schemas.microsoft.com/office/drawing/2014/main" val="2007381338"/>
                    </a:ext>
                  </a:extLst>
                </a:gridCol>
                <a:gridCol w="630545">
                  <a:extLst>
                    <a:ext uri="{9D8B030D-6E8A-4147-A177-3AD203B41FA5}">
                      <a16:colId xmlns:a16="http://schemas.microsoft.com/office/drawing/2014/main" val="545578331"/>
                    </a:ext>
                  </a:extLst>
                </a:gridCol>
                <a:gridCol w="587767">
                  <a:extLst>
                    <a:ext uri="{9D8B030D-6E8A-4147-A177-3AD203B41FA5}">
                      <a16:colId xmlns:a16="http://schemas.microsoft.com/office/drawing/2014/main" val="2227320719"/>
                    </a:ext>
                  </a:extLst>
                </a:gridCol>
                <a:gridCol w="812796">
                  <a:extLst>
                    <a:ext uri="{9D8B030D-6E8A-4147-A177-3AD203B41FA5}">
                      <a16:colId xmlns:a16="http://schemas.microsoft.com/office/drawing/2014/main" val="2884128927"/>
                    </a:ext>
                  </a:extLst>
                </a:gridCol>
                <a:gridCol w="569432">
                  <a:extLst>
                    <a:ext uri="{9D8B030D-6E8A-4147-A177-3AD203B41FA5}">
                      <a16:colId xmlns:a16="http://schemas.microsoft.com/office/drawing/2014/main" val="293427719"/>
                    </a:ext>
                  </a:extLst>
                </a:gridCol>
                <a:gridCol w="542762">
                  <a:extLst>
                    <a:ext uri="{9D8B030D-6E8A-4147-A177-3AD203B41FA5}">
                      <a16:colId xmlns:a16="http://schemas.microsoft.com/office/drawing/2014/main" val="3292584986"/>
                    </a:ext>
                  </a:extLst>
                </a:gridCol>
                <a:gridCol w="587767">
                  <a:extLst>
                    <a:ext uri="{9D8B030D-6E8A-4147-A177-3AD203B41FA5}">
                      <a16:colId xmlns:a16="http://schemas.microsoft.com/office/drawing/2014/main" val="2006705509"/>
                    </a:ext>
                  </a:extLst>
                </a:gridCol>
                <a:gridCol w="676112">
                  <a:extLst>
                    <a:ext uri="{9D8B030D-6E8A-4147-A177-3AD203B41FA5}">
                      <a16:colId xmlns:a16="http://schemas.microsoft.com/office/drawing/2014/main" val="1114294367"/>
                    </a:ext>
                  </a:extLst>
                </a:gridCol>
                <a:gridCol w="542762">
                  <a:extLst>
                    <a:ext uri="{9D8B030D-6E8A-4147-A177-3AD203B41FA5}">
                      <a16:colId xmlns:a16="http://schemas.microsoft.com/office/drawing/2014/main" val="2847108123"/>
                    </a:ext>
                  </a:extLst>
                </a:gridCol>
                <a:gridCol w="587767">
                  <a:extLst>
                    <a:ext uri="{9D8B030D-6E8A-4147-A177-3AD203B41FA5}">
                      <a16:colId xmlns:a16="http://schemas.microsoft.com/office/drawing/2014/main" val="1362572469"/>
                    </a:ext>
                  </a:extLst>
                </a:gridCol>
                <a:gridCol w="925982">
                  <a:extLst>
                    <a:ext uri="{9D8B030D-6E8A-4147-A177-3AD203B41FA5}">
                      <a16:colId xmlns:a16="http://schemas.microsoft.com/office/drawing/2014/main" val="3059792565"/>
                    </a:ext>
                  </a:extLst>
                </a:gridCol>
              </a:tblGrid>
              <a:tr h="130588">
                <a:tc>
                  <a:txBody>
                    <a:bodyPr/>
                    <a:lstStyle/>
                    <a:p>
                      <a:pPr algn="ctr" rtl="0" fontAlgn="ctr"/>
                      <a:r>
                        <a:rPr lang="ko-KR" altLang="en-US" sz="700" b="1" u="none" strike="noStrike" dirty="0">
                          <a:solidFill>
                            <a:schemeClr val="bg1"/>
                          </a:solidFill>
                          <a:effectLst/>
                          <a:latin typeface="+mn-ea"/>
                          <a:ea typeface="+mn-ea"/>
                        </a:rPr>
                        <a:t>구분</a:t>
                      </a:r>
                      <a:endParaRPr lang="ko-KR" alt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dirty="0">
                          <a:solidFill>
                            <a:schemeClr val="bg1"/>
                          </a:solidFill>
                          <a:effectLst/>
                          <a:latin typeface="+mn-ea"/>
                          <a:ea typeface="+mn-ea"/>
                        </a:rPr>
                        <a:t>매체</a:t>
                      </a:r>
                      <a:endParaRPr lang="ko-KR" alt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dirty="0">
                          <a:solidFill>
                            <a:schemeClr val="bg1"/>
                          </a:solidFill>
                          <a:effectLst/>
                          <a:latin typeface="+mn-ea"/>
                          <a:ea typeface="+mn-ea"/>
                        </a:rPr>
                        <a:t> </a:t>
                      </a:r>
                      <a:r>
                        <a:rPr lang="ko-KR" altLang="en-US" sz="700" b="1" u="none" strike="noStrike" dirty="0" err="1">
                          <a:solidFill>
                            <a:schemeClr val="bg1"/>
                          </a:solidFill>
                          <a:effectLst/>
                          <a:latin typeface="+mn-ea"/>
                          <a:ea typeface="+mn-ea"/>
                        </a:rPr>
                        <a:t>노출수</a:t>
                      </a:r>
                      <a:r>
                        <a:rPr lang="ko-KR" altLang="en-US" sz="700" b="1" u="none" strike="noStrike" dirty="0">
                          <a:solidFill>
                            <a:schemeClr val="bg1"/>
                          </a:solidFill>
                          <a:effectLst/>
                          <a:latin typeface="+mn-ea"/>
                          <a:ea typeface="+mn-ea"/>
                        </a:rPr>
                        <a:t> </a:t>
                      </a:r>
                      <a:endParaRPr lang="ko-KR" alt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dirty="0">
                          <a:solidFill>
                            <a:schemeClr val="bg1"/>
                          </a:solidFill>
                          <a:effectLst/>
                          <a:latin typeface="+mn-ea"/>
                          <a:ea typeface="+mn-ea"/>
                        </a:rPr>
                        <a:t> </a:t>
                      </a:r>
                      <a:r>
                        <a:rPr lang="ko-KR" altLang="en-US" sz="700" b="1" u="none" strike="noStrike" dirty="0" err="1">
                          <a:solidFill>
                            <a:schemeClr val="bg1"/>
                          </a:solidFill>
                          <a:effectLst/>
                          <a:latin typeface="+mn-ea"/>
                          <a:ea typeface="+mn-ea"/>
                        </a:rPr>
                        <a:t>클릭수</a:t>
                      </a:r>
                      <a:r>
                        <a:rPr lang="ko-KR" altLang="en-US" sz="700" b="1" u="none" strike="noStrike" dirty="0">
                          <a:solidFill>
                            <a:schemeClr val="bg1"/>
                          </a:solidFill>
                          <a:effectLst/>
                          <a:latin typeface="+mn-ea"/>
                          <a:ea typeface="+mn-ea"/>
                        </a:rPr>
                        <a:t> </a:t>
                      </a:r>
                      <a:endParaRPr lang="ko-KR" alt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dirty="0" err="1">
                          <a:solidFill>
                            <a:schemeClr val="bg1"/>
                          </a:solidFill>
                          <a:effectLst/>
                          <a:latin typeface="+mn-ea"/>
                          <a:ea typeface="+mn-ea"/>
                        </a:rPr>
                        <a:t>클릭률</a:t>
                      </a:r>
                      <a:endParaRPr lang="ko-KR" alt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a:solidFill>
                            <a:schemeClr val="bg1"/>
                          </a:solidFill>
                          <a:effectLst/>
                          <a:latin typeface="+mn-ea"/>
                          <a:ea typeface="+mn-ea"/>
                        </a:rPr>
                        <a:t> 클릭단가 </a:t>
                      </a:r>
                      <a:endParaRPr lang="ko-KR" altLang="en-US" sz="700" b="1" i="0" u="none" strike="noStrike">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dirty="0">
                          <a:solidFill>
                            <a:schemeClr val="bg1"/>
                          </a:solidFill>
                          <a:effectLst/>
                          <a:latin typeface="+mn-ea"/>
                          <a:ea typeface="+mn-ea"/>
                        </a:rPr>
                        <a:t> 광고비</a:t>
                      </a:r>
                      <a:r>
                        <a:rPr lang="en-US" altLang="ko-KR" sz="700" b="1" u="none" strike="noStrike" dirty="0">
                          <a:solidFill>
                            <a:schemeClr val="bg1"/>
                          </a:solidFill>
                          <a:effectLst/>
                          <a:latin typeface="+mn-ea"/>
                          <a:ea typeface="+mn-ea"/>
                        </a:rPr>
                        <a:t>(</a:t>
                      </a:r>
                      <a:r>
                        <a:rPr lang="en-US" sz="700" b="1" u="none" strike="noStrike" dirty="0">
                          <a:solidFill>
                            <a:schemeClr val="bg1"/>
                          </a:solidFill>
                          <a:effectLst/>
                          <a:latin typeface="+mn-ea"/>
                          <a:ea typeface="+mn-ea"/>
                        </a:rPr>
                        <a:t>VAT</a:t>
                      </a:r>
                      <a:r>
                        <a:rPr lang="ko-KR" altLang="en-US" sz="700" b="1" u="none" strike="noStrike" dirty="0">
                          <a:solidFill>
                            <a:schemeClr val="bg1"/>
                          </a:solidFill>
                          <a:effectLst/>
                          <a:latin typeface="+mn-ea"/>
                          <a:ea typeface="+mn-ea"/>
                        </a:rPr>
                        <a:t>별도</a:t>
                      </a:r>
                      <a:r>
                        <a:rPr lang="en-US" altLang="ko-KR" sz="700" b="1" u="none" strike="noStrike" dirty="0">
                          <a:solidFill>
                            <a:schemeClr val="bg1"/>
                          </a:solidFill>
                          <a:effectLst/>
                          <a:latin typeface="+mn-ea"/>
                          <a:ea typeface="+mn-ea"/>
                        </a:rPr>
                        <a:t>) </a:t>
                      </a:r>
                      <a:endParaRPr lang="en-US" altLang="ko-KR"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dirty="0">
                          <a:solidFill>
                            <a:schemeClr val="bg1"/>
                          </a:solidFill>
                          <a:effectLst/>
                          <a:latin typeface="+mn-ea"/>
                          <a:ea typeface="+mn-ea"/>
                        </a:rPr>
                        <a:t> 앱 설치 수 </a:t>
                      </a:r>
                      <a:endParaRPr lang="ko-KR" alt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dirty="0">
                          <a:solidFill>
                            <a:schemeClr val="bg1"/>
                          </a:solidFill>
                          <a:effectLst/>
                          <a:latin typeface="+mn-ea"/>
                          <a:ea typeface="+mn-ea"/>
                        </a:rPr>
                        <a:t>설치 </a:t>
                      </a:r>
                      <a:r>
                        <a:rPr lang="ko-KR" altLang="en-US" sz="700" b="1" u="none" strike="noStrike" dirty="0" err="1">
                          <a:solidFill>
                            <a:schemeClr val="bg1"/>
                          </a:solidFill>
                          <a:effectLst/>
                          <a:latin typeface="+mn-ea"/>
                          <a:ea typeface="+mn-ea"/>
                        </a:rPr>
                        <a:t>전환율</a:t>
                      </a:r>
                      <a:endParaRPr lang="ko-KR" alt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a:solidFill>
                            <a:schemeClr val="bg1"/>
                          </a:solidFill>
                          <a:effectLst/>
                          <a:latin typeface="+mn-ea"/>
                          <a:ea typeface="+mn-ea"/>
                        </a:rPr>
                        <a:t> 설치단가 </a:t>
                      </a:r>
                      <a:endParaRPr lang="ko-KR" altLang="en-US" sz="700" b="1" i="0" u="none" strike="noStrike">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dirty="0">
                          <a:solidFill>
                            <a:schemeClr val="bg1"/>
                          </a:solidFill>
                          <a:effectLst/>
                          <a:latin typeface="+mn-ea"/>
                          <a:ea typeface="+mn-ea"/>
                        </a:rPr>
                        <a:t>  회원가입 수  </a:t>
                      </a:r>
                      <a:endParaRPr lang="ko-KR" alt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dirty="0">
                          <a:solidFill>
                            <a:schemeClr val="bg1"/>
                          </a:solidFill>
                          <a:effectLst/>
                          <a:latin typeface="+mn-ea"/>
                          <a:ea typeface="+mn-ea"/>
                        </a:rPr>
                        <a:t>가입 </a:t>
                      </a:r>
                      <a:r>
                        <a:rPr lang="ko-KR" altLang="en-US" sz="700" b="1" u="none" strike="noStrike" dirty="0" err="1">
                          <a:solidFill>
                            <a:schemeClr val="bg1"/>
                          </a:solidFill>
                          <a:effectLst/>
                          <a:latin typeface="+mn-ea"/>
                          <a:ea typeface="+mn-ea"/>
                        </a:rPr>
                        <a:t>전환율</a:t>
                      </a:r>
                      <a:endParaRPr lang="ko-KR" alt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dirty="0">
                          <a:solidFill>
                            <a:schemeClr val="bg1"/>
                          </a:solidFill>
                          <a:effectLst/>
                          <a:latin typeface="+mn-ea"/>
                          <a:ea typeface="+mn-ea"/>
                        </a:rPr>
                        <a:t> </a:t>
                      </a:r>
                      <a:r>
                        <a:rPr lang="ko-KR" altLang="en-US" sz="700" b="1" u="none" strike="noStrike" dirty="0" err="1">
                          <a:solidFill>
                            <a:schemeClr val="bg1"/>
                          </a:solidFill>
                          <a:effectLst/>
                          <a:latin typeface="+mn-ea"/>
                          <a:ea typeface="+mn-ea"/>
                        </a:rPr>
                        <a:t>가입단가</a:t>
                      </a:r>
                      <a:r>
                        <a:rPr lang="ko-KR" altLang="en-US" sz="700" b="1" u="none" strike="noStrike" dirty="0">
                          <a:solidFill>
                            <a:schemeClr val="bg1"/>
                          </a:solidFill>
                          <a:effectLst/>
                          <a:latin typeface="+mn-ea"/>
                          <a:ea typeface="+mn-ea"/>
                        </a:rPr>
                        <a:t> </a:t>
                      </a:r>
                      <a:endParaRPr lang="ko-KR" alt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ko-KR" altLang="en-US" sz="700" b="1" u="none" strike="noStrike" dirty="0">
                          <a:solidFill>
                            <a:schemeClr val="bg1"/>
                          </a:solidFill>
                          <a:effectLst/>
                          <a:latin typeface="+mn-ea"/>
                          <a:ea typeface="+mn-ea"/>
                        </a:rPr>
                        <a:t>비고</a:t>
                      </a:r>
                      <a:endParaRPr lang="ko-KR" alt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802932578"/>
                  </a:ext>
                </a:extLst>
              </a:tr>
              <a:tr h="130588">
                <a:tc rowSpan="3">
                  <a:txBody>
                    <a:bodyPr/>
                    <a:lstStyle/>
                    <a:p>
                      <a:pPr algn="ctr" rtl="0" fontAlgn="ctr"/>
                      <a:r>
                        <a:rPr lang="en-US" sz="700" u="none" strike="noStrike">
                          <a:effectLst/>
                          <a:latin typeface="+mn-ea"/>
                          <a:ea typeface="+mn-ea"/>
                        </a:rPr>
                        <a:t>SA</a:t>
                      </a:r>
                      <a:endParaRPr 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네이버 </a:t>
                      </a:r>
                      <a:r>
                        <a:rPr lang="en-US" sz="700" u="none" strike="noStrike">
                          <a:effectLst/>
                          <a:latin typeface="+mn-ea"/>
                          <a:ea typeface="+mn-ea"/>
                        </a:rPr>
                        <a:t>BS</a:t>
                      </a:r>
                      <a:endParaRPr 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750 </a:t>
                      </a:r>
                      <a:endParaRPr lang="en-US" altLang="ko-KR"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300 </a:t>
                      </a:r>
                      <a:endParaRPr lang="en-US" altLang="ko-KR"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40.00%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4,000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1,200,000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42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14.00%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28,571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23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55.00%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51,948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51067077"/>
                  </a:ext>
                </a:extLst>
              </a:tr>
              <a:tr h="13058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네이버 </a:t>
                      </a:r>
                      <a:r>
                        <a:rPr lang="en-US" sz="700" u="none" strike="noStrike">
                          <a:effectLst/>
                          <a:latin typeface="+mn-ea"/>
                          <a:ea typeface="+mn-ea"/>
                        </a:rPr>
                        <a:t>SA</a:t>
                      </a:r>
                      <a:endParaRPr 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40,268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600 </a:t>
                      </a:r>
                      <a:endParaRPr lang="en-US" altLang="ko-KR"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1.49%</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600,000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42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7.00%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14,286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48.00%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29,762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526368"/>
                  </a:ext>
                </a:extLst>
              </a:tr>
              <a:tr h="13058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구글 </a:t>
                      </a:r>
                      <a:r>
                        <a:rPr lang="en-US" sz="700" u="none" strike="noStrike">
                          <a:effectLst/>
                          <a:latin typeface="+mn-ea"/>
                          <a:ea typeface="+mn-ea"/>
                        </a:rPr>
                        <a:t>SA</a:t>
                      </a:r>
                      <a:endParaRPr 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9,091 </a:t>
                      </a:r>
                      <a:endParaRPr lang="en-US" altLang="ko-KR"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364 </a:t>
                      </a:r>
                      <a:endParaRPr lang="en-US" altLang="ko-KR"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4.00%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1,100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400,000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29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8.00%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13,750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13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45.00%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30,556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35489076"/>
                  </a:ext>
                </a:extLst>
              </a:tr>
              <a:tr h="13058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algn="r" rtl="0" fontAlgn="ctr"/>
                      <a:r>
                        <a:rPr lang="ko-KR" altLang="en-US" sz="700" b="1" u="none" strike="noStrike">
                          <a:effectLst/>
                          <a:latin typeface="+mn-ea"/>
                          <a:ea typeface="+mn-ea"/>
                        </a:rPr>
                        <a:t>     </a:t>
                      </a:r>
                      <a:r>
                        <a:rPr lang="en-US" altLang="ko-KR" sz="700" b="1" u="none" strike="noStrike">
                          <a:effectLst/>
                          <a:latin typeface="+mn-ea"/>
                          <a:ea typeface="+mn-ea"/>
                        </a:rPr>
                        <a:t>50,109 </a:t>
                      </a:r>
                      <a:endParaRPr lang="en-US" altLang="ko-KR" sz="700" b="1"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1,264 </a:t>
                      </a:r>
                      <a:endParaRPr lang="en-US" altLang="ko-KR" sz="700" b="1"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2.52%</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1,741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2,200,000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113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8.95%</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19,453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56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49.83%</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39,041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rtl="0" fontAlgn="ctr"/>
                      <a:r>
                        <a:rPr lang="ko-KR" altLang="en-US" sz="700" b="1" u="none" strike="noStrike" dirty="0">
                          <a:effectLst/>
                          <a:latin typeface="+mn-ea"/>
                          <a:ea typeface="+mn-ea"/>
                        </a:rPr>
                        <a:t>　</a:t>
                      </a:r>
                      <a:endParaRPr lang="ko-KR" altLang="en-US" sz="700" b="1"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38925485"/>
                  </a:ext>
                </a:extLst>
              </a:tr>
              <a:tr h="130588">
                <a:tc rowSpan="3">
                  <a:txBody>
                    <a:bodyPr/>
                    <a:lstStyle/>
                    <a:p>
                      <a:pPr algn="ctr" rtl="0" fontAlgn="ctr"/>
                      <a:r>
                        <a:rPr lang="en-US" sz="700" u="none" strike="noStrike">
                          <a:effectLst/>
                          <a:latin typeface="+mn-ea"/>
                          <a:ea typeface="+mn-ea"/>
                        </a:rPr>
                        <a:t>DA</a:t>
                      </a:r>
                      <a:br>
                        <a:rPr lang="en-US" sz="700" u="none" strike="noStrike">
                          <a:effectLst/>
                          <a:latin typeface="+mn-ea"/>
                          <a:ea typeface="+mn-ea"/>
                        </a:rPr>
                      </a:br>
                      <a:r>
                        <a:rPr lang="en-US" sz="700" u="none" strike="noStrike">
                          <a:effectLst/>
                          <a:latin typeface="+mn-ea"/>
                          <a:ea typeface="+mn-ea"/>
                        </a:rPr>
                        <a:t>(</a:t>
                      </a:r>
                      <a:r>
                        <a:rPr lang="ko-KR" altLang="en-US" sz="700" u="none" strike="noStrike">
                          <a:effectLst/>
                          <a:latin typeface="+mn-ea"/>
                          <a:ea typeface="+mn-ea"/>
                        </a:rPr>
                        <a:t>신규타겟</a:t>
                      </a:r>
                      <a:r>
                        <a:rPr lang="en-US" altLang="ko-KR" sz="700" u="none" strike="noStrike">
                          <a:effectLst/>
                          <a:latin typeface="+mn-ea"/>
                          <a:ea typeface="+mn-ea"/>
                        </a:rPr>
                        <a:t>)</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구글 </a:t>
                      </a:r>
                      <a:r>
                        <a:rPr lang="en-US" sz="700" u="none" strike="noStrike">
                          <a:effectLst/>
                          <a:latin typeface="+mn-ea"/>
                          <a:ea typeface="+mn-ea"/>
                        </a:rPr>
                        <a:t>AC</a:t>
                      </a:r>
                      <a:endParaRPr 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347,222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6,250 </a:t>
                      </a:r>
                      <a:endParaRPr lang="en-US" altLang="ko-KR"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1.80%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1,600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10,000,000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1,063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17.00%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9,412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298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28.00%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33,613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0430001"/>
                  </a:ext>
                </a:extLst>
              </a:tr>
              <a:tr h="13058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메타</a:t>
                      </a:r>
                      <a:r>
                        <a:rPr lang="en-US" altLang="ko-KR" sz="700" u="none" strike="noStrike">
                          <a:effectLst/>
                          <a:latin typeface="+mn-ea"/>
                          <a:ea typeface="+mn-ea"/>
                        </a:rPr>
                        <a:t>(</a:t>
                      </a:r>
                      <a:r>
                        <a:rPr lang="en-US" sz="700" u="none" strike="noStrike">
                          <a:effectLst/>
                          <a:latin typeface="+mn-ea"/>
                          <a:ea typeface="+mn-ea"/>
                        </a:rPr>
                        <a:t>FB/IG)</a:t>
                      </a:r>
                      <a:endParaRPr 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462,963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4,167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0.90%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2,400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10,000,000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500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12.00%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290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58.00%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34,483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63357841"/>
                  </a:ext>
                </a:extLst>
              </a:tr>
              <a:tr h="130588">
                <a:tc vMerge="1">
                  <a:txBody>
                    <a:bodyPr/>
                    <a:lstStyle/>
                    <a:p>
                      <a:pPr latinLnBrk="1"/>
                      <a:endParaRPr lang="ko-KR" altLang="en-US"/>
                    </a:p>
                  </a:txBody>
                  <a:tcPr/>
                </a:tc>
                <a:tc>
                  <a:txBody>
                    <a:bodyPr/>
                    <a:lstStyle/>
                    <a:p>
                      <a:pPr algn="ctr" rtl="0" fontAlgn="ctr"/>
                      <a:r>
                        <a:rPr lang="en-US" sz="700" u="none" strike="noStrike">
                          <a:effectLst/>
                          <a:latin typeface="+mn-ea"/>
                          <a:ea typeface="+mn-ea"/>
                        </a:rPr>
                        <a:t>Apple SA</a:t>
                      </a:r>
                      <a:endParaRPr 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22,727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909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4.00%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2,200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2,000,000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255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28.00%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7,857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115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45.00%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17,460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9156361"/>
                  </a:ext>
                </a:extLst>
              </a:tr>
              <a:tr h="13058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832,912 </a:t>
                      </a:r>
                      <a:endParaRPr lang="en-US" altLang="ko-KR" sz="700" b="1"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11,326 </a:t>
                      </a:r>
                      <a:endParaRPr lang="en-US" altLang="ko-KR" sz="700" b="1"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1.36%</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1,942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22,000,000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1,817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16.04%</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12,108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702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38.64%</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31,337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rtl="0" fontAlgn="ctr"/>
                      <a:r>
                        <a:rPr lang="ko-KR" altLang="en-US" sz="700" b="1" u="none" strike="noStrike" dirty="0">
                          <a:effectLst/>
                          <a:latin typeface="+mn-ea"/>
                          <a:ea typeface="+mn-ea"/>
                        </a:rPr>
                        <a:t>　</a:t>
                      </a:r>
                      <a:endParaRPr lang="ko-KR" altLang="en-US" sz="700" b="1"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8948779"/>
                  </a:ext>
                </a:extLst>
              </a:tr>
              <a:tr h="130588">
                <a:tc rowSpan="2">
                  <a:txBody>
                    <a:bodyPr/>
                    <a:lstStyle/>
                    <a:p>
                      <a:pPr algn="ctr" rtl="0" fontAlgn="ctr"/>
                      <a:r>
                        <a:rPr lang="en-US" sz="700" u="none" strike="noStrike">
                          <a:effectLst/>
                          <a:latin typeface="+mn-ea"/>
                          <a:ea typeface="+mn-ea"/>
                        </a:rPr>
                        <a:t>DA</a:t>
                      </a:r>
                      <a:br>
                        <a:rPr lang="en-US" sz="700" u="none" strike="noStrike">
                          <a:effectLst/>
                          <a:latin typeface="+mn-ea"/>
                          <a:ea typeface="+mn-ea"/>
                        </a:rPr>
                      </a:br>
                      <a:r>
                        <a:rPr lang="en-US" sz="700" u="none" strike="noStrike">
                          <a:effectLst/>
                          <a:latin typeface="+mn-ea"/>
                          <a:ea typeface="+mn-ea"/>
                        </a:rPr>
                        <a:t>(</a:t>
                      </a:r>
                      <a:r>
                        <a:rPr lang="ko-KR" altLang="en-US" sz="700" u="none" strike="noStrike">
                          <a:effectLst/>
                          <a:latin typeface="+mn-ea"/>
                          <a:ea typeface="+mn-ea"/>
                        </a:rPr>
                        <a:t>리타겟</a:t>
                      </a:r>
                      <a:r>
                        <a:rPr lang="en-US" altLang="ko-KR" sz="700" u="none" strike="noStrike">
                          <a:effectLst/>
                          <a:latin typeface="+mn-ea"/>
                          <a:ea typeface="+mn-ea"/>
                        </a:rPr>
                        <a:t>)</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구글 </a:t>
                      </a:r>
                      <a:r>
                        <a:rPr lang="en-US" sz="700" u="none" strike="noStrike">
                          <a:effectLst/>
                          <a:latin typeface="+mn-ea"/>
                          <a:ea typeface="+mn-ea"/>
                        </a:rPr>
                        <a:t>ACe</a:t>
                      </a:r>
                      <a:endParaRPr 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295,858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3,846 </a:t>
                      </a:r>
                      <a:endParaRPr lang="en-US" altLang="ko-KR"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1.30%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1,300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5,000,000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654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17.00%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7,647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196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30.00%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25,490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rowSpan="2">
                  <a:txBody>
                    <a:bodyPr/>
                    <a:lstStyle/>
                    <a:p>
                      <a:pPr algn="l" rtl="0" fontAlgn="ctr"/>
                      <a:r>
                        <a:rPr lang="en-US" altLang="ko-KR" sz="700" u="none" strike="noStrike" dirty="0">
                          <a:effectLst/>
                          <a:latin typeface="+mn-ea"/>
                          <a:ea typeface="+mn-ea"/>
                        </a:rPr>
                        <a:t>DA</a:t>
                      </a:r>
                      <a:r>
                        <a:rPr lang="ko-KR" altLang="en-US" sz="700" u="none" strike="noStrike" dirty="0">
                          <a:effectLst/>
                          <a:latin typeface="+mn-ea"/>
                          <a:ea typeface="+mn-ea"/>
                        </a:rPr>
                        <a:t>결과 </a:t>
                      </a:r>
                      <a:r>
                        <a:rPr lang="en-US" altLang="ko-KR" sz="700" u="none" strike="noStrike" dirty="0">
                          <a:effectLst/>
                          <a:latin typeface="+mn-ea"/>
                          <a:ea typeface="+mn-ea"/>
                        </a:rPr>
                        <a:t>Data</a:t>
                      </a:r>
                      <a:r>
                        <a:rPr lang="ko-KR" altLang="en-US" sz="700" u="none" strike="noStrike" dirty="0">
                          <a:effectLst/>
                          <a:latin typeface="+mn-ea"/>
                          <a:ea typeface="+mn-ea"/>
                        </a:rPr>
                        <a:t>축적 후 진행 가능</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49589997"/>
                  </a:ext>
                </a:extLst>
              </a:tr>
              <a:tr h="13058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메타</a:t>
                      </a:r>
                      <a:r>
                        <a:rPr lang="en-US" altLang="ko-KR" sz="700" u="none" strike="noStrike">
                          <a:effectLst/>
                          <a:latin typeface="+mn-ea"/>
                          <a:ea typeface="+mn-ea"/>
                        </a:rPr>
                        <a:t>(</a:t>
                      </a:r>
                      <a:r>
                        <a:rPr lang="en-US" sz="700" u="none" strike="noStrike">
                          <a:effectLst/>
                          <a:latin typeface="+mn-ea"/>
                          <a:ea typeface="+mn-ea"/>
                        </a:rPr>
                        <a:t>FB/IG)</a:t>
                      </a:r>
                      <a:endParaRPr 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166,667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2,000 </a:t>
                      </a:r>
                      <a:endParaRPr lang="en-US" altLang="ko-KR"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1.20%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4,000,000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280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14.00%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14,286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176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63.00%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22,676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vMerge="1">
                  <a:txBody>
                    <a:bodyPr/>
                    <a:lstStyle/>
                    <a:p>
                      <a:pPr latinLnBrk="1"/>
                      <a:endParaRPr lang="ko-KR" altLang="en-US"/>
                    </a:p>
                  </a:txBody>
                  <a:tcPr/>
                </a:tc>
                <a:extLst>
                  <a:ext uri="{0D108BD9-81ED-4DB2-BD59-A6C34878D82A}">
                    <a16:rowId xmlns:a16="http://schemas.microsoft.com/office/drawing/2014/main" val="1527323769"/>
                  </a:ext>
                </a:extLst>
              </a:tr>
              <a:tr h="13058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algn="r" rtl="0" fontAlgn="ctr"/>
                      <a:r>
                        <a:rPr lang="ko-KR" altLang="en-US" sz="700" b="1" u="none" strike="noStrike">
                          <a:effectLst/>
                          <a:latin typeface="+mn-ea"/>
                          <a:ea typeface="+mn-ea"/>
                        </a:rPr>
                        <a:t>    </a:t>
                      </a:r>
                      <a:r>
                        <a:rPr lang="en-US" altLang="ko-KR" sz="700" b="1" u="none" strike="noStrike">
                          <a:effectLst/>
                          <a:latin typeface="+mn-ea"/>
                          <a:ea typeface="+mn-ea"/>
                        </a:rPr>
                        <a:t>462,525 </a:t>
                      </a:r>
                      <a:endParaRPr lang="en-US" altLang="ko-KR" sz="700" b="1"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a:effectLst/>
                          <a:latin typeface="+mn-ea"/>
                          <a:ea typeface="+mn-ea"/>
                        </a:rPr>
                        <a:t>      </a:t>
                      </a:r>
                      <a:r>
                        <a:rPr lang="en-US" altLang="ko-KR" sz="700" b="1" u="none" strike="noStrike">
                          <a:effectLst/>
                          <a:latin typeface="+mn-ea"/>
                          <a:ea typeface="+mn-ea"/>
                        </a:rPr>
                        <a:t>5,846 </a:t>
                      </a:r>
                      <a:endParaRPr lang="en-US" altLang="ko-KR" sz="700" b="1"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1.26%</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a:effectLst/>
                          <a:latin typeface="+mn-ea"/>
                          <a:ea typeface="+mn-ea"/>
                        </a:rPr>
                        <a:t>      </a:t>
                      </a:r>
                      <a:r>
                        <a:rPr lang="en-US" altLang="ko-KR" sz="700" b="1" u="none" strike="noStrike">
                          <a:effectLst/>
                          <a:latin typeface="+mn-ea"/>
                          <a:ea typeface="+mn-ea"/>
                        </a:rPr>
                        <a:t>1,539 </a:t>
                      </a:r>
                      <a:endParaRPr lang="en-US" altLang="ko-KR" sz="700" b="1"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9,000,000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934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15.97%</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9,638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373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39.89%</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24,158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rtl="0" fontAlgn="ctr"/>
                      <a:r>
                        <a:rPr lang="ko-KR" altLang="en-US" sz="700" b="1" u="none" strike="noStrike" dirty="0">
                          <a:effectLst/>
                          <a:latin typeface="+mn-ea"/>
                          <a:ea typeface="+mn-ea"/>
                        </a:rPr>
                        <a:t>　</a:t>
                      </a:r>
                      <a:endParaRPr lang="ko-KR" altLang="en-US" sz="700" b="1"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13923"/>
                  </a:ext>
                </a:extLst>
              </a:tr>
              <a:tr h="130588">
                <a:tc rowSpan="5">
                  <a:txBody>
                    <a:bodyPr/>
                    <a:lstStyle/>
                    <a:p>
                      <a:pPr algn="ctr" rtl="0" fontAlgn="ctr"/>
                      <a:r>
                        <a:rPr lang="en-US" sz="700" u="none" strike="noStrike">
                          <a:effectLst/>
                          <a:latin typeface="+mn-ea"/>
                          <a:ea typeface="+mn-ea"/>
                        </a:rPr>
                        <a:t>APP</a:t>
                      </a:r>
                      <a:br>
                        <a:rPr lang="en-US" sz="700" u="none" strike="noStrike">
                          <a:effectLst/>
                          <a:latin typeface="+mn-ea"/>
                          <a:ea typeface="+mn-ea"/>
                        </a:rPr>
                      </a:br>
                      <a:r>
                        <a:rPr lang="en-US" sz="700" u="none" strike="noStrike">
                          <a:effectLst/>
                          <a:latin typeface="+mn-ea"/>
                          <a:ea typeface="+mn-ea"/>
                        </a:rPr>
                        <a:t>(CPA)</a:t>
                      </a:r>
                      <a:endParaRPr 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sz="700" u="none" strike="noStrike">
                          <a:effectLst/>
                          <a:latin typeface="+mn-ea"/>
                          <a:ea typeface="+mn-ea"/>
                        </a:rPr>
                        <a:t>(nbt) </a:t>
                      </a:r>
                      <a:r>
                        <a:rPr lang="ko-KR" altLang="en-US" sz="700" u="none" strike="noStrike">
                          <a:effectLst/>
                          <a:latin typeface="+mn-ea"/>
                          <a:ea typeface="+mn-ea"/>
                        </a:rPr>
                        <a:t>쿠키오븐</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2,500,000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50,000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dirty="0">
                          <a:effectLst/>
                          <a:latin typeface="+mn-ea"/>
                          <a:ea typeface="+mn-ea"/>
                        </a:rPr>
                        <a:t>2.00%</a:t>
                      </a:r>
                      <a:endParaRPr lang="en-US" altLang="ko-KR" sz="700" b="0"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10,000,000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7,407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14.81%</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1,350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6,667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90.00%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1,500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rowSpan="5">
                  <a:txBody>
                    <a:bodyPr/>
                    <a:lstStyle/>
                    <a:p>
                      <a:pPr algn="l" rtl="0" fontAlgn="ctr"/>
                      <a:r>
                        <a:rPr lang="ko-KR" altLang="en-US" sz="700" u="none" strike="noStrike" dirty="0" err="1" smtClean="0">
                          <a:effectLst/>
                          <a:latin typeface="+mn-ea"/>
                          <a:ea typeface="+mn-ea"/>
                        </a:rPr>
                        <a:t>앱스플라이어</a:t>
                      </a:r>
                      <a:endParaRPr lang="en-US" altLang="ko-KR" sz="700" u="none" strike="noStrike" dirty="0" smtClean="0">
                        <a:effectLst/>
                        <a:latin typeface="+mn-ea"/>
                        <a:ea typeface="+mn-ea"/>
                      </a:endParaRPr>
                    </a:p>
                    <a:p>
                      <a:pPr algn="l" rtl="0" fontAlgn="ctr"/>
                      <a:r>
                        <a:rPr lang="ko-KR" altLang="en-US" sz="700" u="none" strike="noStrike" dirty="0" smtClean="0">
                          <a:effectLst/>
                          <a:latin typeface="+mn-ea"/>
                          <a:ea typeface="+mn-ea"/>
                        </a:rPr>
                        <a:t>구축 </a:t>
                      </a:r>
                      <a:r>
                        <a:rPr lang="ko-KR" altLang="en-US" sz="700" u="none" strike="noStrike" dirty="0">
                          <a:effectLst/>
                          <a:latin typeface="+mn-ea"/>
                          <a:ea typeface="+mn-ea"/>
                        </a:rPr>
                        <a:t>및 연동 필수</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27464424"/>
                  </a:ext>
                </a:extLst>
              </a:tr>
              <a:tr h="130588">
                <a:tc vMerge="1">
                  <a:txBody>
                    <a:bodyPr/>
                    <a:lstStyle/>
                    <a:p>
                      <a:pPr latinLnBrk="1"/>
                      <a:endParaRPr lang="ko-KR" altLang="en-US"/>
                    </a:p>
                  </a:txBody>
                  <a:tcPr/>
                </a:tc>
                <a:tc>
                  <a:txBody>
                    <a:bodyPr/>
                    <a:lstStyle/>
                    <a:p>
                      <a:pPr algn="ctr" rtl="0" fontAlgn="ctr"/>
                      <a:r>
                        <a:rPr lang="en-US" altLang="ko-KR" sz="700" u="none" strike="noStrike">
                          <a:effectLst/>
                          <a:latin typeface="+mn-ea"/>
                          <a:ea typeface="+mn-ea"/>
                        </a:rPr>
                        <a:t>(nbt) </a:t>
                      </a:r>
                      <a:r>
                        <a:rPr lang="ko-KR" altLang="en-US" sz="700" u="none" strike="noStrike">
                          <a:effectLst/>
                          <a:latin typeface="+mn-ea"/>
                          <a:ea typeface="+mn-ea"/>
                        </a:rPr>
                        <a:t>애디슨오퍼월</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1,666,667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25,000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1.50%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400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10,000,000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7,407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29.63%</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1,350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6,667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90.00%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1,500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vMerge="1">
                  <a:txBody>
                    <a:bodyPr/>
                    <a:lstStyle/>
                    <a:p>
                      <a:pPr latinLnBrk="1"/>
                      <a:endParaRPr lang="ko-KR" altLang="en-US"/>
                    </a:p>
                  </a:txBody>
                  <a:tcPr/>
                </a:tc>
                <a:extLst>
                  <a:ext uri="{0D108BD9-81ED-4DB2-BD59-A6C34878D82A}">
                    <a16:rowId xmlns:a16="http://schemas.microsoft.com/office/drawing/2014/main" val="38864034"/>
                  </a:ext>
                </a:extLst>
              </a:tr>
              <a:tr h="130588">
                <a:tc vMerge="1">
                  <a:txBody>
                    <a:bodyPr/>
                    <a:lstStyle/>
                    <a:p>
                      <a:pPr latinLnBrk="1"/>
                      <a:endParaRPr lang="ko-KR" altLang="en-US"/>
                    </a:p>
                  </a:txBody>
                  <a:tcPr/>
                </a:tc>
                <a:tc>
                  <a:txBody>
                    <a:bodyPr/>
                    <a:lstStyle/>
                    <a:p>
                      <a:pPr algn="ctr" rtl="0" fontAlgn="ctr"/>
                      <a:r>
                        <a:rPr lang="en-US" sz="700" u="none" strike="noStrike">
                          <a:effectLst/>
                          <a:latin typeface="+mn-ea"/>
                          <a:ea typeface="+mn-ea"/>
                        </a:rPr>
                        <a:t>(nbt) </a:t>
                      </a:r>
                      <a:r>
                        <a:rPr lang="ko-KR" altLang="en-US" sz="700" u="none" strike="noStrike">
                          <a:effectLst/>
                          <a:latin typeface="+mn-ea"/>
                          <a:ea typeface="+mn-ea"/>
                        </a:rPr>
                        <a:t>네이버페이</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1,666,667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25,000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1.50%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400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10,000,000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6,173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24.69%</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1,620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5,556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90.00%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1,800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vMerge="1">
                  <a:txBody>
                    <a:bodyPr/>
                    <a:lstStyle/>
                    <a:p>
                      <a:pPr latinLnBrk="1"/>
                      <a:endParaRPr lang="ko-KR" altLang="en-US"/>
                    </a:p>
                  </a:txBody>
                  <a:tcPr/>
                </a:tc>
                <a:extLst>
                  <a:ext uri="{0D108BD9-81ED-4DB2-BD59-A6C34878D82A}">
                    <a16:rowId xmlns:a16="http://schemas.microsoft.com/office/drawing/2014/main" val="763987453"/>
                  </a:ext>
                </a:extLst>
              </a:tr>
              <a:tr h="13058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버즈빌</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28,571 </a:t>
                      </a:r>
                      <a:endParaRPr lang="en-US" altLang="ko-KR"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350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10,000,000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6,173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21.60%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1,620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5,556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90.00%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1,800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vMerge="1">
                  <a:txBody>
                    <a:bodyPr/>
                    <a:lstStyle/>
                    <a:p>
                      <a:pPr latinLnBrk="1"/>
                      <a:endParaRPr lang="ko-KR" altLang="en-US"/>
                    </a:p>
                  </a:txBody>
                  <a:tcPr/>
                </a:tc>
                <a:extLst>
                  <a:ext uri="{0D108BD9-81ED-4DB2-BD59-A6C34878D82A}">
                    <a16:rowId xmlns:a16="http://schemas.microsoft.com/office/drawing/2014/main" val="142061477"/>
                  </a:ext>
                </a:extLst>
              </a:tr>
              <a:tr h="13058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엔스위치</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28,571 </a:t>
                      </a:r>
                      <a:endParaRPr lang="en-US" altLang="ko-KR"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350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10,000,000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5,556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19.44%</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1,800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5,000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90.00%</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2,000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vMerge="1">
                  <a:txBody>
                    <a:bodyPr/>
                    <a:lstStyle/>
                    <a:p>
                      <a:pPr latinLnBrk="1"/>
                      <a:endParaRPr lang="ko-KR" altLang="en-US"/>
                    </a:p>
                  </a:txBody>
                  <a:tcPr/>
                </a:tc>
                <a:extLst>
                  <a:ext uri="{0D108BD9-81ED-4DB2-BD59-A6C34878D82A}">
                    <a16:rowId xmlns:a16="http://schemas.microsoft.com/office/drawing/2014/main" val="1041625912"/>
                  </a:ext>
                </a:extLst>
              </a:tr>
              <a:tr h="13058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5,833,333 </a:t>
                      </a:r>
                      <a:endParaRPr lang="en-US" altLang="ko-KR" sz="700" b="1"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157,143 </a:t>
                      </a:r>
                      <a:endParaRPr lang="en-US" altLang="ko-KR" sz="700" b="1"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2.69%</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318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50,000,000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32,716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20.82%</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1,528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29,444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90.00%</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1,698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rtl="0" fontAlgn="ctr"/>
                      <a:r>
                        <a:rPr lang="ko-KR" altLang="en-US" sz="700" b="1" u="none" strike="noStrike" dirty="0">
                          <a:effectLst/>
                          <a:latin typeface="+mn-ea"/>
                          <a:ea typeface="+mn-ea"/>
                        </a:rPr>
                        <a:t>　</a:t>
                      </a:r>
                      <a:endParaRPr lang="ko-KR" altLang="en-US" sz="700" b="1"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3275334"/>
                  </a:ext>
                </a:extLst>
              </a:tr>
              <a:tr h="130588">
                <a:tc rowSpan="2">
                  <a:txBody>
                    <a:bodyPr/>
                    <a:lstStyle/>
                    <a:p>
                      <a:pPr algn="ctr" rtl="0" fontAlgn="ctr"/>
                      <a:r>
                        <a:rPr lang="ko-KR" altLang="en-US" sz="700" u="none" strike="noStrike">
                          <a:effectLst/>
                          <a:latin typeface="+mn-ea"/>
                          <a:ea typeface="+mn-ea"/>
                        </a:rPr>
                        <a:t>동영상</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동영상 컨텐츠 제작</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50,000,000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dirty="0">
                          <a:effectLst/>
                          <a:latin typeface="+mn-ea"/>
                          <a:ea typeface="+mn-ea"/>
                        </a:rPr>
                        <a:t>싱글벙글 </a:t>
                      </a:r>
                      <a:r>
                        <a:rPr lang="en-US" altLang="ko-KR" sz="700" u="none" strike="noStrike" dirty="0">
                          <a:effectLst/>
                          <a:latin typeface="+mn-ea"/>
                          <a:ea typeface="+mn-ea"/>
                        </a:rPr>
                        <a:t>1</a:t>
                      </a:r>
                      <a:r>
                        <a:rPr lang="ko-KR" altLang="en-US" sz="700" u="none" strike="noStrike" dirty="0">
                          <a:effectLst/>
                          <a:latin typeface="+mn-ea"/>
                          <a:ea typeface="+mn-ea"/>
                        </a:rPr>
                        <a:t>편</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43955082"/>
                  </a:ext>
                </a:extLst>
              </a:tr>
              <a:tr h="13058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유튜브</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 </a:t>
                      </a:r>
                      <a:endParaRPr lang="en-US" altLang="ko-KR"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ko-KR" sz="700" u="none" strike="noStrike">
                          <a:effectLst/>
                          <a:latin typeface="+mn-ea"/>
                          <a:ea typeface="+mn-ea"/>
                        </a:rPr>
                        <a:t>0.15%</a:t>
                      </a:r>
                      <a:endParaRPr lang="en-US" altLang="ko-KR"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15,000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dirty="0">
                          <a:effectLst/>
                          <a:latin typeface="+mn-ea"/>
                          <a:ea typeface="+mn-ea"/>
                        </a:rPr>
                        <a:t>계획 없음</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8335618"/>
                  </a:ext>
                </a:extLst>
              </a:tr>
              <a:tr h="13058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a:effectLst/>
                          <a:latin typeface="+mn-ea"/>
                          <a:ea typeface="+mn-ea"/>
                        </a:rPr>
                        <a:t>          </a:t>
                      </a:r>
                      <a:r>
                        <a:rPr lang="en-US" altLang="ko-KR" sz="700" b="1" u="none" strike="noStrike">
                          <a:effectLst/>
                          <a:latin typeface="+mn-ea"/>
                          <a:ea typeface="+mn-ea"/>
                        </a:rPr>
                        <a:t>- </a:t>
                      </a:r>
                      <a:endParaRPr lang="en-US" altLang="ko-KR" sz="700" b="1"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0.00%</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50,000,000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0.00%</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0.00%</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rtl="0" fontAlgn="ctr"/>
                      <a:r>
                        <a:rPr lang="ko-KR" altLang="en-US" sz="700" b="1" u="none" strike="noStrike" dirty="0">
                          <a:effectLst/>
                          <a:latin typeface="+mn-ea"/>
                          <a:ea typeface="+mn-ea"/>
                        </a:rPr>
                        <a:t>　</a:t>
                      </a:r>
                      <a:endParaRPr lang="ko-KR" altLang="en-US" sz="700" b="1"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93122147"/>
                  </a:ext>
                </a:extLst>
              </a:tr>
              <a:tr h="130588">
                <a:tc rowSpan="2">
                  <a:txBody>
                    <a:bodyPr/>
                    <a:lstStyle/>
                    <a:p>
                      <a:pPr algn="ctr" rtl="0" fontAlgn="ctr"/>
                      <a:r>
                        <a:rPr lang="ko-KR" altLang="en-US" sz="700" u="none" strike="noStrike">
                          <a:effectLst/>
                          <a:latin typeface="+mn-ea"/>
                          <a:ea typeface="+mn-ea"/>
                        </a:rPr>
                        <a:t>제휴</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중고나라</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3,000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rowSpan="2">
                  <a:txBody>
                    <a:bodyPr/>
                    <a:lstStyle/>
                    <a:p>
                      <a:pPr algn="ctr" rtl="0" fontAlgn="ctr"/>
                      <a:r>
                        <a:rPr lang="ko-KR" altLang="en-US" sz="700" u="none" strike="noStrike" dirty="0">
                          <a:effectLst/>
                          <a:latin typeface="+mn-ea"/>
                          <a:ea typeface="+mn-ea"/>
                        </a:rPr>
                        <a:t>협의 진행</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17754904"/>
                  </a:ext>
                </a:extLst>
              </a:tr>
              <a:tr h="13058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만개의 레시피</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r>
                        <a:rPr lang="en-US" altLang="ko-KR" sz="700" u="none" strike="noStrike" dirty="0">
                          <a:effectLst/>
                          <a:latin typeface="+mn-ea"/>
                          <a:ea typeface="+mn-ea"/>
                        </a:rPr>
                        <a:t>3,000 </a:t>
                      </a:r>
                      <a:endParaRPr lang="en-US" altLang="ko-KR"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vMerge="1">
                  <a:txBody>
                    <a:bodyPr/>
                    <a:lstStyle/>
                    <a:p>
                      <a:pPr latinLnBrk="1"/>
                      <a:endParaRPr lang="ko-KR" altLang="en-US"/>
                    </a:p>
                  </a:txBody>
                  <a:tcPr/>
                </a:tc>
                <a:extLst>
                  <a:ext uri="{0D108BD9-81ED-4DB2-BD59-A6C34878D82A}">
                    <a16:rowId xmlns:a16="http://schemas.microsoft.com/office/drawing/2014/main" val="899746534"/>
                  </a:ext>
                </a:extLst>
              </a:tr>
              <a:tr h="13058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a:effectLst/>
                          <a:latin typeface="+mn-ea"/>
                          <a:ea typeface="+mn-ea"/>
                        </a:rPr>
                        <a:t>0.00%</a:t>
                      </a:r>
                      <a:endParaRPr lang="en-US" altLang="ko-KR" sz="700" b="1"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a:effectLst/>
                          <a:latin typeface="+mn-ea"/>
                          <a:ea typeface="+mn-ea"/>
                        </a:rPr>
                        <a:t>0.00%</a:t>
                      </a:r>
                      <a:endParaRPr lang="en-US" altLang="ko-KR" sz="700" b="1"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0.00%</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rtl="0" fontAlgn="ctr"/>
                      <a:r>
                        <a:rPr lang="ko-KR" altLang="en-US" sz="700" b="1" u="none" strike="noStrike" dirty="0">
                          <a:effectLst/>
                          <a:latin typeface="+mn-ea"/>
                          <a:ea typeface="+mn-ea"/>
                        </a:rPr>
                        <a:t>　</a:t>
                      </a:r>
                      <a:endParaRPr lang="ko-KR" altLang="en-US" sz="700" b="1"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9375794"/>
                  </a:ext>
                </a:extLst>
              </a:tr>
              <a:tr h="130588">
                <a:tc rowSpan="2">
                  <a:txBody>
                    <a:bodyPr/>
                    <a:lstStyle/>
                    <a:p>
                      <a:pPr algn="ctr" rtl="0" fontAlgn="ctr"/>
                      <a:r>
                        <a:rPr lang="en-US" sz="700" u="none" strike="noStrike">
                          <a:effectLst/>
                          <a:latin typeface="+mn-ea"/>
                          <a:ea typeface="+mn-ea"/>
                        </a:rPr>
                        <a:t>PPL</a:t>
                      </a:r>
                      <a:endParaRPr 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패션</a:t>
                      </a:r>
                      <a:r>
                        <a:rPr lang="en-US" altLang="ko-KR" sz="700" u="none" strike="noStrike">
                          <a:effectLst/>
                          <a:latin typeface="+mn-ea"/>
                          <a:ea typeface="+mn-ea"/>
                        </a:rPr>
                        <a:t>/</a:t>
                      </a:r>
                      <a:r>
                        <a:rPr lang="ko-KR" altLang="en-US" sz="700" u="none" strike="noStrike">
                          <a:effectLst/>
                          <a:latin typeface="+mn-ea"/>
                          <a:ea typeface="+mn-ea"/>
                        </a:rPr>
                        <a:t>뷰티</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rowSpan="2">
                  <a:txBody>
                    <a:bodyPr/>
                    <a:lstStyle/>
                    <a:p>
                      <a:pPr algn="ctr" rtl="0" fontAlgn="ctr"/>
                      <a:r>
                        <a:rPr lang="ko-KR" altLang="en-US" sz="700" u="none" strike="noStrike" dirty="0">
                          <a:effectLst/>
                          <a:latin typeface="+mn-ea"/>
                          <a:ea typeface="+mn-ea"/>
                        </a:rPr>
                        <a:t>협의 진행</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1250091"/>
                  </a:ext>
                </a:extLst>
              </a:tr>
              <a:tr h="13058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금융</a:t>
                      </a:r>
                      <a:r>
                        <a:rPr lang="en-US" altLang="ko-KR" sz="700" u="none" strike="noStrike">
                          <a:effectLst/>
                          <a:latin typeface="+mn-ea"/>
                          <a:ea typeface="+mn-ea"/>
                        </a:rPr>
                        <a:t>/</a:t>
                      </a:r>
                      <a:r>
                        <a:rPr lang="ko-KR" altLang="en-US" sz="700" u="none" strike="noStrike">
                          <a:effectLst/>
                          <a:latin typeface="+mn-ea"/>
                          <a:ea typeface="+mn-ea"/>
                        </a:rPr>
                        <a:t>재테크</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vMerge="1">
                  <a:txBody>
                    <a:bodyPr/>
                    <a:lstStyle/>
                    <a:p>
                      <a:pPr latinLnBrk="1"/>
                      <a:endParaRPr lang="ko-KR" altLang="en-US"/>
                    </a:p>
                  </a:txBody>
                  <a:tcPr/>
                </a:tc>
                <a:extLst>
                  <a:ext uri="{0D108BD9-81ED-4DB2-BD59-A6C34878D82A}">
                    <a16:rowId xmlns:a16="http://schemas.microsoft.com/office/drawing/2014/main" val="3377531529"/>
                  </a:ext>
                </a:extLst>
              </a:tr>
              <a:tr h="13058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algn="r" rtl="0" fontAlgn="ctr"/>
                      <a:r>
                        <a:rPr lang="ko-KR" altLang="en-US" sz="700" b="1" u="none" strike="noStrike">
                          <a:effectLst/>
                          <a:latin typeface="+mn-ea"/>
                          <a:ea typeface="+mn-ea"/>
                        </a:rPr>
                        <a:t>          </a:t>
                      </a:r>
                      <a:r>
                        <a:rPr lang="en-US" altLang="ko-KR" sz="700" b="1" u="none" strike="noStrike">
                          <a:effectLst/>
                          <a:latin typeface="+mn-ea"/>
                          <a:ea typeface="+mn-ea"/>
                        </a:rPr>
                        <a:t>- </a:t>
                      </a:r>
                      <a:endParaRPr lang="en-US" altLang="ko-KR" sz="700" b="1"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0.00%</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a:effectLst/>
                          <a:latin typeface="+mn-ea"/>
                          <a:ea typeface="+mn-ea"/>
                        </a:rPr>
                        <a:t>          </a:t>
                      </a:r>
                      <a:r>
                        <a:rPr lang="en-US" altLang="ko-KR" sz="700" b="1" u="none" strike="noStrike">
                          <a:effectLst/>
                          <a:latin typeface="+mn-ea"/>
                          <a:ea typeface="+mn-ea"/>
                        </a:rPr>
                        <a:t>- </a:t>
                      </a:r>
                      <a:endParaRPr lang="en-US" altLang="ko-KR" sz="700" b="1"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0.00%</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0.00%</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rtl="0" fontAlgn="ctr"/>
                      <a:r>
                        <a:rPr lang="ko-KR" altLang="en-US" sz="700" b="1" u="none" strike="noStrike" dirty="0">
                          <a:effectLst/>
                          <a:latin typeface="+mn-ea"/>
                          <a:ea typeface="+mn-ea"/>
                        </a:rPr>
                        <a:t>　</a:t>
                      </a:r>
                      <a:endParaRPr lang="ko-KR" altLang="en-US" sz="700" b="1"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5372445"/>
                  </a:ext>
                </a:extLst>
              </a:tr>
              <a:tr h="130588">
                <a:tc rowSpan="4">
                  <a:txBody>
                    <a:bodyPr/>
                    <a:lstStyle/>
                    <a:p>
                      <a:pPr algn="ctr" rtl="0" fontAlgn="ctr"/>
                      <a:r>
                        <a:rPr lang="ko-KR" altLang="en-US" sz="700" u="none" strike="noStrike">
                          <a:effectLst/>
                          <a:latin typeface="+mn-ea"/>
                          <a:ea typeface="+mn-ea"/>
                        </a:rPr>
                        <a:t>바이럴</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앱 다운로드</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1,500,000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rowSpan="2">
                  <a:txBody>
                    <a:bodyPr/>
                    <a:lstStyle/>
                    <a:p>
                      <a:pPr algn="ctr" rtl="0" fontAlgn="ctr"/>
                      <a:r>
                        <a:rPr lang="en-US" altLang="ko-KR" sz="700" u="none" strike="noStrike" dirty="0">
                          <a:effectLst/>
                          <a:latin typeface="+mn-ea"/>
                          <a:ea typeface="+mn-ea"/>
                        </a:rPr>
                        <a:t>1</a:t>
                      </a:r>
                      <a:r>
                        <a:rPr lang="ko-KR" altLang="en-US" sz="700" u="none" strike="noStrike" dirty="0">
                          <a:effectLst/>
                          <a:latin typeface="+mn-ea"/>
                          <a:ea typeface="+mn-ea"/>
                        </a:rPr>
                        <a:t>월 일회성 집행</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4047003"/>
                  </a:ext>
                </a:extLst>
              </a:tr>
              <a:tr h="13058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앱 리뷰</a:t>
                      </a:r>
                      <a:r>
                        <a:rPr lang="en-US" altLang="ko-KR" sz="700" u="none" strike="noStrike">
                          <a:effectLst/>
                          <a:latin typeface="+mn-ea"/>
                          <a:ea typeface="+mn-ea"/>
                        </a:rPr>
                        <a:t>/</a:t>
                      </a:r>
                      <a:r>
                        <a:rPr lang="ko-KR" altLang="en-US" sz="700" u="none" strike="noStrike">
                          <a:effectLst/>
                          <a:latin typeface="+mn-ea"/>
                          <a:ea typeface="+mn-ea"/>
                        </a:rPr>
                        <a:t>평점</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960,000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vMerge="1">
                  <a:txBody>
                    <a:bodyPr/>
                    <a:lstStyle/>
                    <a:p>
                      <a:pPr latinLnBrk="1"/>
                      <a:endParaRPr lang="ko-KR" altLang="en-US"/>
                    </a:p>
                  </a:txBody>
                  <a:tcPr/>
                </a:tc>
                <a:extLst>
                  <a:ext uri="{0D108BD9-81ED-4DB2-BD59-A6C34878D82A}">
                    <a16:rowId xmlns:a16="http://schemas.microsoft.com/office/drawing/2014/main" val="4121887993"/>
                  </a:ext>
                </a:extLst>
              </a:tr>
              <a:tr h="130588">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공식 채널 운영</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1,800,000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dirty="0">
                          <a:effectLst/>
                          <a:latin typeface="+mn-ea"/>
                          <a:ea typeface="+mn-ea"/>
                        </a:rPr>
                        <a:t>채널 운영비</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47280417"/>
                  </a:ext>
                </a:extLst>
              </a:tr>
              <a:tr h="112194">
                <a:tc vMerge="1">
                  <a:txBody>
                    <a:bodyPr/>
                    <a:lstStyle/>
                    <a:p>
                      <a:pPr latinLnBrk="1"/>
                      <a:endParaRPr lang="ko-KR" altLang="en-US"/>
                    </a:p>
                  </a:txBody>
                  <a:tcPr/>
                </a:tc>
                <a:tc>
                  <a:txBody>
                    <a:bodyPr/>
                    <a:lstStyle/>
                    <a:p>
                      <a:pPr algn="ctr" rtl="0" fontAlgn="ctr"/>
                      <a:r>
                        <a:rPr lang="ko-KR" altLang="en-US" sz="700" u="none" strike="noStrike">
                          <a:effectLst/>
                          <a:latin typeface="+mn-ea"/>
                          <a:ea typeface="+mn-ea"/>
                        </a:rPr>
                        <a:t>블로그</a:t>
                      </a:r>
                      <a:r>
                        <a:rPr lang="en-US" altLang="ko-KR" sz="700" u="none" strike="noStrike">
                          <a:effectLst/>
                          <a:latin typeface="+mn-ea"/>
                          <a:ea typeface="+mn-ea"/>
                        </a:rPr>
                        <a:t>,</a:t>
                      </a:r>
                      <a:r>
                        <a:rPr lang="ko-KR" altLang="en-US" sz="700" u="none" strike="noStrike">
                          <a:effectLst/>
                          <a:latin typeface="+mn-ea"/>
                          <a:ea typeface="+mn-ea"/>
                        </a:rPr>
                        <a:t>카페</a:t>
                      </a:r>
                      <a:r>
                        <a:rPr lang="en-US" altLang="ko-KR" sz="700" u="none" strike="noStrike">
                          <a:effectLst/>
                          <a:latin typeface="+mn-ea"/>
                          <a:ea typeface="+mn-ea"/>
                        </a:rPr>
                        <a:t>,</a:t>
                      </a:r>
                      <a:r>
                        <a:rPr lang="ko-KR" altLang="en-US" sz="700" u="none" strike="noStrike">
                          <a:effectLst/>
                          <a:latin typeface="+mn-ea"/>
                          <a:ea typeface="+mn-ea"/>
                        </a:rPr>
                        <a:t>인플루언서</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r>
                        <a:rPr lang="en-US" altLang="ko-KR" sz="700" u="none" strike="noStrike">
                          <a:effectLst/>
                          <a:latin typeface="+mn-ea"/>
                          <a:ea typeface="+mn-ea"/>
                        </a:rPr>
                        <a:t>720,000 </a:t>
                      </a:r>
                      <a:endParaRPr lang="en-US" altLang="ko-KR"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a:effectLst/>
                          <a:latin typeface="+mn-ea"/>
                          <a:ea typeface="+mn-ea"/>
                        </a:rPr>
                        <a:t>　</a:t>
                      </a:r>
                      <a:endParaRPr lang="ko-KR" altLang="en-US" sz="700" b="0"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rtl="0" fontAlgn="ctr"/>
                      <a:r>
                        <a:rPr lang="ko-KR" altLang="en-US" sz="700" u="none" strike="noStrike" dirty="0">
                          <a:effectLst/>
                          <a:latin typeface="+mn-ea"/>
                          <a:ea typeface="+mn-ea"/>
                        </a:rPr>
                        <a:t>　</a:t>
                      </a:r>
                      <a:endParaRPr lang="ko-KR" altLang="en-US" sz="700" b="0"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rtl="0" fontAlgn="ctr"/>
                      <a:r>
                        <a:rPr lang="ko-KR" altLang="en-US" sz="700" u="none" strike="noStrike" dirty="0">
                          <a:effectLst/>
                          <a:latin typeface="+mn-ea"/>
                          <a:ea typeface="+mn-ea"/>
                        </a:rPr>
                        <a:t>컨텐츠 제작비</a:t>
                      </a:r>
                      <a:endParaRPr lang="ko-KR" altLang="en-US" sz="700" b="0"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72014"/>
                  </a:ext>
                </a:extLst>
              </a:tr>
              <a:tr h="130588">
                <a:tc gridSpan="2">
                  <a:txBody>
                    <a:bodyPr/>
                    <a:lstStyle/>
                    <a:p>
                      <a:pPr algn="ctr" rtl="0" fontAlgn="ctr"/>
                      <a:r>
                        <a:rPr lang="en-US" sz="700" b="1" u="none" strike="noStrike" dirty="0">
                          <a:effectLst/>
                          <a:latin typeface="+mn-ea"/>
                          <a:ea typeface="+mn-ea"/>
                        </a:rPr>
                        <a:t>Sub Total</a:t>
                      </a:r>
                      <a:endParaRPr lang="en-US"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algn="r" rtl="0" fontAlgn="ctr"/>
                      <a:r>
                        <a:rPr lang="ko-KR" altLang="en-US" sz="700" b="1" u="none" strike="noStrike">
                          <a:effectLst/>
                          <a:latin typeface="+mn-ea"/>
                          <a:ea typeface="+mn-ea"/>
                        </a:rPr>
                        <a:t>          </a:t>
                      </a:r>
                      <a:r>
                        <a:rPr lang="en-US" altLang="ko-KR" sz="700" b="1" u="none" strike="noStrike">
                          <a:effectLst/>
                          <a:latin typeface="+mn-ea"/>
                          <a:ea typeface="+mn-ea"/>
                        </a:rPr>
                        <a:t>- </a:t>
                      </a:r>
                      <a:endParaRPr lang="en-US" altLang="ko-KR" sz="700" b="1" i="0" u="none" strike="noStrike">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0.00%</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a:effectLst/>
                          <a:latin typeface="+mn-ea"/>
                          <a:ea typeface="+mn-ea"/>
                        </a:rPr>
                        <a:t>    </a:t>
                      </a:r>
                      <a:r>
                        <a:rPr lang="en-US" altLang="ko-KR" sz="700" b="1" u="none" strike="noStrike">
                          <a:effectLst/>
                          <a:latin typeface="+mn-ea"/>
                          <a:ea typeface="+mn-ea"/>
                        </a:rPr>
                        <a:t>4,980,000 </a:t>
                      </a:r>
                      <a:endParaRPr lang="en-US" altLang="ko-KR" sz="700" b="1" i="0" u="none" strike="noStrike">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a:effectLst/>
                          <a:latin typeface="+mn-ea"/>
                          <a:ea typeface="+mn-ea"/>
                        </a:rPr>
                        <a:t>0.00%</a:t>
                      </a:r>
                      <a:endParaRPr lang="en-US" altLang="ko-KR" sz="700" b="1" i="0" u="none" strike="noStrike">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ctr"/>
                      <a:r>
                        <a:rPr lang="en-US" altLang="ko-KR" sz="700" b="1" u="none" strike="noStrike" dirty="0">
                          <a:effectLst/>
                          <a:latin typeface="+mn-ea"/>
                          <a:ea typeface="+mn-ea"/>
                        </a:rPr>
                        <a:t>0.00%</a:t>
                      </a:r>
                      <a:endParaRPr lang="en-US" altLang="ko-KR" sz="700" b="1" i="0" u="none" strike="noStrike" dirty="0">
                        <a:solidFill>
                          <a:srgbClr val="000000"/>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rtl="0" fontAlgn="ctr"/>
                      <a:r>
                        <a:rPr lang="ko-KR" altLang="en-US" sz="700" b="1" u="none" strike="noStrike" dirty="0">
                          <a:effectLst/>
                          <a:latin typeface="+mn-ea"/>
                          <a:ea typeface="+mn-ea"/>
                        </a:rPr>
                        <a:t>          </a:t>
                      </a:r>
                      <a:r>
                        <a:rPr lang="en-US" altLang="ko-KR" sz="700" b="1" u="none" strike="noStrike" dirty="0">
                          <a:effectLst/>
                          <a:latin typeface="+mn-ea"/>
                          <a:ea typeface="+mn-ea"/>
                        </a:rPr>
                        <a:t>- </a:t>
                      </a:r>
                      <a:endParaRPr lang="en-US" altLang="ko-KR" sz="700" b="1" i="0" u="none" strike="noStrike" dirty="0">
                        <a:solidFill>
                          <a:srgbClr val="000000"/>
                        </a:solidFill>
                        <a:effectLst/>
                        <a:latin typeface="+mn-ea"/>
                        <a:ea typeface="+mn-ea"/>
                      </a:endParaRPr>
                    </a:p>
                  </a:txBody>
                  <a:tcPr marL="4458"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rtl="0" fontAlgn="ctr"/>
                      <a:r>
                        <a:rPr lang="ko-KR" altLang="en-US" sz="700" b="1" u="none" strike="noStrike" dirty="0">
                          <a:effectLst/>
                          <a:latin typeface="+mn-ea"/>
                          <a:ea typeface="+mn-ea"/>
                        </a:rPr>
                        <a:t>　</a:t>
                      </a:r>
                      <a:endParaRPr lang="ko-KR" altLang="en-US" sz="700" b="1" i="0" u="none" strike="noStrike" dirty="0">
                        <a:solidFill>
                          <a:srgbClr val="000000"/>
                        </a:solidFill>
                        <a:effectLst/>
                        <a:latin typeface="+mn-ea"/>
                        <a:ea typeface="+mn-ea"/>
                      </a:endParaRPr>
                    </a:p>
                  </a:txBody>
                  <a:tcPr marL="36000" marR="36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21930567"/>
                  </a:ext>
                </a:extLst>
              </a:tr>
              <a:tr h="130588">
                <a:tc gridSpan="2">
                  <a:txBody>
                    <a:bodyPr/>
                    <a:lstStyle/>
                    <a:p>
                      <a:pPr algn="ctr" rtl="0" fontAlgn="ctr"/>
                      <a:r>
                        <a:rPr lang="en-US" sz="700" u="none" strike="noStrike" dirty="0">
                          <a:solidFill>
                            <a:schemeClr val="bg1"/>
                          </a:solidFill>
                          <a:effectLst/>
                          <a:latin typeface="+mn-ea"/>
                          <a:ea typeface="+mn-ea"/>
                        </a:rPr>
                        <a:t>Campaign Total</a:t>
                      </a:r>
                      <a:endParaRPr lang="en-US"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hMerge="1">
                  <a:txBody>
                    <a:bodyPr/>
                    <a:lstStyle/>
                    <a:p>
                      <a:pPr latinLnBrk="1"/>
                      <a:endParaRPr lang="ko-KR" altLang="en-US"/>
                    </a:p>
                  </a:txBody>
                  <a:tcPr/>
                </a:tc>
                <a:tc>
                  <a:txBody>
                    <a:bodyPr/>
                    <a:lstStyle/>
                    <a:p>
                      <a:pPr algn="r" rtl="0" fontAlgn="ctr"/>
                      <a:r>
                        <a:rPr lang="ko-KR" altLang="en-US" sz="700" u="none" strike="noStrike" dirty="0">
                          <a:solidFill>
                            <a:schemeClr val="bg1"/>
                          </a:solidFill>
                          <a:effectLst/>
                          <a:latin typeface="+mn-ea"/>
                          <a:ea typeface="+mn-ea"/>
                        </a:rPr>
                        <a:t>  </a:t>
                      </a:r>
                      <a:r>
                        <a:rPr lang="en-US" altLang="ko-KR" sz="700" u="none" strike="noStrike" dirty="0">
                          <a:solidFill>
                            <a:schemeClr val="bg1"/>
                          </a:solidFill>
                          <a:effectLst/>
                          <a:latin typeface="+mn-ea"/>
                          <a:ea typeface="+mn-ea"/>
                        </a:rPr>
                        <a:t>7,178,880 </a:t>
                      </a:r>
                      <a:endParaRPr lang="en-US" altLang="ko-KR" sz="700" b="1" i="0" u="none" strike="noStrike" dirty="0">
                        <a:solidFill>
                          <a:schemeClr val="bg1"/>
                        </a:solidFill>
                        <a:effectLst/>
                        <a:latin typeface="+mn-ea"/>
                        <a:ea typeface="+mn-ea"/>
                      </a:endParaRPr>
                    </a:p>
                  </a:txBody>
                  <a:tcPr marL="0" marR="36000"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r" rtl="0" fontAlgn="ctr"/>
                      <a:r>
                        <a:rPr lang="ko-KR" altLang="en-US" sz="700" u="none" strike="noStrike" dirty="0">
                          <a:solidFill>
                            <a:schemeClr val="bg1"/>
                          </a:solidFill>
                          <a:effectLst/>
                          <a:latin typeface="+mn-ea"/>
                          <a:ea typeface="+mn-ea"/>
                        </a:rPr>
                        <a:t>    </a:t>
                      </a:r>
                      <a:r>
                        <a:rPr lang="en-US" altLang="ko-KR" sz="700" u="none" strike="noStrike" dirty="0">
                          <a:solidFill>
                            <a:schemeClr val="bg1"/>
                          </a:solidFill>
                          <a:effectLst/>
                          <a:latin typeface="+mn-ea"/>
                          <a:ea typeface="+mn-ea"/>
                        </a:rPr>
                        <a:t>175,578 </a:t>
                      </a:r>
                      <a:endParaRPr lang="en-US" altLang="ko-KR" sz="700" b="1" i="0" u="none" strike="noStrike" dirty="0">
                        <a:solidFill>
                          <a:schemeClr val="bg1"/>
                        </a:solidFill>
                        <a:effectLst/>
                        <a:latin typeface="+mn-ea"/>
                        <a:ea typeface="+mn-ea"/>
                      </a:endParaRPr>
                    </a:p>
                  </a:txBody>
                  <a:tcPr marL="0" marR="36000"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ko-KR" sz="700" u="none" strike="noStrike" dirty="0">
                          <a:solidFill>
                            <a:schemeClr val="bg1"/>
                          </a:solidFill>
                          <a:effectLst/>
                          <a:latin typeface="+mn-ea"/>
                          <a:ea typeface="+mn-ea"/>
                        </a:rPr>
                        <a:t>2.45%</a:t>
                      </a:r>
                      <a:endParaRPr lang="en-US" altLang="ko-KR"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r" rtl="0" fontAlgn="ctr"/>
                      <a:r>
                        <a:rPr lang="ko-KR" altLang="en-US" sz="700" u="none" strike="noStrike" dirty="0">
                          <a:solidFill>
                            <a:schemeClr val="bg1"/>
                          </a:solidFill>
                          <a:effectLst/>
                          <a:latin typeface="+mn-ea"/>
                          <a:ea typeface="+mn-ea"/>
                        </a:rPr>
                        <a:t>        </a:t>
                      </a:r>
                      <a:r>
                        <a:rPr lang="en-US" altLang="ko-KR" sz="700" u="none" strike="noStrike" dirty="0">
                          <a:solidFill>
                            <a:schemeClr val="bg1"/>
                          </a:solidFill>
                          <a:effectLst/>
                          <a:latin typeface="+mn-ea"/>
                          <a:ea typeface="+mn-ea"/>
                        </a:rPr>
                        <a:t>474 </a:t>
                      </a:r>
                      <a:endParaRPr lang="en-US" altLang="ko-KR" sz="700" b="1" i="0" u="none" strike="noStrike" dirty="0">
                        <a:solidFill>
                          <a:schemeClr val="bg1"/>
                        </a:solidFill>
                        <a:effectLst/>
                        <a:latin typeface="+mn-ea"/>
                        <a:ea typeface="+mn-ea"/>
                      </a:endParaRPr>
                    </a:p>
                  </a:txBody>
                  <a:tcPr marL="4458" marR="72000"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r" rtl="0" fontAlgn="ctr"/>
                      <a:r>
                        <a:rPr lang="ko-KR" altLang="en-US" sz="700" u="none" strike="noStrike" dirty="0">
                          <a:solidFill>
                            <a:schemeClr val="bg1"/>
                          </a:solidFill>
                          <a:effectLst/>
                          <a:latin typeface="+mn-ea"/>
                          <a:ea typeface="+mn-ea"/>
                        </a:rPr>
                        <a:t>   </a:t>
                      </a:r>
                      <a:r>
                        <a:rPr lang="en-US" altLang="ko-KR" sz="700" u="none" strike="noStrike" dirty="0">
                          <a:solidFill>
                            <a:schemeClr val="bg1"/>
                          </a:solidFill>
                          <a:effectLst/>
                          <a:latin typeface="+mn-ea"/>
                          <a:ea typeface="+mn-ea"/>
                        </a:rPr>
                        <a:t>83,200,000 </a:t>
                      </a:r>
                      <a:endParaRPr lang="en-US" altLang="ko-KR" sz="700" b="1" i="0" u="none" strike="noStrike" dirty="0">
                        <a:solidFill>
                          <a:schemeClr val="bg1"/>
                        </a:solidFill>
                        <a:effectLst/>
                        <a:latin typeface="+mn-ea"/>
                        <a:ea typeface="+mn-ea"/>
                      </a:endParaRPr>
                    </a:p>
                  </a:txBody>
                  <a:tcPr marL="4458" marR="72000"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r" rtl="0" fontAlgn="ctr"/>
                      <a:r>
                        <a:rPr lang="ko-KR" altLang="en-US" sz="700" u="none" strike="noStrike" dirty="0">
                          <a:solidFill>
                            <a:schemeClr val="bg1"/>
                          </a:solidFill>
                          <a:effectLst/>
                          <a:latin typeface="+mn-ea"/>
                          <a:ea typeface="+mn-ea"/>
                        </a:rPr>
                        <a:t>     </a:t>
                      </a:r>
                      <a:r>
                        <a:rPr lang="en-US" altLang="ko-KR" sz="700" u="none" strike="noStrike" dirty="0">
                          <a:solidFill>
                            <a:schemeClr val="bg1"/>
                          </a:solidFill>
                          <a:effectLst/>
                          <a:latin typeface="+mn-ea"/>
                          <a:ea typeface="+mn-ea"/>
                        </a:rPr>
                        <a:t>35,580 </a:t>
                      </a:r>
                      <a:endParaRPr lang="en-US" altLang="ko-KR" sz="700" b="1" i="0" u="none" strike="noStrike" dirty="0">
                        <a:solidFill>
                          <a:schemeClr val="bg1"/>
                        </a:solidFill>
                        <a:effectLst/>
                        <a:latin typeface="+mn-ea"/>
                        <a:ea typeface="+mn-ea"/>
                      </a:endParaRPr>
                    </a:p>
                  </a:txBody>
                  <a:tcPr marL="4458" marR="72000"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ko-KR" sz="700" u="none" strike="noStrike" dirty="0">
                          <a:solidFill>
                            <a:schemeClr val="bg1"/>
                          </a:solidFill>
                          <a:effectLst/>
                          <a:latin typeface="+mn-ea"/>
                          <a:ea typeface="+mn-ea"/>
                        </a:rPr>
                        <a:t>20.26%</a:t>
                      </a:r>
                      <a:endParaRPr lang="en-US" altLang="ko-KR"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r" rtl="0" fontAlgn="ctr"/>
                      <a:r>
                        <a:rPr lang="ko-KR" altLang="en-US" sz="700" u="none" strike="noStrike" dirty="0">
                          <a:solidFill>
                            <a:schemeClr val="bg1"/>
                          </a:solidFill>
                          <a:effectLst/>
                          <a:latin typeface="+mn-ea"/>
                          <a:ea typeface="+mn-ea"/>
                        </a:rPr>
                        <a:t>      </a:t>
                      </a:r>
                      <a:r>
                        <a:rPr lang="en-US" altLang="ko-KR" sz="700" u="none" strike="noStrike" dirty="0">
                          <a:solidFill>
                            <a:schemeClr val="bg1"/>
                          </a:solidFill>
                          <a:effectLst/>
                          <a:latin typeface="+mn-ea"/>
                          <a:ea typeface="+mn-ea"/>
                        </a:rPr>
                        <a:t>2,338 </a:t>
                      </a:r>
                      <a:endParaRPr lang="en-US" altLang="ko-KR" sz="700" b="1" i="0" u="none" strike="noStrike" dirty="0">
                        <a:solidFill>
                          <a:schemeClr val="bg1"/>
                        </a:solidFill>
                        <a:effectLst/>
                        <a:latin typeface="+mn-ea"/>
                        <a:ea typeface="+mn-ea"/>
                      </a:endParaRPr>
                    </a:p>
                  </a:txBody>
                  <a:tcPr marL="4458" marR="72000"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r" rtl="0" fontAlgn="ctr"/>
                      <a:r>
                        <a:rPr lang="ko-KR" altLang="en-US" sz="700" u="none" strike="noStrike" dirty="0">
                          <a:solidFill>
                            <a:schemeClr val="bg1"/>
                          </a:solidFill>
                          <a:effectLst/>
                          <a:latin typeface="+mn-ea"/>
                          <a:ea typeface="+mn-ea"/>
                        </a:rPr>
                        <a:t>      </a:t>
                      </a:r>
                      <a:r>
                        <a:rPr lang="en-US" altLang="ko-KR" sz="700" u="none" strike="noStrike" dirty="0">
                          <a:solidFill>
                            <a:schemeClr val="bg1"/>
                          </a:solidFill>
                          <a:effectLst/>
                          <a:latin typeface="+mn-ea"/>
                          <a:ea typeface="+mn-ea"/>
                        </a:rPr>
                        <a:t>30,575 </a:t>
                      </a:r>
                      <a:endParaRPr lang="en-US" altLang="ko-KR" sz="700" b="1" i="0" u="none" strike="noStrike" dirty="0">
                        <a:solidFill>
                          <a:schemeClr val="bg1"/>
                        </a:solidFill>
                        <a:effectLst/>
                        <a:latin typeface="+mn-ea"/>
                        <a:ea typeface="+mn-ea"/>
                      </a:endParaRPr>
                    </a:p>
                  </a:txBody>
                  <a:tcPr marL="4458" marR="72000"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ko-KR" sz="700" u="none" strike="noStrike" dirty="0">
                          <a:solidFill>
                            <a:schemeClr val="bg1"/>
                          </a:solidFill>
                          <a:effectLst/>
                          <a:latin typeface="+mn-ea"/>
                          <a:ea typeface="+mn-ea"/>
                        </a:rPr>
                        <a:t>85.93%</a:t>
                      </a:r>
                      <a:endParaRPr lang="en-US" altLang="ko-KR" sz="700" b="1" i="0" u="none" strike="noStrike" dirty="0">
                        <a:solidFill>
                          <a:schemeClr val="bg1"/>
                        </a:solidFill>
                        <a:effectLst/>
                        <a:latin typeface="+mn-ea"/>
                        <a:ea typeface="+mn-ea"/>
                      </a:endParaRPr>
                    </a:p>
                  </a:txBody>
                  <a:tcPr marL="4458" marR="4458"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r" rtl="0" fontAlgn="ctr"/>
                      <a:r>
                        <a:rPr lang="ko-KR" altLang="en-US" sz="700" u="none" strike="noStrike" dirty="0">
                          <a:solidFill>
                            <a:schemeClr val="bg1"/>
                          </a:solidFill>
                          <a:effectLst/>
                          <a:latin typeface="+mn-ea"/>
                          <a:ea typeface="+mn-ea"/>
                        </a:rPr>
                        <a:t>      </a:t>
                      </a:r>
                      <a:r>
                        <a:rPr lang="en-US" altLang="ko-KR" sz="700" u="none" strike="noStrike" dirty="0">
                          <a:solidFill>
                            <a:schemeClr val="bg1"/>
                          </a:solidFill>
                          <a:effectLst/>
                          <a:latin typeface="+mn-ea"/>
                          <a:ea typeface="+mn-ea"/>
                        </a:rPr>
                        <a:t>2,721 </a:t>
                      </a:r>
                      <a:endParaRPr lang="en-US" altLang="ko-KR" sz="700" b="1" i="0" u="none" strike="noStrike" dirty="0">
                        <a:solidFill>
                          <a:schemeClr val="bg1"/>
                        </a:solidFill>
                        <a:effectLst/>
                        <a:latin typeface="+mn-ea"/>
                        <a:ea typeface="+mn-ea"/>
                      </a:endParaRPr>
                    </a:p>
                  </a:txBody>
                  <a:tcPr marL="4458" marR="72000"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pPr algn="l" rtl="0" fontAlgn="ctr"/>
                      <a:r>
                        <a:rPr lang="ko-KR" altLang="en-US" sz="700" u="none" strike="noStrike" dirty="0">
                          <a:solidFill>
                            <a:schemeClr val="bg1"/>
                          </a:solidFill>
                          <a:effectLst/>
                          <a:latin typeface="+mn-ea"/>
                          <a:ea typeface="+mn-ea"/>
                        </a:rPr>
                        <a:t>　</a:t>
                      </a:r>
                      <a:endParaRPr lang="ko-KR" altLang="en-US" sz="700" b="1" i="0" u="none" strike="noStrike" dirty="0">
                        <a:solidFill>
                          <a:schemeClr val="bg1"/>
                        </a:solidFill>
                        <a:effectLst/>
                        <a:latin typeface="+mn-ea"/>
                        <a:ea typeface="+mn-ea"/>
                      </a:endParaRPr>
                    </a:p>
                  </a:txBody>
                  <a:tcPr marL="36000" marR="36000" marT="28800" marB="2880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96075030"/>
                  </a:ext>
                </a:extLst>
              </a:tr>
            </a:tbl>
          </a:graphicData>
        </a:graphic>
      </p:graphicFrame>
    </p:spTree>
    <p:extLst>
      <p:ext uri="{BB962C8B-B14F-4D97-AF65-F5344CB8AC3E}">
        <p14:creationId xmlns:p14="http://schemas.microsoft.com/office/powerpoint/2010/main" val="34449063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6697" y="4282295"/>
            <a:ext cx="3362791" cy="199969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2279" y="4282295"/>
            <a:ext cx="3362791" cy="1999690"/>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57" y="4282295"/>
            <a:ext cx="3362791" cy="1999690"/>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3160" y="3068960"/>
            <a:ext cx="3302895" cy="1645669"/>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43425" y="2708920"/>
            <a:ext cx="3362791" cy="1996775"/>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72" y="2653446"/>
            <a:ext cx="3362791" cy="1999690"/>
          </a:xfrm>
          <a:prstGeom prst="rect">
            <a:avLst/>
          </a:prstGeom>
          <a:noFill/>
          <a:extLst>
            <a:ext uri="{909E8E84-426E-40DD-AFC4-6F175D3DCCD1}">
              <a14:hiddenFill xmlns:a14="http://schemas.microsoft.com/office/drawing/2010/main">
                <a:solidFill>
                  <a:srgbClr val="FFFFFF"/>
                </a:solidFill>
              </a14:hiddenFill>
            </a:ext>
          </a:extLst>
        </p:spPr>
      </p:pic>
      <p:sp>
        <p:nvSpPr>
          <p:cNvPr id="7" name="슬라이드 번호 개체 틀 6"/>
          <p:cNvSpPr>
            <a:spLocks noGrp="1"/>
          </p:cNvSpPr>
          <p:nvPr>
            <p:ph type="sldNum" sz="quarter" idx="12"/>
          </p:nvPr>
        </p:nvSpPr>
        <p:spPr/>
        <p:txBody>
          <a:bodyPr/>
          <a:lstStyle/>
          <a:p>
            <a:fld id="{B99C6B5B-76EA-402D-A0A3-0B93B25CE1A8}" type="slidenum">
              <a:rPr lang="ko-KR" altLang="en-US" smtClean="0"/>
              <a:pPr/>
              <a:t>6</a:t>
            </a:fld>
            <a:endParaRPr lang="ko-KR" altLang="en-US"/>
          </a:p>
        </p:txBody>
      </p:sp>
      <p:sp>
        <p:nvSpPr>
          <p:cNvPr id="2" name="제목 1"/>
          <p:cNvSpPr>
            <a:spLocks noGrp="1"/>
          </p:cNvSpPr>
          <p:nvPr>
            <p:ph type="title"/>
          </p:nvPr>
        </p:nvSpPr>
        <p:spPr/>
        <p:txBody>
          <a:bodyPr/>
          <a:lstStyle/>
          <a:p>
            <a:r>
              <a:rPr lang="en-US" altLang="ko-KR" dirty="0" smtClean="0">
                <a:latin typeface="HY헤드라인M" panose="02030600000101010101" pitchFamily="18" charset="-127"/>
                <a:ea typeface="HY헤드라인M" panose="02030600000101010101" pitchFamily="18" charset="-127"/>
              </a:rPr>
              <a:t>4. </a:t>
            </a:r>
            <a:r>
              <a:rPr lang="ko-KR" altLang="en-US" dirty="0" smtClean="0">
                <a:latin typeface="HY헤드라인M" panose="02030600000101010101" pitchFamily="18" charset="-127"/>
                <a:ea typeface="HY헤드라인M" panose="02030600000101010101" pitchFamily="18" charset="-127"/>
              </a:rPr>
              <a:t>회원 모집 목표 추정 </a:t>
            </a:r>
            <a:endParaRPr lang="ko-KR" altLang="en-US" dirty="0">
              <a:latin typeface="HY헤드라인M" panose="02030600000101010101" pitchFamily="18" charset="-127"/>
              <a:ea typeface="HY헤드라인M" panose="02030600000101010101" pitchFamily="18" charset="-127"/>
            </a:endParaRPr>
          </a:p>
        </p:txBody>
      </p:sp>
      <p:pic>
        <p:nvPicPr>
          <p:cNvPr id="9" name="그림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71332" y="1499017"/>
            <a:ext cx="3362791" cy="1594981"/>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641" y="1508219"/>
            <a:ext cx="3362791" cy="1562821"/>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41095" y="1509305"/>
            <a:ext cx="3362791" cy="15650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7730" y="1590190"/>
            <a:ext cx="2160240" cy="415498"/>
          </a:xfrm>
          <a:prstGeom prst="rect">
            <a:avLst/>
          </a:prstGeom>
          <a:noFill/>
        </p:spPr>
        <p:txBody>
          <a:bodyPr wrap="square" rtlCol="0">
            <a:spAutoFit/>
          </a:bodyPr>
          <a:lstStyle/>
          <a:p>
            <a:r>
              <a:rPr lang="en-US" altLang="ko-KR" sz="700" dirty="0" smtClean="0">
                <a:latin typeface="HY헤드라인M" panose="02030600000101010101" pitchFamily="18" charset="-127"/>
                <a:ea typeface="HY헤드라인M" panose="02030600000101010101" pitchFamily="18" charset="-127"/>
              </a:rPr>
              <a:t>Non-Organic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CPA</a:t>
            </a:r>
            <a:r>
              <a:rPr lang="ko-KR" altLang="en-US" sz="700" dirty="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추정 </a:t>
            </a:r>
            <a:r>
              <a:rPr lang="en-US" altLang="ko-KR" sz="700" dirty="0" smtClean="0">
                <a:latin typeface="HY헤드라인M" panose="02030600000101010101" pitchFamily="18" charset="-127"/>
                <a:ea typeface="HY헤드라인M" panose="02030600000101010101" pitchFamily="18" charset="-127"/>
              </a:rPr>
              <a:t>100%</a:t>
            </a:r>
          </a:p>
          <a:p>
            <a:r>
              <a:rPr lang="en-US" altLang="ko-KR" sz="700" dirty="0" smtClean="0">
                <a:latin typeface="HY헤드라인M" panose="02030600000101010101" pitchFamily="18" charset="-127"/>
                <a:ea typeface="HY헤드라인M" panose="02030600000101010101" pitchFamily="18" charset="-127"/>
              </a:rPr>
              <a:t>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유효 회원의 </a:t>
            </a:r>
            <a:r>
              <a:rPr lang="en-US" altLang="ko-KR" sz="700" dirty="0" smtClean="0">
                <a:latin typeface="HY헤드라인M" panose="02030600000101010101" pitchFamily="18" charset="-127"/>
                <a:ea typeface="HY헤드라인M" panose="02030600000101010101" pitchFamily="18" charset="-127"/>
              </a:rPr>
              <a:t>10% </a:t>
            </a:r>
            <a:r>
              <a:rPr lang="ko-KR" altLang="en-US" sz="700" dirty="0" smtClean="0">
                <a:latin typeface="HY헤드라인M" panose="02030600000101010101" pitchFamily="18" charset="-127"/>
                <a:ea typeface="HY헤드라인M" panose="02030600000101010101" pitchFamily="18" charset="-127"/>
              </a:rPr>
              <a:t>추정</a:t>
            </a:r>
            <a:endParaRPr lang="en-US" altLang="ko-KR" sz="700" dirty="0" smtClean="0">
              <a:latin typeface="HY헤드라인M" panose="02030600000101010101" pitchFamily="18" charset="-127"/>
              <a:ea typeface="HY헤드라인M" panose="02030600000101010101" pitchFamily="18" charset="-127"/>
            </a:endParaRPr>
          </a:p>
          <a:p>
            <a:r>
              <a:rPr lang="ko-KR" altLang="en-US" sz="700" dirty="0" smtClean="0">
                <a:latin typeface="HY헤드라인M" panose="02030600000101010101" pitchFamily="18" charset="-127"/>
                <a:ea typeface="HY헤드라인M" panose="02030600000101010101" pitchFamily="18" charset="-127"/>
              </a:rPr>
              <a:t>회원 </a:t>
            </a:r>
            <a:r>
              <a:rPr lang="ko-KR" altLang="en-US" sz="700" dirty="0" err="1" smtClean="0">
                <a:latin typeface="HY헤드라인M" panose="02030600000101010101" pitchFamily="18" charset="-127"/>
                <a:ea typeface="HY헤드라인M" panose="02030600000101010101" pitchFamily="18" charset="-127"/>
              </a:rPr>
              <a:t>이탈율</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a:t>
            </a:r>
            <a:r>
              <a:rPr lang="ko-KR" altLang="en-US" sz="700" dirty="0" err="1" smtClean="0">
                <a:latin typeface="HY헤드라인M" panose="02030600000101010101" pitchFamily="18" charset="-127"/>
                <a:ea typeface="HY헤드라인M" panose="02030600000101010101" pitchFamily="18" charset="-127"/>
              </a:rPr>
              <a:t>유효회원의</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4%</a:t>
            </a:r>
            <a:r>
              <a:rPr lang="ko-KR" altLang="en-US" sz="700" dirty="0" smtClean="0">
                <a:latin typeface="HY헤드라인M" panose="02030600000101010101" pitchFamily="18" charset="-127"/>
                <a:ea typeface="HY헤드라인M" panose="02030600000101010101" pitchFamily="18" charset="-127"/>
              </a:rPr>
              <a:t> </a:t>
            </a:r>
            <a:endParaRPr lang="ko-KR" altLang="en-US" sz="700" dirty="0">
              <a:latin typeface="HY헤드라인M" panose="02030600000101010101" pitchFamily="18" charset="-127"/>
              <a:ea typeface="HY헤드라인M" panose="02030600000101010101" pitchFamily="18" charset="-127"/>
            </a:endParaRPr>
          </a:p>
        </p:txBody>
      </p:sp>
      <p:sp>
        <p:nvSpPr>
          <p:cNvPr id="18" name="TextBox 17"/>
          <p:cNvSpPr txBox="1"/>
          <p:nvPr/>
        </p:nvSpPr>
        <p:spPr>
          <a:xfrm>
            <a:off x="3409657" y="1598151"/>
            <a:ext cx="2160240" cy="415498"/>
          </a:xfrm>
          <a:prstGeom prst="rect">
            <a:avLst/>
          </a:prstGeom>
          <a:noFill/>
        </p:spPr>
        <p:txBody>
          <a:bodyPr wrap="square" rtlCol="0">
            <a:spAutoFit/>
          </a:bodyPr>
          <a:lstStyle/>
          <a:p>
            <a:r>
              <a:rPr lang="en-US" altLang="ko-KR" sz="700" dirty="0" smtClean="0">
                <a:latin typeface="HY헤드라인M" panose="02030600000101010101" pitchFamily="18" charset="-127"/>
                <a:ea typeface="HY헤드라인M" panose="02030600000101010101" pitchFamily="18" charset="-127"/>
              </a:rPr>
              <a:t>Non-Organic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CPA</a:t>
            </a:r>
            <a:r>
              <a:rPr lang="ko-KR" altLang="en-US" sz="700" dirty="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추정 </a:t>
            </a:r>
            <a:r>
              <a:rPr lang="en-US" altLang="ko-KR" sz="700" dirty="0" smtClean="0">
                <a:latin typeface="HY헤드라인M" panose="02030600000101010101" pitchFamily="18" charset="-127"/>
                <a:ea typeface="HY헤드라인M" panose="02030600000101010101" pitchFamily="18" charset="-127"/>
              </a:rPr>
              <a:t>100%</a:t>
            </a:r>
          </a:p>
          <a:p>
            <a:r>
              <a:rPr lang="en-US" altLang="ko-KR" sz="700" dirty="0" smtClean="0">
                <a:latin typeface="HY헤드라인M" panose="02030600000101010101" pitchFamily="18" charset="-127"/>
                <a:ea typeface="HY헤드라인M" panose="02030600000101010101" pitchFamily="18" charset="-127"/>
              </a:rPr>
              <a:t>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유효 회원의 </a:t>
            </a:r>
            <a:r>
              <a:rPr lang="en-US" altLang="ko-KR" sz="700" dirty="0" smtClean="0">
                <a:latin typeface="HY헤드라인M" panose="02030600000101010101" pitchFamily="18" charset="-127"/>
                <a:ea typeface="HY헤드라인M" panose="02030600000101010101" pitchFamily="18" charset="-127"/>
              </a:rPr>
              <a:t>15% </a:t>
            </a:r>
            <a:r>
              <a:rPr lang="ko-KR" altLang="en-US" sz="700" dirty="0" smtClean="0">
                <a:latin typeface="HY헤드라인M" panose="02030600000101010101" pitchFamily="18" charset="-127"/>
                <a:ea typeface="HY헤드라인M" panose="02030600000101010101" pitchFamily="18" charset="-127"/>
              </a:rPr>
              <a:t>추정</a:t>
            </a:r>
            <a:endParaRPr lang="en-US" altLang="ko-KR" sz="700" dirty="0" smtClean="0">
              <a:latin typeface="HY헤드라인M" panose="02030600000101010101" pitchFamily="18" charset="-127"/>
              <a:ea typeface="HY헤드라인M" panose="02030600000101010101" pitchFamily="18" charset="-127"/>
            </a:endParaRPr>
          </a:p>
          <a:p>
            <a:r>
              <a:rPr lang="ko-KR" altLang="en-US" sz="700" dirty="0" smtClean="0">
                <a:latin typeface="HY헤드라인M" panose="02030600000101010101" pitchFamily="18" charset="-127"/>
                <a:ea typeface="HY헤드라인M" panose="02030600000101010101" pitchFamily="18" charset="-127"/>
              </a:rPr>
              <a:t>회원 </a:t>
            </a:r>
            <a:r>
              <a:rPr lang="ko-KR" altLang="en-US" sz="700" dirty="0" err="1" smtClean="0">
                <a:latin typeface="HY헤드라인M" panose="02030600000101010101" pitchFamily="18" charset="-127"/>
                <a:ea typeface="HY헤드라인M" panose="02030600000101010101" pitchFamily="18" charset="-127"/>
              </a:rPr>
              <a:t>이탈율</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a:t>
            </a:r>
            <a:r>
              <a:rPr lang="ko-KR" altLang="en-US" sz="700" dirty="0" err="1" smtClean="0">
                <a:latin typeface="HY헤드라인M" panose="02030600000101010101" pitchFamily="18" charset="-127"/>
                <a:ea typeface="HY헤드라인M" panose="02030600000101010101" pitchFamily="18" charset="-127"/>
              </a:rPr>
              <a:t>유효회원의</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3%</a:t>
            </a:r>
            <a:r>
              <a:rPr lang="ko-KR" altLang="en-US" sz="700" dirty="0" smtClean="0">
                <a:latin typeface="HY헤드라인M" panose="02030600000101010101" pitchFamily="18" charset="-127"/>
                <a:ea typeface="HY헤드라인M" panose="02030600000101010101" pitchFamily="18" charset="-127"/>
              </a:rPr>
              <a:t> </a:t>
            </a:r>
            <a:endParaRPr lang="ko-KR" altLang="en-US" sz="700" dirty="0">
              <a:latin typeface="HY헤드라인M" panose="02030600000101010101" pitchFamily="18" charset="-127"/>
              <a:ea typeface="HY헤드라인M" panose="02030600000101010101" pitchFamily="18" charset="-127"/>
            </a:endParaRPr>
          </a:p>
        </p:txBody>
      </p:sp>
      <p:sp>
        <p:nvSpPr>
          <p:cNvPr id="19" name="TextBox 18"/>
          <p:cNvSpPr txBox="1"/>
          <p:nvPr/>
        </p:nvSpPr>
        <p:spPr>
          <a:xfrm>
            <a:off x="6570131" y="1581835"/>
            <a:ext cx="2160240" cy="415498"/>
          </a:xfrm>
          <a:prstGeom prst="rect">
            <a:avLst/>
          </a:prstGeom>
          <a:noFill/>
        </p:spPr>
        <p:txBody>
          <a:bodyPr wrap="square" rtlCol="0">
            <a:spAutoFit/>
          </a:bodyPr>
          <a:lstStyle/>
          <a:p>
            <a:r>
              <a:rPr lang="en-US" altLang="ko-KR" sz="700" dirty="0" smtClean="0">
                <a:latin typeface="HY헤드라인M" panose="02030600000101010101" pitchFamily="18" charset="-127"/>
                <a:ea typeface="HY헤드라인M" panose="02030600000101010101" pitchFamily="18" charset="-127"/>
              </a:rPr>
              <a:t>Non-Organic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CPA</a:t>
            </a:r>
            <a:r>
              <a:rPr lang="ko-KR" altLang="en-US" sz="700" dirty="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추정 </a:t>
            </a:r>
            <a:r>
              <a:rPr lang="en-US" altLang="ko-KR" sz="700" dirty="0" smtClean="0">
                <a:latin typeface="HY헤드라인M" panose="02030600000101010101" pitchFamily="18" charset="-127"/>
                <a:ea typeface="HY헤드라인M" panose="02030600000101010101" pitchFamily="18" charset="-127"/>
              </a:rPr>
              <a:t>100%</a:t>
            </a:r>
          </a:p>
          <a:p>
            <a:r>
              <a:rPr lang="en-US" altLang="ko-KR" sz="700" dirty="0" smtClean="0">
                <a:latin typeface="HY헤드라인M" panose="02030600000101010101" pitchFamily="18" charset="-127"/>
                <a:ea typeface="HY헤드라인M" panose="02030600000101010101" pitchFamily="18" charset="-127"/>
              </a:rPr>
              <a:t>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유효 회원의 </a:t>
            </a:r>
            <a:r>
              <a:rPr lang="en-US" altLang="ko-KR" sz="700" dirty="0" smtClean="0">
                <a:latin typeface="HY헤드라인M" panose="02030600000101010101" pitchFamily="18" charset="-127"/>
                <a:ea typeface="HY헤드라인M" panose="02030600000101010101" pitchFamily="18" charset="-127"/>
              </a:rPr>
              <a:t>20% </a:t>
            </a:r>
            <a:r>
              <a:rPr lang="ko-KR" altLang="en-US" sz="700" dirty="0" smtClean="0">
                <a:latin typeface="HY헤드라인M" panose="02030600000101010101" pitchFamily="18" charset="-127"/>
                <a:ea typeface="HY헤드라인M" panose="02030600000101010101" pitchFamily="18" charset="-127"/>
              </a:rPr>
              <a:t>추정</a:t>
            </a:r>
            <a:endParaRPr lang="en-US" altLang="ko-KR" sz="700" dirty="0" smtClean="0">
              <a:latin typeface="HY헤드라인M" panose="02030600000101010101" pitchFamily="18" charset="-127"/>
              <a:ea typeface="HY헤드라인M" panose="02030600000101010101" pitchFamily="18" charset="-127"/>
            </a:endParaRPr>
          </a:p>
          <a:p>
            <a:r>
              <a:rPr lang="ko-KR" altLang="en-US" sz="700" dirty="0" smtClean="0">
                <a:latin typeface="HY헤드라인M" panose="02030600000101010101" pitchFamily="18" charset="-127"/>
                <a:ea typeface="HY헤드라인M" panose="02030600000101010101" pitchFamily="18" charset="-127"/>
              </a:rPr>
              <a:t>회원 </a:t>
            </a:r>
            <a:r>
              <a:rPr lang="ko-KR" altLang="en-US" sz="700" dirty="0" err="1" smtClean="0">
                <a:latin typeface="HY헤드라인M" panose="02030600000101010101" pitchFamily="18" charset="-127"/>
                <a:ea typeface="HY헤드라인M" panose="02030600000101010101" pitchFamily="18" charset="-127"/>
              </a:rPr>
              <a:t>이탈율</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a:t>
            </a:r>
            <a:r>
              <a:rPr lang="ko-KR" altLang="en-US" sz="700" dirty="0" err="1" smtClean="0">
                <a:latin typeface="HY헤드라인M" panose="02030600000101010101" pitchFamily="18" charset="-127"/>
                <a:ea typeface="HY헤드라인M" panose="02030600000101010101" pitchFamily="18" charset="-127"/>
              </a:rPr>
              <a:t>유효회원의</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2%</a:t>
            </a:r>
            <a:r>
              <a:rPr lang="ko-KR" altLang="en-US" sz="700" dirty="0" smtClean="0">
                <a:latin typeface="HY헤드라인M" panose="02030600000101010101" pitchFamily="18" charset="-127"/>
                <a:ea typeface="HY헤드라인M" panose="02030600000101010101" pitchFamily="18" charset="-127"/>
              </a:rPr>
              <a:t> </a:t>
            </a:r>
            <a:endParaRPr lang="ko-KR" altLang="en-US" sz="700" dirty="0">
              <a:latin typeface="HY헤드라인M" panose="02030600000101010101" pitchFamily="18" charset="-127"/>
              <a:ea typeface="HY헤드라인M" panose="02030600000101010101" pitchFamily="18" charset="-127"/>
            </a:endParaRPr>
          </a:p>
        </p:txBody>
      </p:sp>
      <p:sp>
        <p:nvSpPr>
          <p:cNvPr id="20" name="TextBox 19"/>
          <p:cNvSpPr txBox="1"/>
          <p:nvPr/>
        </p:nvSpPr>
        <p:spPr>
          <a:xfrm>
            <a:off x="272480" y="3212976"/>
            <a:ext cx="2160240" cy="415498"/>
          </a:xfrm>
          <a:prstGeom prst="rect">
            <a:avLst/>
          </a:prstGeom>
          <a:noFill/>
        </p:spPr>
        <p:txBody>
          <a:bodyPr wrap="square" rtlCol="0">
            <a:spAutoFit/>
          </a:bodyPr>
          <a:lstStyle/>
          <a:p>
            <a:r>
              <a:rPr lang="en-US" altLang="ko-KR" sz="700" dirty="0" smtClean="0">
                <a:latin typeface="HY헤드라인M" panose="02030600000101010101" pitchFamily="18" charset="-127"/>
                <a:ea typeface="HY헤드라인M" panose="02030600000101010101" pitchFamily="18" charset="-127"/>
              </a:rPr>
              <a:t>Non-Organic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CPA</a:t>
            </a:r>
            <a:r>
              <a:rPr lang="ko-KR" altLang="en-US" sz="700" dirty="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추정 </a:t>
            </a:r>
            <a:r>
              <a:rPr lang="en-US" altLang="ko-KR" sz="700" dirty="0" smtClean="0">
                <a:latin typeface="HY헤드라인M" panose="02030600000101010101" pitchFamily="18" charset="-127"/>
                <a:ea typeface="HY헤드라인M" panose="02030600000101010101" pitchFamily="18" charset="-127"/>
              </a:rPr>
              <a:t>80%</a:t>
            </a:r>
          </a:p>
          <a:p>
            <a:r>
              <a:rPr lang="en-US" altLang="ko-KR" sz="700" dirty="0" smtClean="0">
                <a:latin typeface="HY헤드라인M" panose="02030600000101010101" pitchFamily="18" charset="-127"/>
                <a:ea typeface="HY헤드라인M" panose="02030600000101010101" pitchFamily="18" charset="-127"/>
              </a:rPr>
              <a:t>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유효 회원의 </a:t>
            </a:r>
            <a:r>
              <a:rPr lang="en-US" altLang="ko-KR" sz="700" dirty="0" smtClean="0">
                <a:latin typeface="HY헤드라인M" panose="02030600000101010101" pitchFamily="18" charset="-127"/>
                <a:ea typeface="HY헤드라인M" panose="02030600000101010101" pitchFamily="18" charset="-127"/>
              </a:rPr>
              <a:t>10% </a:t>
            </a:r>
            <a:r>
              <a:rPr lang="ko-KR" altLang="en-US" sz="700" dirty="0" smtClean="0">
                <a:latin typeface="HY헤드라인M" panose="02030600000101010101" pitchFamily="18" charset="-127"/>
                <a:ea typeface="HY헤드라인M" panose="02030600000101010101" pitchFamily="18" charset="-127"/>
              </a:rPr>
              <a:t>추정</a:t>
            </a:r>
            <a:endParaRPr lang="en-US" altLang="ko-KR" sz="700" dirty="0" smtClean="0">
              <a:latin typeface="HY헤드라인M" panose="02030600000101010101" pitchFamily="18" charset="-127"/>
              <a:ea typeface="HY헤드라인M" panose="02030600000101010101" pitchFamily="18" charset="-127"/>
            </a:endParaRPr>
          </a:p>
          <a:p>
            <a:r>
              <a:rPr lang="ko-KR" altLang="en-US" sz="700" dirty="0" smtClean="0">
                <a:latin typeface="HY헤드라인M" panose="02030600000101010101" pitchFamily="18" charset="-127"/>
                <a:ea typeface="HY헤드라인M" panose="02030600000101010101" pitchFamily="18" charset="-127"/>
              </a:rPr>
              <a:t>회원 </a:t>
            </a:r>
            <a:r>
              <a:rPr lang="ko-KR" altLang="en-US" sz="700" dirty="0" err="1" smtClean="0">
                <a:latin typeface="HY헤드라인M" panose="02030600000101010101" pitchFamily="18" charset="-127"/>
                <a:ea typeface="HY헤드라인M" panose="02030600000101010101" pitchFamily="18" charset="-127"/>
              </a:rPr>
              <a:t>이탈율</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a:t>
            </a:r>
            <a:r>
              <a:rPr lang="ko-KR" altLang="en-US" sz="700" dirty="0" err="1" smtClean="0">
                <a:latin typeface="HY헤드라인M" panose="02030600000101010101" pitchFamily="18" charset="-127"/>
                <a:ea typeface="HY헤드라인M" panose="02030600000101010101" pitchFamily="18" charset="-127"/>
              </a:rPr>
              <a:t>유효회원의</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4%</a:t>
            </a:r>
            <a:r>
              <a:rPr lang="ko-KR" altLang="en-US" sz="700" dirty="0" smtClean="0">
                <a:latin typeface="HY헤드라인M" panose="02030600000101010101" pitchFamily="18" charset="-127"/>
                <a:ea typeface="HY헤드라인M" panose="02030600000101010101" pitchFamily="18" charset="-127"/>
              </a:rPr>
              <a:t> </a:t>
            </a:r>
            <a:endParaRPr lang="ko-KR" altLang="en-US" sz="700" dirty="0">
              <a:latin typeface="HY헤드라인M" panose="02030600000101010101" pitchFamily="18" charset="-127"/>
              <a:ea typeface="HY헤드라인M" panose="02030600000101010101" pitchFamily="18" charset="-127"/>
            </a:endParaRPr>
          </a:p>
        </p:txBody>
      </p:sp>
      <p:sp>
        <p:nvSpPr>
          <p:cNvPr id="21" name="TextBox 20"/>
          <p:cNvSpPr txBox="1"/>
          <p:nvPr/>
        </p:nvSpPr>
        <p:spPr>
          <a:xfrm>
            <a:off x="3398395" y="3230304"/>
            <a:ext cx="2160240" cy="415498"/>
          </a:xfrm>
          <a:prstGeom prst="rect">
            <a:avLst/>
          </a:prstGeom>
          <a:noFill/>
        </p:spPr>
        <p:txBody>
          <a:bodyPr wrap="square" rtlCol="0">
            <a:spAutoFit/>
          </a:bodyPr>
          <a:lstStyle/>
          <a:p>
            <a:r>
              <a:rPr lang="en-US" altLang="ko-KR" sz="700" dirty="0" smtClean="0">
                <a:latin typeface="HY헤드라인M" panose="02030600000101010101" pitchFamily="18" charset="-127"/>
                <a:ea typeface="HY헤드라인M" panose="02030600000101010101" pitchFamily="18" charset="-127"/>
              </a:rPr>
              <a:t>Non-Organic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CPA</a:t>
            </a:r>
            <a:r>
              <a:rPr lang="ko-KR" altLang="en-US" sz="700" dirty="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추정 </a:t>
            </a:r>
            <a:r>
              <a:rPr lang="en-US" altLang="ko-KR" sz="700" dirty="0" smtClean="0">
                <a:latin typeface="HY헤드라인M" panose="02030600000101010101" pitchFamily="18" charset="-127"/>
                <a:ea typeface="HY헤드라인M" panose="02030600000101010101" pitchFamily="18" charset="-127"/>
              </a:rPr>
              <a:t>80%</a:t>
            </a:r>
          </a:p>
          <a:p>
            <a:r>
              <a:rPr lang="en-US" altLang="ko-KR" sz="700" dirty="0" smtClean="0">
                <a:latin typeface="HY헤드라인M" panose="02030600000101010101" pitchFamily="18" charset="-127"/>
                <a:ea typeface="HY헤드라인M" panose="02030600000101010101" pitchFamily="18" charset="-127"/>
              </a:rPr>
              <a:t>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유효 회원의 </a:t>
            </a:r>
            <a:r>
              <a:rPr lang="en-US" altLang="ko-KR" sz="700" dirty="0" smtClean="0">
                <a:latin typeface="HY헤드라인M" panose="02030600000101010101" pitchFamily="18" charset="-127"/>
                <a:ea typeface="HY헤드라인M" panose="02030600000101010101" pitchFamily="18" charset="-127"/>
              </a:rPr>
              <a:t>15% </a:t>
            </a:r>
            <a:r>
              <a:rPr lang="ko-KR" altLang="en-US" sz="700" dirty="0" smtClean="0">
                <a:latin typeface="HY헤드라인M" panose="02030600000101010101" pitchFamily="18" charset="-127"/>
                <a:ea typeface="HY헤드라인M" panose="02030600000101010101" pitchFamily="18" charset="-127"/>
              </a:rPr>
              <a:t>추정</a:t>
            </a:r>
            <a:endParaRPr lang="en-US" altLang="ko-KR" sz="700" dirty="0" smtClean="0">
              <a:latin typeface="HY헤드라인M" panose="02030600000101010101" pitchFamily="18" charset="-127"/>
              <a:ea typeface="HY헤드라인M" panose="02030600000101010101" pitchFamily="18" charset="-127"/>
            </a:endParaRPr>
          </a:p>
          <a:p>
            <a:r>
              <a:rPr lang="ko-KR" altLang="en-US" sz="700" dirty="0" smtClean="0">
                <a:latin typeface="HY헤드라인M" panose="02030600000101010101" pitchFamily="18" charset="-127"/>
                <a:ea typeface="HY헤드라인M" panose="02030600000101010101" pitchFamily="18" charset="-127"/>
              </a:rPr>
              <a:t>회원 </a:t>
            </a:r>
            <a:r>
              <a:rPr lang="ko-KR" altLang="en-US" sz="700" dirty="0" err="1" smtClean="0">
                <a:latin typeface="HY헤드라인M" panose="02030600000101010101" pitchFamily="18" charset="-127"/>
                <a:ea typeface="HY헤드라인M" panose="02030600000101010101" pitchFamily="18" charset="-127"/>
              </a:rPr>
              <a:t>이탈율</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a:t>
            </a:r>
            <a:r>
              <a:rPr lang="ko-KR" altLang="en-US" sz="700" dirty="0" err="1" smtClean="0">
                <a:latin typeface="HY헤드라인M" panose="02030600000101010101" pitchFamily="18" charset="-127"/>
                <a:ea typeface="HY헤드라인M" panose="02030600000101010101" pitchFamily="18" charset="-127"/>
              </a:rPr>
              <a:t>유효회원의</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3%</a:t>
            </a:r>
            <a:r>
              <a:rPr lang="ko-KR" altLang="en-US" sz="700" dirty="0" smtClean="0">
                <a:latin typeface="HY헤드라인M" panose="02030600000101010101" pitchFamily="18" charset="-127"/>
                <a:ea typeface="HY헤드라인M" panose="02030600000101010101" pitchFamily="18" charset="-127"/>
              </a:rPr>
              <a:t> </a:t>
            </a:r>
            <a:endParaRPr lang="ko-KR" altLang="en-US" sz="700" dirty="0">
              <a:latin typeface="HY헤드라인M" panose="02030600000101010101" pitchFamily="18" charset="-127"/>
              <a:ea typeface="HY헤드라인M" panose="02030600000101010101" pitchFamily="18" charset="-127"/>
            </a:endParaRPr>
          </a:p>
        </p:txBody>
      </p:sp>
      <p:sp>
        <p:nvSpPr>
          <p:cNvPr id="22" name="TextBox 21"/>
          <p:cNvSpPr txBox="1"/>
          <p:nvPr/>
        </p:nvSpPr>
        <p:spPr>
          <a:xfrm>
            <a:off x="6592423" y="3242042"/>
            <a:ext cx="2160240" cy="415498"/>
          </a:xfrm>
          <a:prstGeom prst="rect">
            <a:avLst/>
          </a:prstGeom>
          <a:noFill/>
        </p:spPr>
        <p:txBody>
          <a:bodyPr wrap="square" rtlCol="0">
            <a:spAutoFit/>
          </a:bodyPr>
          <a:lstStyle/>
          <a:p>
            <a:r>
              <a:rPr lang="en-US" altLang="ko-KR" sz="700" dirty="0" smtClean="0">
                <a:latin typeface="HY헤드라인M" panose="02030600000101010101" pitchFamily="18" charset="-127"/>
                <a:ea typeface="HY헤드라인M" panose="02030600000101010101" pitchFamily="18" charset="-127"/>
              </a:rPr>
              <a:t>Non-Organic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CPA</a:t>
            </a:r>
            <a:r>
              <a:rPr lang="ko-KR" altLang="en-US" sz="700" dirty="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추정 </a:t>
            </a:r>
            <a:r>
              <a:rPr lang="en-US" altLang="ko-KR" sz="700" dirty="0" smtClean="0">
                <a:latin typeface="HY헤드라인M" panose="02030600000101010101" pitchFamily="18" charset="-127"/>
                <a:ea typeface="HY헤드라인M" panose="02030600000101010101" pitchFamily="18" charset="-127"/>
              </a:rPr>
              <a:t>80%</a:t>
            </a:r>
          </a:p>
          <a:p>
            <a:r>
              <a:rPr lang="en-US" altLang="ko-KR" sz="700" dirty="0" smtClean="0">
                <a:latin typeface="HY헤드라인M" panose="02030600000101010101" pitchFamily="18" charset="-127"/>
                <a:ea typeface="HY헤드라인M" panose="02030600000101010101" pitchFamily="18" charset="-127"/>
              </a:rPr>
              <a:t>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유효 회원의 </a:t>
            </a:r>
            <a:r>
              <a:rPr lang="en-US" altLang="ko-KR" sz="700" dirty="0" smtClean="0">
                <a:latin typeface="HY헤드라인M" panose="02030600000101010101" pitchFamily="18" charset="-127"/>
                <a:ea typeface="HY헤드라인M" panose="02030600000101010101" pitchFamily="18" charset="-127"/>
              </a:rPr>
              <a:t>20% </a:t>
            </a:r>
            <a:r>
              <a:rPr lang="ko-KR" altLang="en-US" sz="700" dirty="0" smtClean="0">
                <a:latin typeface="HY헤드라인M" panose="02030600000101010101" pitchFamily="18" charset="-127"/>
                <a:ea typeface="HY헤드라인M" panose="02030600000101010101" pitchFamily="18" charset="-127"/>
              </a:rPr>
              <a:t>추정</a:t>
            </a:r>
            <a:endParaRPr lang="en-US" altLang="ko-KR" sz="700" dirty="0" smtClean="0">
              <a:latin typeface="HY헤드라인M" panose="02030600000101010101" pitchFamily="18" charset="-127"/>
              <a:ea typeface="HY헤드라인M" panose="02030600000101010101" pitchFamily="18" charset="-127"/>
            </a:endParaRPr>
          </a:p>
          <a:p>
            <a:r>
              <a:rPr lang="ko-KR" altLang="en-US" sz="700" dirty="0" smtClean="0">
                <a:latin typeface="HY헤드라인M" panose="02030600000101010101" pitchFamily="18" charset="-127"/>
                <a:ea typeface="HY헤드라인M" panose="02030600000101010101" pitchFamily="18" charset="-127"/>
              </a:rPr>
              <a:t>회원 </a:t>
            </a:r>
            <a:r>
              <a:rPr lang="ko-KR" altLang="en-US" sz="700" dirty="0" err="1" smtClean="0">
                <a:latin typeface="HY헤드라인M" panose="02030600000101010101" pitchFamily="18" charset="-127"/>
                <a:ea typeface="HY헤드라인M" panose="02030600000101010101" pitchFamily="18" charset="-127"/>
              </a:rPr>
              <a:t>이탈율</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a:t>
            </a:r>
            <a:r>
              <a:rPr lang="ko-KR" altLang="en-US" sz="700" dirty="0" err="1" smtClean="0">
                <a:latin typeface="HY헤드라인M" panose="02030600000101010101" pitchFamily="18" charset="-127"/>
                <a:ea typeface="HY헤드라인M" panose="02030600000101010101" pitchFamily="18" charset="-127"/>
              </a:rPr>
              <a:t>유효회원의</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2%</a:t>
            </a:r>
            <a:r>
              <a:rPr lang="ko-KR" altLang="en-US" sz="700" dirty="0" smtClean="0">
                <a:latin typeface="HY헤드라인M" panose="02030600000101010101" pitchFamily="18" charset="-127"/>
                <a:ea typeface="HY헤드라인M" panose="02030600000101010101" pitchFamily="18" charset="-127"/>
              </a:rPr>
              <a:t> </a:t>
            </a:r>
            <a:endParaRPr lang="ko-KR" altLang="en-US" sz="700" dirty="0">
              <a:latin typeface="HY헤드라인M" panose="02030600000101010101" pitchFamily="18" charset="-127"/>
              <a:ea typeface="HY헤드라인M" panose="02030600000101010101" pitchFamily="18" charset="-127"/>
            </a:endParaRPr>
          </a:p>
        </p:txBody>
      </p:sp>
      <p:sp>
        <p:nvSpPr>
          <p:cNvPr id="23" name="TextBox 22"/>
          <p:cNvSpPr txBox="1"/>
          <p:nvPr/>
        </p:nvSpPr>
        <p:spPr>
          <a:xfrm>
            <a:off x="251643" y="4827199"/>
            <a:ext cx="2160240" cy="415498"/>
          </a:xfrm>
          <a:prstGeom prst="rect">
            <a:avLst/>
          </a:prstGeom>
          <a:noFill/>
        </p:spPr>
        <p:txBody>
          <a:bodyPr wrap="square" rtlCol="0">
            <a:spAutoFit/>
          </a:bodyPr>
          <a:lstStyle/>
          <a:p>
            <a:r>
              <a:rPr lang="en-US" altLang="ko-KR" sz="700" dirty="0" smtClean="0">
                <a:latin typeface="HY헤드라인M" panose="02030600000101010101" pitchFamily="18" charset="-127"/>
                <a:ea typeface="HY헤드라인M" panose="02030600000101010101" pitchFamily="18" charset="-127"/>
              </a:rPr>
              <a:t>Non-Organic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CPA</a:t>
            </a:r>
            <a:r>
              <a:rPr lang="ko-KR" altLang="en-US" sz="700" dirty="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추정 </a:t>
            </a:r>
            <a:r>
              <a:rPr lang="en-US" altLang="ko-KR" sz="700" dirty="0" smtClean="0">
                <a:latin typeface="HY헤드라인M" panose="02030600000101010101" pitchFamily="18" charset="-127"/>
                <a:ea typeface="HY헤드라인M" panose="02030600000101010101" pitchFamily="18" charset="-127"/>
              </a:rPr>
              <a:t>50%</a:t>
            </a:r>
          </a:p>
          <a:p>
            <a:r>
              <a:rPr lang="en-US" altLang="ko-KR" sz="700" dirty="0" smtClean="0">
                <a:latin typeface="HY헤드라인M" panose="02030600000101010101" pitchFamily="18" charset="-127"/>
                <a:ea typeface="HY헤드라인M" panose="02030600000101010101" pitchFamily="18" charset="-127"/>
              </a:rPr>
              <a:t>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유효 회원의 </a:t>
            </a:r>
            <a:r>
              <a:rPr lang="en-US" altLang="ko-KR" sz="700" dirty="0" smtClean="0">
                <a:latin typeface="HY헤드라인M" panose="02030600000101010101" pitchFamily="18" charset="-127"/>
                <a:ea typeface="HY헤드라인M" panose="02030600000101010101" pitchFamily="18" charset="-127"/>
              </a:rPr>
              <a:t>10% </a:t>
            </a:r>
            <a:r>
              <a:rPr lang="ko-KR" altLang="en-US" sz="700" dirty="0" smtClean="0">
                <a:latin typeface="HY헤드라인M" panose="02030600000101010101" pitchFamily="18" charset="-127"/>
                <a:ea typeface="HY헤드라인M" panose="02030600000101010101" pitchFamily="18" charset="-127"/>
              </a:rPr>
              <a:t>추정</a:t>
            </a:r>
            <a:endParaRPr lang="en-US" altLang="ko-KR" sz="700" dirty="0" smtClean="0">
              <a:latin typeface="HY헤드라인M" panose="02030600000101010101" pitchFamily="18" charset="-127"/>
              <a:ea typeface="HY헤드라인M" panose="02030600000101010101" pitchFamily="18" charset="-127"/>
            </a:endParaRPr>
          </a:p>
          <a:p>
            <a:r>
              <a:rPr lang="ko-KR" altLang="en-US" sz="700" dirty="0" smtClean="0">
                <a:latin typeface="HY헤드라인M" panose="02030600000101010101" pitchFamily="18" charset="-127"/>
                <a:ea typeface="HY헤드라인M" panose="02030600000101010101" pitchFamily="18" charset="-127"/>
              </a:rPr>
              <a:t>회원 </a:t>
            </a:r>
            <a:r>
              <a:rPr lang="ko-KR" altLang="en-US" sz="700" dirty="0" err="1" smtClean="0">
                <a:latin typeface="HY헤드라인M" panose="02030600000101010101" pitchFamily="18" charset="-127"/>
                <a:ea typeface="HY헤드라인M" panose="02030600000101010101" pitchFamily="18" charset="-127"/>
              </a:rPr>
              <a:t>이탈율</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a:t>
            </a:r>
            <a:r>
              <a:rPr lang="ko-KR" altLang="en-US" sz="700" dirty="0" err="1" smtClean="0">
                <a:latin typeface="HY헤드라인M" panose="02030600000101010101" pitchFamily="18" charset="-127"/>
                <a:ea typeface="HY헤드라인M" panose="02030600000101010101" pitchFamily="18" charset="-127"/>
              </a:rPr>
              <a:t>유효회원의</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4%</a:t>
            </a:r>
            <a:r>
              <a:rPr lang="ko-KR" altLang="en-US" sz="700" dirty="0" smtClean="0">
                <a:latin typeface="HY헤드라인M" panose="02030600000101010101" pitchFamily="18" charset="-127"/>
                <a:ea typeface="HY헤드라인M" panose="02030600000101010101" pitchFamily="18" charset="-127"/>
              </a:rPr>
              <a:t> </a:t>
            </a:r>
            <a:endParaRPr lang="ko-KR" altLang="en-US" sz="700" dirty="0">
              <a:latin typeface="HY헤드라인M" panose="02030600000101010101" pitchFamily="18" charset="-127"/>
              <a:ea typeface="HY헤드라인M" panose="02030600000101010101" pitchFamily="18" charset="-127"/>
            </a:endParaRPr>
          </a:p>
        </p:txBody>
      </p:sp>
      <p:sp>
        <p:nvSpPr>
          <p:cNvPr id="24" name="TextBox 23"/>
          <p:cNvSpPr txBox="1"/>
          <p:nvPr/>
        </p:nvSpPr>
        <p:spPr>
          <a:xfrm>
            <a:off x="3398395" y="4824085"/>
            <a:ext cx="2160240" cy="415498"/>
          </a:xfrm>
          <a:prstGeom prst="rect">
            <a:avLst/>
          </a:prstGeom>
          <a:noFill/>
        </p:spPr>
        <p:txBody>
          <a:bodyPr wrap="square" rtlCol="0">
            <a:spAutoFit/>
          </a:bodyPr>
          <a:lstStyle/>
          <a:p>
            <a:r>
              <a:rPr lang="en-US" altLang="ko-KR" sz="700" dirty="0" smtClean="0">
                <a:latin typeface="HY헤드라인M" panose="02030600000101010101" pitchFamily="18" charset="-127"/>
                <a:ea typeface="HY헤드라인M" panose="02030600000101010101" pitchFamily="18" charset="-127"/>
              </a:rPr>
              <a:t>Non-Organic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CPA</a:t>
            </a:r>
            <a:r>
              <a:rPr lang="ko-KR" altLang="en-US" sz="700" dirty="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추정 </a:t>
            </a:r>
            <a:r>
              <a:rPr lang="en-US" altLang="ko-KR" sz="700" dirty="0" smtClean="0">
                <a:latin typeface="HY헤드라인M" panose="02030600000101010101" pitchFamily="18" charset="-127"/>
                <a:ea typeface="HY헤드라인M" panose="02030600000101010101" pitchFamily="18" charset="-127"/>
              </a:rPr>
              <a:t>50%</a:t>
            </a:r>
          </a:p>
          <a:p>
            <a:r>
              <a:rPr lang="en-US" altLang="ko-KR" sz="700" dirty="0" smtClean="0">
                <a:latin typeface="HY헤드라인M" panose="02030600000101010101" pitchFamily="18" charset="-127"/>
                <a:ea typeface="HY헤드라인M" panose="02030600000101010101" pitchFamily="18" charset="-127"/>
              </a:rPr>
              <a:t>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유효 회원의 </a:t>
            </a:r>
            <a:r>
              <a:rPr lang="en-US" altLang="ko-KR" sz="700" dirty="0" smtClean="0">
                <a:latin typeface="HY헤드라인M" panose="02030600000101010101" pitchFamily="18" charset="-127"/>
                <a:ea typeface="HY헤드라인M" panose="02030600000101010101" pitchFamily="18" charset="-127"/>
              </a:rPr>
              <a:t>15% </a:t>
            </a:r>
            <a:r>
              <a:rPr lang="ko-KR" altLang="en-US" sz="700" dirty="0" smtClean="0">
                <a:latin typeface="HY헤드라인M" panose="02030600000101010101" pitchFamily="18" charset="-127"/>
                <a:ea typeface="HY헤드라인M" panose="02030600000101010101" pitchFamily="18" charset="-127"/>
              </a:rPr>
              <a:t>추정</a:t>
            </a:r>
            <a:endParaRPr lang="en-US" altLang="ko-KR" sz="700" dirty="0" smtClean="0">
              <a:latin typeface="HY헤드라인M" panose="02030600000101010101" pitchFamily="18" charset="-127"/>
              <a:ea typeface="HY헤드라인M" panose="02030600000101010101" pitchFamily="18" charset="-127"/>
            </a:endParaRPr>
          </a:p>
          <a:p>
            <a:r>
              <a:rPr lang="ko-KR" altLang="en-US" sz="700" dirty="0" smtClean="0">
                <a:latin typeface="HY헤드라인M" panose="02030600000101010101" pitchFamily="18" charset="-127"/>
                <a:ea typeface="HY헤드라인M" panose="02030600000101010101" pitchFamily="18" charset="-127"/>
              </a:rPr>
              <a:t>회원 </a:t>
            </a:r>
            <a:r>
              <a:rPr lang="ko-KR" altLang="en-US" sz="700" dirty="0" err="1" smtClean="0">
                <a:latin typeface="HY헤드라인M" panose="02030600000101010101" pitchFamily="18" charset="-127"/>
                <a:ea typeface="HY헤드라인M" panose="02030600000101010101" pitchFamily="18" charset="-127"/>
              </a:rPr>
              <a:t>이탈율</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a:t>
            </a:r>
            <a:r>
              <a:rPr lang="ko-KR" altLang="en-US" sz="700" dirty="0" err="1" smtClean="0">
                <a:latin typeface="HY헤드라인M" panose="02030600000101010101" pitchFamily="18" charset="-127"/>
                <a:ea typeface="HY헤드라인M" panose="02030600000101010101" pitchFamily="18" charset="-127"/>
              </a:rPr>
              <a:t>유효회원의</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3%</a:t>
            </a:r>
            <a:r>
              <a:rPr lang="ko-KR" altLang="en-US" sz="700" dirty="0" smtClean="0">
                <a:latin typeface="HY헤드라인M" panose="02030600000101010101" pitchFamily="18" charset="-127"/>
                <a:ea typeface="HY헤드라인M" panose="02030600000101010101" pitchFamily="18" charset="-127"/>
              </a:rPr>
              <a:t> </a:t>
            </a:r>
            <a:endParaRPr lang="ko-KR" altLang="en-US" sz="700" dirty="0">
              <a:latin typeface="HY헤드라인M" panose="02030600000101010101" pitchFamily="18" charset="-127"/>
              <a:ea typeface="HY헤드라인M" panose="02030600000101010101" pitchFamily="18" charset="-127"/>
            </a:endParaRPr>
          </a:p>
        </p:txBody>
      </p:sp>
      <p:sp>
        <p:nvSpPr>
          <p:cNvPr id="25" name="TextBox 24"/>
          <p:cNvSpPr txBox="1"/>
          <p:nvPr/>
        </p:nvSpPr>
        <p:spPr>
          <a:xfrm>
            <a:off x="6607854" y="4813702"/>
            <a:ext cx="2160240" cy="415498"/>
          </a:xfrm>
          <a:prstGeom prst="rect">
            <a:avLst/>
          </a:prstGeom>
          <a:noFill/>
        </p:spPr>
        <p:txBody>
          <a:bodyPr wrap="square" rtlCol="0">
            <a:spAutoFit/>
          </a:bodyPr>
          <a:lstStyle/>
          <a:p>
            <a:r>
              <a:rPr lang="en-US" altLang="ko-KR" sz="700" dirty="0" smtClean="0">
                <a:latin typeface="HY헤드라인M" panose="02030600000101010101" pitchFamily="18" charset="-127"/>
                <a:ea typeface="HY헤드라인M" panose="02030600000101010101" pitchFamily="18" charset="-127"/>
              </a:rPr>
              <a:t>Non-Organic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CPA</a:t>
            </a:r>
            <a:r>
              <a:rPr lang="ko-KR" altLang="en-US" sz="700" dirty="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추정 </a:t>
            </a:r>
            <a:r>
              <a:rPr lang="en-US" altLang="ko-KR" sz="700" dirty="0" smtClean="0">
                <a:latin typeface="HY헤드라인M" panose="02030600000101010101" pitchFamily="18" charset="-127"/>
                <a:ea typeface="HY헤드라인M" panose="02030600000101010101" pitchFamily="18" charset="-127"/>
              </a:rPr>
              <a:t>50%</a:t>
            </a:r>
          </a:p>
          <a:p>
            <a:r>
              <a:rPr lang="en-US" altLang="ko-KR" sz="700" dirty="0" smtClean="0">
                <a:latin typeface="HY헤드라인M" panose="02030600000101010101" pitchFamily="18" charset="-127"/>
                <a:ea typeface="HY헤드라인M" panose="02030600000101010101" pitchFamily="18" charset="-127"/>
              </a:rPr>
              <a:t>Organic </a:t>
            </a:r>
            <a:r>
              <a:rPr lang="ko-KR" altLang="en-US" sz="700" dirty="0" smtClean="0">
                <a:latin typeface="HY헤드라인M" panose="02030600000101010101" pitchFamily="18" charset="-127"/>
                <a:ea typeface="HY헤드라인M" panose="02030600000101010101" pitchFamily="18" charset="-127"/>
              </a:rPr>
              <a:t>신규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유효 회원의 </a:t>
            </a:r>
            <a:r>
              <a:rPr lang="en-US" altLang="ko-KR" sz="700" dirty="0" smtClean="0">
                <a:latin typeface="HY헤드라인M" panose="02030600000101010101" pitchFamily="18" charset="-127"/>
                <a:ea typeface="HY헤드라인M" panose="02030600000101010101" pitchFamily="18" charset="-127"/>
              </a:rPr>
              <a:t>20% </a:t>
            </a:r>
            <a:r>
              <a:rPr lang="ko-KR" altLang="en-US" sz="700" dirty="0" smtClean="0">
                <a:latin typeface="HY헤드라인M" panose="02030600000101010101" pitchFamily="18" charset="-127"/>
                <a:ea typeface="HY헤드라인M" panose="02030600000101010101" pitchFamily="18" charset="-127"/>
              </a:rPr>
              <a:t>추정</a:t>
            </a:r>
            <a:endParaRPr lang="en-US" altLang="ko-KR" sz="700" dirty="0" smtClean="0">
              <a:latin typeface="HY헤드라인M" panose="02030600000101010101" pitchFamily="18" charset="-127"/>
              <a:ea typeface="HY헤드라인M" panose="02030600000101010101" pitchFamily="18" charset="-127"/>
            </a:endParaRPr>
          </a:p>
          <a:p>
            <a:r>
              <a:rPr lang="ko-KR" altLang="en-US" sz="700" dirty="0" smtClean="0">
                <a:latin typeface="HY헤드라인M" panose="02030600000101010101" pitchFamily="18" charset="-127"/>
                <a:ea typeface="HY헤드라인M" panose="02030600000101010101" pitchFamily="18" charset="-127"/>
              </a:rPr>
              <a:t>회원 </a:t>
            </a:r>
            <a:r>
              <a:rPr lang="ko-KR" altLang="en-US" sz="700" dirty="0" err="1" smtClean="0">
                <a:latin typeface="HY헤드라인M" panose="02030600000101010101" pitchFamily="18" charset="-127"/>
                <a:ea typeface="HY헤드라인M" panose="02030600000101010101" pitchFamily="18" charset="-127"/>
              </a:rPr>
              <a:t>이탈율</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 </a:t>
            </a:r>
            <a:r>
              <a:rPr lang="ko-KR" altLang="en-US" sz="700" dirty="0" smtClean="0">
                <a:latin typeface="HY헤드라인M" panose="02030600000101010101" pitchFamily="18" charset="-127"/>
                <a:ea typeface="HY헤드라인M" panose="02030600000101010101" pitchFamily="18" charset="-127"/>
              </a:rPr>
              <a:t>전월 </a:t>
            </a:r>
            <a:r>
              <a:rPr lang="ko-KR" altLang="en-US" sz="700" dirty="0" err="1" smtClean="0">
                <a:latin typeface="HY헤드라인M" panose="02030600000101010101" pitchFamily="18" charset="-127"/>
                <a:ea typeface="HY헤드라인M" panose="02030600000101010101" pitchFamily="18" charset="-127"/>
              </a:rPr>
              <a:t>유효회원의</a:t>
            </a:r>
            <a:r>
              <a:rPr lang="ko-KR" altLang="en-US" sz="700" dirty="0" smtClean="0">
                <a:latin typeface="HY헤드라인M" panose="02030600000101010101" pitchFamily="18" charset="-127"/>
                <a:ea typeface="HY헤드라인M" panose="02030600000101010101" pitchFamily="18" charset="-127"/>
              </a:rPr>
              <a:t> </a:t>
            </a:r>
            <a:r>
              <a:rPr lang="en-US" altLang="ko-KR" sz="700" dirty="0" smtClean="0">
                <a:latin typeface="HY헤드라인M" panose="02030600000101010101" pitchFamily="18" charset="-127"/>
                <a:ea typeface="HY헤드라인M" panose="02030600000101010101" pitchFamily="18" charset="-127"/>
              </a:rPr>
              <a:t>2%</a:t>
            </a:r>
            <a:r>
              <a:rPr lang="ko-KR" altLang="en-US" sz="700" dirty="0" smtClean="0">
                <a:latin typeface="HY헤드라인M" panose="02030600000101010101" pitchFamily="18" charset="-127"/>
                <a:ea typeface="HY헤드라인M" panose="02030600000101010101" pitchFamily="18" charset="-127"/>
              </a:rPr>
              <a:t> </a:t>
            </a:r>
            <a:endParaRPr lang="ko-KR" altLang="en-US" sz="700" dirty="0">
              <a:latin typeface="HY헤드라인M" panose="02030600000101010101" pitchFamily="18" charset="-127"/>
              <a:ea typeface="HY헤드라인M" panose="02030600000101010101" pitchFamily="18" charset="-127"/>
            </a:endParaRPr>
          </a:p>
        </p:txBody>
      </p:sp>
      <p:sp>
        <p:nvSpPr>
          <p:cNvPr id="26" name="TextBox 25">
            <a:extLst>
              <a:ext uri="{FF2B5EF4-FFF2-40B4-BE49-F238E27FC236}">
                <a16:creationId xmlns:a16="http://schemas.microsoft.com/office/drawing/2014/main" id="{05321DE8-F0DF-4127-B031-8E38EAC635F4}"/>
              </a:ext>
            </a:extLst>
          </p:cNvPr>
          <p:cNvSpPr txBox="1"/>
          <p:nvPr/>
        </p:nvSpPr>
        <p:spPr>
          <a:xfrm>
            <a:off x="251643" y="657529"/>
            <a:ext cx="9381877" cy="692497"/>
          </a:xfrm>
          <a:prstGeom prst="rect">
            <a:avLst/>
          </a:prstGeom>
          <a:noFill/>
        </p:spPr>
        <p:txBody>
          <a:bodyPr wrap="square" rtlCol="0">
            <a:spAutoFit/>
          </a:bodyPr>
          <a:lstStyle/>
          <a:p>
            <a:pPr marL="92075" indent="-92075">
              <a:lnSpc>
                <a:spcPct val="130000"/>
              </a:lnSpc>
              <a:buFont typeface="Wingdings" panose="05000000000000000000" pitchFamily="2" charset="2"/>
              <a:buChar char="§"/>
            </a:pPr>
            <a:r>
              <a:rPr lang="ko-KR" altLang="en-US" sz="1000" dirty="0" smtClean="0">
                <a:latin typeface="+mn-ea"/>
                <a:ea typeface="+mn-ea"/>
              </a:rPr>
              <a:t>회원모집 목표를 추정할 수 있는 </a:t>
            </a:r>
            <a:r>
              <a:rPr lang="ko-KR" altLang="en-US" sz="1000" b="1" dirty="0" smtClean="0">
                <a:latin typeface="+mn-ea"/>
                <a:ea typeface="+mn-ea"/>
              </a:rPr>
              <a:t>기존 </a:t>
            </a:r>
            <a:r>
              <a:rPr lang="en-US" altLang="ko-KR" sz="1000" b="1" dirty="0" smtClean="0">
                <a:latin typeface="+mn-ea"/>
                <a:ea typeface="+mn-ea"/>
              </a:rPr>
              <a:t>Data</a:t>
            </a:r>
            <a:r>
              <a:rPr lang="ko-KR" altLang="en-US" sz="1000" b="1" dirty="0" smtClean="0">
                <a:latin typeface="+mn-ea"/>
                <a:ea typeface="+mn-ea"/>
              </a:rPr>
              <a:t>가 없어 외부 마케팅 성과 자료를 기초</a:t>
            </a:r>
            <a:r>
              <a:rPr lang="ko-KR" altLang="en-US" sz="1000" dirty="0" smtClean="0">
                <a:latin typeface="+mn-ea"/>
                <a:ea typeface="+mn-ea"/>
              </a:rPr>
              <a:t>로 </a:t>
            </a:r>
            <a:r>
              <a:rPr lang="ko-KR" altLang="en-US" sz="1000" b="1" dirty="0" smtClean="0">
                <a:latin typeface="+mn-ea"/>
                <a:ea typeface="+mn-ea"/>
              </a:rPr>
              <a:t>가용 예산을 고려하여 임의 추정으로 </a:t>
            </a:r>
            <a:r>
              <a:rPr lang="ko-KR" altLang="en-US" sz="1000" dirty="0" smtClean="0">
                <a:latin typeface="+mn-ea"/>
                <a:ea typeface="+mn-ea"/>
              </a:rPr>
              <a:t>을 통하여 </a:t>
            </a:r>
            <a:r>
              <a:rPr lang="en-US" altLang="ko-KR" sz="1000" dirty="0" smtClean="0">
                <a:latin typeface="+mn-ea"/>
                <a:ea typeface="+mn-ea"/>
              </a:rPr>
              <a:t>Case</a:t>
            </a:r>
            <a:r>
              <a:rPr lang="ko-KR" altLang="en-US" sz="1000" dirty="0" smtClean="0">
                <a:latin typeface="+mn-ea"/>
                <a:ea typeface="+mn-ea"/>
              </a:rPr>
              <a:t>별 추정</a:t>
            </a:r>
            <a:endParaRPr lang="en-US" altLang="ko-KR" sz="1000" dirty="0" smtClean="0">
              <a:latin typeface="+mn-ea"/>
              <a:ea typeface="+mn-ea"/>
            </a:endParaRPr>
          </a:p>
          <a:p>
            <a:pPr marL="92075" indent="-92075">
              <a:lnSpc>
                <a:spcPct val="130000"/>
              </a:lnSpc>
              <a:buFont typeface="Wingdings" panose="05000000000000000000" pitchFamily="2" charset="2"/>
              <a:buChar char="§"/>
            </a:pPr>
            <a:r>
              <a:rPr lang="en-US" altLang="ko-KR" sz="1000" b="1" dirty="0" smtClean="0">
                <a:latin typeface="+mn-ea"/>
                <a:ea typeface="+mn-ea"/>
              </a:rPr>
              <a:t>Non-Organic</a:t>
            </a:r>
            <a:r>
              <a:rPr lang="ko-KR" altLang="en-US" sz="1000" b="1" dirty="0" smtClean="0">
                <a:latin typeface="+mn-ea"/>
                <a:ea typeface="+mn-ea"/>
              </a:rPr>
              <a:t>은 월 약</a:t>
            </a:r>
            <a:r>
              <a:rPr lang="en-US" altLang="ko-KR" sz="1000" b="1" dirty="0" smtClean="0">
                <a:latin typeface="+mn-ea"/>
                <a:ea typeface="+mn-ea"/>
              </a:rPr>
              <a:t>7,500</a:t>
            </a:r>
            <a:r>
              <a:rPr lang="ko-KR" altLang="en-US" sz="1000" b="1" dirty="0" smtClean="0">
                <a:latin typeface="+mn-ea"/>
                <a:ea typeface="+mn-ea"/>
              </a:rPr>
              <a:t>만원 예산 집행 시 신규 추정</a:t>
            </a:r>
            <a:r>
              <a:rPr lang="en-US" altLang="ko-KR" sz="1000" b="1" dirty="0" smtClean="0">
                <a:latin typeface="+mn-ea"/>
                <a:ea typeface="+mn-ea"/>
              </a:rPr>
              <a:t>, Organic</a:t>
            </a:r>
            <a:r>
              <a:rPr lang="ko-KR" altLang="en-US" sz="1000" b="1" dirty="0" smtClean="0">
                <a:latin typeface="+mn-ea"/>
                <a:ea typeface="+mn-ea"/>
              </a:rPr>
              <a:t>회원 모집</a:t>
            </a:r>
            <a:r>
              <a:rPr lang="ko-KR" altLang="en-US" sz="1000" dirty="0" smtClean="0">
                <a:latin typeface="+mn-ea"/>
                <a:ea typeface="+mn-ea"/>
              </a:rPr>
              <a:t>은 </a:t>
            </a:r>
            <a:r>
              <a:rPr lang="ko-KR" altLang="en-US" sz="1000" b="1" dirty="0" smtClean="0">
                <a:latin typeface="+mn-ea"/>
                <a:ea typeface="+mn-ea"/>
              </a:rPr>
              <a:t>기존 회원의 </a:t>
            </a:r>
            <a:r>
              <a:rPr lang="en-US" altLang="ko-KR" sz="1000" b="1" dirty="0" smtClean="0">
                <a:latin typeface="+mn-ea"/>
                <a:ea typeface="+mn-ea"/>
              </a:rPr>
              <a:t>Viral</a:t>
            </a:r>
            <a:r>
              <a:rPr lang="ko-KR" altLang="en-US" sz="1000" b="1" dirty="0" smtClean="0">
                <a:latin typeface="+mn-ea"/>
                <a:ea typeface="+mn-ea"/>
              </a:rPr>
              <a:t>을 통한 유입 가정</a:t>
            </a:r>
            <a:r>
              <a:rPr lang="en-US" altLang="ko-KR" sz="1000" dirty="0" smtClean="0">
                <a:latin typeface="+mn-ea"/>
                <a:ea typeface="+mn-ea"/>
              </a:rPr>
              <a:t>, </a:t>
            </a:r>
            <a:r>
              <a:rPr lang="ko-KR" altLang="en-US" sz="1000" b="1" dirty="0" err="1" smtClean="0">
                <a:latin typeface="+mn-ea"/>
                <a:ea typeface="+mn-ea"/>
              </a:rPr>
              <a:t>이탈율</a:t>
            </a:r>
            <a:r>
              <a:rPr lang="ko-KR" altLang="en-US" sz="1000" dirty="0" err="1" smtClean="0">
                <a:latin typeface="+mn-ea"/>
                <a:ea typeface="+mn-ea"/>
              </a:rPr>
              <a:t>은</a:t>
            </a:r>
            <a:r>
              <a:rPr lang="ko-KR" altLang="en-US" sz="1000" dirty="0" smtClean="0">
                <a:latin typeface="+mn-ea"/>
                <a:ea typeface="+mn-ea"/>
              </a:rPr>
              <a:t> </a:t>
            </a:r>
            <a:r>
              <a:rPr lang="ko-KR" altLang="en-US" sz="1000" b="1" dirty="0" smtClean="0">
                <a:latin typeface="+mn-ea"/>
                <a:ea typeface="+mn-ea"/>
              </a:rPr>
              <a:t>경험치로 임의 추정</a:t>
            </a:r>
            <a:endParaRPr lang="en-US" altLang="ko-KR" sz="1000" b="1" dirty="0" smtClean="0">
              <a:latin typeface="+mn-ea"/>
              <a:ea typeface="+mn-ea"/>
            </a:endParaRPr>
          </a:p>
          <a:p>
            <a:pPr marL="92075" indent="-92075">
              <a:lnSpc>
                <a:spcPct val="130000"/>
              </a:lnSpc>
              <a:buFont typeface="Wingdings" panose="05000000000000000000" pitchFamily="2" charset="2"/>
              <a:buChar char="§"/>
            </a:pPr>
            <a:r>
              <a:rPr lang="en-US" altLang="ko-KR" sz="1000" dirty="0" smtClean="0">
                <a:latin typeface="+mn-ea"/>
                <a:ea typeface="+mn-ea"/>
              </a:rPr>
              <a:t>2023</a:t>
            </a:r>
            <a:r>
              <a:rPr lang="ko-KR" altLang="en-US" sz="1000" dirty="0" smtClean="0">
                <a:latin typeface="+mn-ea"/>
                <a:ea typeface="+mn-ea"/>
              </a:rPr>
              <a:t>년 회원 모집은 최소 </a:t>
            </a:r>
            <a:r>
              <a:rPr lang="en-US" altLang="ko-KR" sz="1000" dirty="0" smtClean="0">
                <a:latin typeface="+mn-ea"/>
                <a:ea typeface="+mn-ea"/>
              </a:rPr>
              <a:t>10</a:t>
            </a:r>
            <a:r>
              <a:rPr lang="ko-KR" altLang="en-US" sz="1000" dirty="0" smtClean="0">
                <a:latin typeface="+mn-ea"/>
                <a:ea typeface="+mn-ea"/>
              </a:rPr>
              <a:t>만명</a:t>
            </a:r>
            <a:r>
              <a:rPr lang="en-US" altLang="ko-KR" sz="1000" dirty="0" smtClean="0">
                <a:latin typeface="+mn-ea"/>
                <a:ea typeface="+mn-ea"/>
              </a:rPr>
              <a:t>, </a:t>
            </a:r>
            <a:r>
              <a:rPr lang="ko-KR" altLang="en-US" sz="1000" dirty="0" smtClean="0">
                <a:latin typeface="+mn-ea"/>
                <a:ea typeface="+mn-ea"/>
              </a:rPr>
              <a:t>최대 </a:t>
            </a:r>
            <a:r>
              <a:rPr lang="en-US" altLang="ko-KR" sz="1000" dirty="0" smtClean="0">
                <a:latin typeface="+mn-ea"/>
                <a:ea typeface="+mn-ea"/>
              </a:rPr>
              <a:t>40</a:t>
            </a:r>
            <a:r>
              <a:rPr lang="ko-KR" altLang="en-US" sz="1000" dirty="0" smtClean="0">
                <a:latin typeface="+mn-ea"/>
                <a:ea typeface="+mn-ea"/>
              </a:rPr>
              <a:t>만명으로 추정됨</a:t>
            </a:r>
            <a:r>
              <a:rPr lang="en-US" altLang="ko-KR" sz="1000" b="1" dirty="0" smtClean="0">
                <a:latin typeface="+mn-ea"/>
                <a:ea typeface="+mn-ea"/>
              </a:rPr>
              <a:t>. </a:t>
            </a:r>
            <a:r>
              <a:rPr lang="ko-KR" altLang="en-US" sz="1000" b="1" dirty="0" smtClean="0">
                <a:latin typeface="+mn-ea"/>
                <a:ea typeface="+mn-ea"/>
              </a:rPr>
              <a:t>이에 </a:t>
            </a:r>
            <a:r>
              <a:rPr lang="en-US" altLang="ko-KR" sz="1000" b="1" dirty="0" smtClean="0">
                <a:solidFill>
                  <a:srgbClr val="0070C0"/>
                </a:solidFill>
                <a:latin typeface="+mn-ea"/>
                <a:ea typeface="+mn-ea"/>
              </a:rPr>
              <a:t>2023</a:t>
            </a:r>
            <a:r>
              <a:rPr lang="ko-KR" altLang="en-US" sz="1000" b="1" dirty="0" smtClean="0">
                <a:solidFill>
                  <a:srgbClr val="0070C0"/>
                </a:solidFill>
                <a:latin typeface="+mn-ea"/>
                <a:ea typeface="+mn-ea"/>
              </a:rPr>
              <a:t>년 </a:t>
            </a:r>
            <a:r>
              <a:rPr lang="ko-KR" altLang="en-US" sz="1000" b="1" dirty="0" err="1" smtClean="0">
                <a:solidFill>
                  <a:srgbClr val="0070C0"/>
                </a:solidFill>
                <a:latin typeface="+mn-ea"/>
                <a:ea typeface="+mn-ea"/>
              </a:rPr>
              <a:t>마이데이터</a:t>
            </a:r>
            <a:r>
              <a:rPr lang="ko-KR" altLang="en-US" sz="1000" b="1" dirty="0" smtClean="0">
                <a:solidFill>
                  <a:srgbClr val="0070C0"/>
                </a:solidFill>
                <a:latin typeface="+mn-ea"/>
                <a:ea typeface="+mn-ea"/>
              </a:rPr>
              <a:t> 사업의 회원 모집 목표는 </a:t>
            </a:r>
            <a:r>
              <a:rPr lang="en-US" altLang="ko-KR" sz="1000" b="1" dirty="0" smtClean="0">
                <a:solidFill>
                  <a:srgbClr val="0070C0"/>
                </a:solidFill>
                <a:latin typeface="+mn-ea"/>
                <a:ea typeface="+mn-ea"/>
              </a:rPr>
              <a:t>30</a:t>
            </a:r>
            <a:r>
              <a:rPr lang="ko-KR" altLang="en-US" sz="1000" b="1" dirty="0" smtClean="0">
                <a:solidFill>
                  <a:srgbClr val="0070C0"/>
                </a:solidFill>
                <a:latin typeface="+mn-ea"/>
                <a:ea typeface="+mn-ea"/>
              </a:rPr>
              <a:t>만명</a:t>
            </a:r>
            <a:r>
              <a:rPr lang="ko-KR" altLang="en-US" sz="1000" b="1" dirty="0" smtClean="0">
                <a:latin typeface="+mn-ea"/>
                <a:ea typeface="+mn-ea"/>
              </a:rPr>
              <a:t>으로 운영하고자 함</a:t>
            </a:r>
            <a:r>
              <a:rPr lang="en-US" altLang="ko-KR" sz="1000" b="1" dirty="0" smtClean="0">
                <a:latin typeface="+mn-ea"/>
                <a:ea typeface="+mn-ea"/>
              </a:rPr>
              <a:t>.</a:t>
            </a:r>
            <a:r>
              <a:rPr lang="ko-KR" altLang="en-US" sz="1000" b="1" dirty="0" smtClean="0">
                <a:latin typeface="+mn-ea"/>
                <a:ea typeface="+mn-ea"/>
              </a:rPr>
              <a:t>  </a:t>
            </a:r>
            <a:r>
              <a:rPr lang="ko-KR" altLang="en-US" sz="1000" dirty="0" smtClean="0">
                <a:latin typeface="+mn-ea"/>
                <a:ea typeface="+mn-ea"/>
              </a:rPr>
              <a:t> </a:t>
            </a:r>
            <a:endParaRPr lang="en-US" altLang="ko-KR" sz="1000" dirty="0">
              <a:latin typeface="+mn-ea"/>
              <a:ea typeface="+mn-ea"/>
            </a:endParaRPr>
          </a:p>
        </p:txBody>
      </p:sp>
      <p:sp>
        <p:nvSpPr>
          <p:cNvPr id="31" name="모서리가 둥근 직사각형 30"/>
          <p:cNvSpPr/>
          <p:nvPr/>
        </p:nvSpPr>
        <p:spPr>
          <a:xfrm>
            <a:off x="3414955" y="3201992"/>
            <a:ext cx="3025666" cy="1503703"/>
          </a:xfrm>
          <a:prstGeom prst="roundRect">
            <a:avLst>
              <a:gd name="adj" fmla="val 4285"/>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모서리가 둥근 직사각형 31"/>
          <p:cNvSpPr/>
          <p:nvPr/>
        </p:nvSpPr>
        <p:spPr>
          <a:xfrm>
            <a:off x="6573464" y="1565669"/>
            <a:ext cx="3025666" cy="1503703"/>
          </a:xfrm>
          <a:prstGeom prst="roundRect">
            <a:avLst>
              <a:gd name="adj" fmla="val 4285"/>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모서리가 둥근 직사각형 32"/>
          <p:cNvSpPr/>
          <p:nvPr/>
        </p:nvSpPr>
        <p:spPr>
          <a:xfrm>
            <a:off x="232503" y="4805617"/>
            <a:ext cx="3025666" cy="1503703"/>
          </a:xfrm>
          <a:prstGeom prst="roundRect">
            <a:avLst>
              <a:gd name="adj" fmla="val 4285"/>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모서리가 둥근 직사각형 33"/>
          <p:cNvSpPr/>
          <p:nvPr/>
        </p:nvSpPr>
        <p:spPr>
          <a:xfrm>
            <a:off x="3409856" y="1577802"/>
            <a:ext cx="3025666" cy="1503703"/>
          </a:xfrm>
          <a:prstGeom prst="roundRect">
            <a:avLst>
              <a:gd name="adj" fmla="val 4285"/>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34"/>
          <p:cNvSpPr/>
          <p:nvPr/>
        </p:nvSpPr>
        <p:spPr>
          <a:xfrm>
            <a:off x="252716" y="1577323"/>
            <a:ext cx="3025666" cy="1503703"/>
          </a:xfrm>
          <a:prstGeom prst="roundRect">
            <a:avLst>
              <a:gd name="adj" fmla="val 4285"/>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모서리가 둥근 직사각형 35"/>
          <p:cNvSpPr/>
          <p:nvPr/>
        </p:nvSpPr>
        <p:spPr>
          <a:xfrm>
            <a:off x="255153" y="3188015"/>
            <a:ext cx="3025666" cy="1503703"/>
          </a:xfrm>
          <a:prstGeom prst="roundRect">
            <a:avLst>
              <a:gd name="adj" fmla="val 4285"/>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6562154" y="3210926"/>
            <a:ext cx="3025666" cy="1503703"/>
          </a:xfrm>
          <a:prstGeom prst="roundRect">
            <a:avLst>
              <a:gd name="adj" fmla="val 4285"/>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모서리가 둥근 직사각형 37"/>
          <p:cNvSpPr/>
          <p:nvPr/>
        </p:nvSpPr>
        <p:spPr>
          <a:xfrm>
            <a:off x="3421031" y="4805616"/>
            <a:ext cx="3025666" cy="1503703"/>
          </a:xfrm>
          <a:prstGeom prst="roundRect">
            <a:avLst>
              <a:gd name="adj" fmla="val 4285"/>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모서리가 둥근 직사각형 38"/>
          <p:cNvSpPr/>
          <p:nvPr/>
        </p:nvSpPr>
        <p:spPr>
          <a:xfrm>
            <a:off x="6586175" y="4814269"/>
            <a:ext cx="3025666" cy="1503703"/>
          </a:xfrm>
          <a:prstGeom prst="roundRect">
            <a:avLst>
              <a:gd name="adj" fmla="val 4285"/>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38066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latin typeface="HY헤드라인M" panose="02030600000101010101" pitchFamily="18" charset="-127"/>
                <a:ea typeface="HY헤드라인M" panose="02030600000101010101" pitchFamily="18" charset="-127"/>
              </a:rPr>
              <a:t>5. </a:t>
            </a:r>
            <a:r>
              <a:rPr lang="ko-KR" altLang="en-US" dirty="0" smtClean="0">
                <a:latin typeface="HY헤드라인M" panose="02030600000101010101" pitchFamily="18" charset="-127"/>
                <a:ea typeface="HY헤드라인M" panose="02030600000101010101" pitchFamily="18" charset="-127"/>
              </a:rPr>
              <a:t>출시 이벤트</a:t>
            </a:r>
            <a:r>
              <a:rPr lang="en-US" altLang="ko-KR" dirty="0" smtClean="0">
                <a:latin typeface="HY헤드라인M" panose="02030600000101010101" pitchFamily="18" charset="-127"/>
                <a:ea typeface="HY헤드라인M" panose="02030600000101010101" pitchFamily="18" charset="-127"/>
              </a:rPr>
              <a:t>(</a:t>
            </a:r>
            <a:r>
              <a:rPr lang="ko-KR" altLang="en-US" dirty="0" smtClean="0">
                <a:latin typeface="HY헤드라인M" panose="02030600000101010101" pitchFamily="18" charset="-127"/>
                <a:ea typeface="HY헤드라인M" panose="02030600000101010101" pitchFamily="18" charset="-127"/>
              </a:rPr>
              <a:t>안</a:t>
            </a:r>
            <a:r>
              <a:rPr lang="en-US" altLang="ko-KR" dirty="0" smtClean="0">
                <a:latin typeface="HY헤드라인M" panose="02030600000101010101" pitchFamily="18" charset="-127"/>
                <a:ea typeface="HY헤드라인M" panose="02030600000101010101" pitchFamily="18" charset="-127"/>
              </a:rPr>
              <a:t>)</a:t>
            </a:r>
            <a:endParaRPr lang="ko-KR" altLang="en-US" dirty="0">
              <a:latin typeface="HY헤드라인M" panose="02030600000101010101" pitchFamily="18" charset="-127"/>
              <a:ea typeface="HY헤드라인M" panose="02030600000101010101" pitchFamily="18" charset="-127"/>
            </a:endParaRPr>
          </a:p>
        </p:txBody>
      </p:sp>
      <p:sp>
        <p:nvSpPr>
          <p:cNvPr id="14" name="TextBox 13">
            <a:extLst>
              <a:ext uri="{FF2B5EF4-FFF2-40B4-BE49-F238E27FC236}">
                <a16:creationId xmlns:a16="http://schemas.microsoft.com/office/drawing/2014/main" id="{B34033B1-9E5F-464F-8EC6-5C8C8443B5CE}"/>
              </a:ext>
            </a:extLst>
          </p:cNvPr>
          <p:cNvSpPr txBox="1"/>
          <p:nvPr/>
        </p:nvSpPr>
        <p:spPr>
          <a:xfrm>
            <a:off x="771525" y="1052736"/>
            <a:ext cx="6557739" cy="1532727"/>
          </a:xfrm>
          <a:prstGeom prst="rect">
            <a:avLst/>
          </a:prstGeom>
          <a:noFill/>
        </p:spPr>
        <p:txBody>
          <a:bodyPr wrap="square" rtlCol="0">
            <a:spAutoFit/>
          </a:bodyPr>
          <a:lstStyle/>
          <a:p>
            <a:pPr marL="171450" indent="-171450">
              <a:lnSpc>
                <a:spcPct val="130000"/>
              </a:lnSpc>
              <a:buFont typeface="Wingdings" panose="05000000000000000000" pitchFamily="2" charset="2"/>
              <a:buChar char="l"/>
            </a:pPr>
            <a:r>
              <a:rPr lang="ko-KR" altLang="en-US" sz="1200" dirty="0" err="1" smtClean="0">
                <a:latin typeface="HY헤드라인M" panose="02030600000101010101" pitchFamily="18" charset="-127"/>
                <a:ea typeface="HY헤드라인M" panose="02030600000101010101" pitchFamily="18" charset="-127"/>
              </a:rPr>
              <a:t>유플래너</a:t>
            </a:r>
            <a:r>
              <a:rPr lang="ko-KR" altLang="en-US" sz="1200" dirty="0" smtClean="0">
                <a:latin typeface="HY헤드라인M" panose="02030600000101010101" pitchFamily="18" charset="-127"/>
                <a:ea typeface="HY헤드라인M" panose="02030600000101010101" pitchFamily="18" charset="-127"/>
              </a:rPr>
              <a:t> </a:t>
            </a:r>
            <a:r>
              <a:rPr lang="ko-KR" altLang="en-US" sz="1200" dirty="0" err="1" smtClean="0">
                <a:latin typeface="HY헤드라인M" panose="02030600000101010101" pitchFamily="18" charset="-127"/>
                <a:ea typeface="HY헤드라인M" panose="02030600000101010101" pitchFamily="18" charset="-127"/>
              </a:rPr>
              <a:t>마이데이터</a:t>
            </a:r>
            <a:r>
              <a:rPr lang="ko-KR" altLang="en-US" sz="1200" dirty="0" smtClean="0">
                <a:latin typeface="HY헤드라인M" panose="02030600000101010101" pitchFamily="18" charset="-127"/>
                <a:ea typeface="HY헤드라인M" panose="02030600000101010101" pitchFamily="18" charset="-127"/>
              </a:rPr>
              <a:t> </a:t>
            </a:r>
            <a:r>
              <a:rPr lang="ko-KR" altLang="en-US" sz="1200" dirty="0" err="1" smtClean="0">
                <a:latin typeface="HY헤드라인M" panose="02030600000101010101" pitchFamily="18" charset="-127"/>
                <a:ea typeface="HY헤드라인M" panose="02030600000101010101" pitchFamily="18" charset="-127"/>
              </a:rPr>
              <a:t>리뉴얼</a:t>
            </a:r>
            <a:r>
              <a:rPr lang="ko-KR" altLang="en-US" sz="1200" dirty="0" smtClean="0">
                <a:latin typeface="HY헤드라인M" panose="02030600000101010101" pitchFamily="18" charset="-127"/>
                <a:ea typeface="HY헤드라인M" panose="02030600000101010101" pitchFamily="18" charset="-127"/>
              </a:rPr>
              <a:t> 오픈 기념 이벤트</a:t>
            </a:r>
            <a:endParaRPr lang="en-US" altLang="ko-KR" sz="1200" dirty="0" smtClean="0">
              <a:latin typeface="HY헤드라인M" panose="02030600000101010101" pitchFamily="18" charset="-127"/>
              <a:ea typeface="HY헤드라인M" panose="02030600000101010101" pitchFamily="18" charset="-127"/>
            </a:endParaRPr>
          </a:p>
          <a:p>
            <a:pPr marL="271463" indent="-93663">
              <a:lnSpc>
                <a:spcPct val="130000"/>
              </a:lnSpc>
              <a:buFont typeface="Wingdings" panose="05000000000000000000" pitchFamily="2" charset="2"/>
              <a:buChar char="ü"/>
            </a:pPr>
            <a:r>
              <a:rPr lang="ko-KR" altLang="en-US" sz="1200" dirty="0" smtClean="0">
                <a:latin typeface="맑은 고딕" panose="020B0503020000020004" pitchFamily="50" charset="-127"/>
                <a:ea typeface="맑은 고딕" panose="020B0503020000020004" pitchFamily="50" charset="-127"/>
              </a:rPr>
              <a:t> 기  간 </a:t>
            </a:r>
            <a:r>
              <a:rPr lang="en-US" altLang="ko-KR" sz="1200" dirty="0" smtClean="0">
                <a:latin typeface="맑은 고딕" panose="020B0503020000020004" pitchFamily="50" charset="-127"/>
                <a:ea typeface="맑은 고딕" panose="020B0503020000020004" pitchFamily="50" charset="-127"/>
              </a:rPr>
              <a:t>: 2023.01.01~01.31(1</a:t>
            </a:r>
            <a:r>
              <a:rPr lang="ko-KR" altLang="en-US" sz="1200" dirty="0" smtClean="0">
                <a:latin typeface="맑은 고딕" panose="020B0503020000020004" pitchFamily="50" charset="-127"/>
                <a:ea typeface="맑은 고딕" panose="020B0503020000020004" pitchFamily="50" charset="-127"/>
              </a:rPr>
              <a:t>개월</a:t>
            </a:r>
            <a:r>
              <a:rPr lang="en-US" altLang="ko-KR" sz="1200" dirty="0" smtClean="0">
                <a:latin typeface="맑은 고딕" panose="020B0503020000020004" pitchFamily="50" charset="-127"/>
                <a:ea typeface="맑은 고딕" panose="020B0503020000020004" pitchFamily="50" charset="-127"/>
              </a:rPr>
              <a:t>)</a:t>
            </a:r>
          </a:p>
          <a:p>
            <a:pPr marL="271463" indent="-93663">
              <a:lnSpc>
                <a:spcPct val="130000"/>
              </a:lnSpc>
              <a:buFont typeface="Wingdings" panose="05000000000000000000" pitchFamily="2" charset="2"/>
              <a:buChar char="ü"/>
            </a:pPr>
            <a:r>
              <a:rPr lang="en-US" altLang="ko-KR" sz="1200" dirty="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대  상 </a:t>
            </a:r>
            <a:r>
              <a:rPr lang="en-US" altLang="ko-KR" sz="1200" dirty="0" smtClean="0">
                <a:latin typeface="맑은 고딕" panose="020B0503020000020004" pitchFamily="50" charset="-127"/>
                <a:ea typeface="맑은 고딕" panose="020B0503020000020004" pitchFamily="50" charset="-127"/>
              </a:rPr>
              <a:t>: </a:t>
            </a:r>
            <a:r>
              <a:rPr lang="ko-KR" altLang="en-US" sz="1200" dirty="0" err="1" smtClean="0">
                <a:latin typeface="맑은 고딕" panose="020B0503020000020004" pitchFamily="50" charset="-127"/>
                <a:ea typeface="맑은 고딕" panose="020B0503020000020004" pitchFamily="50" charset="-127"/>
              </a:rPr>
              <a:t>유플래너</a:t>
            </a:r>
            <a:r>
              <a:rPr lang="ko-KR" altLang="en-US" sz="1200" dirty="0" smtClean="0">
                <a:latin typeface="맑은 고딕" panose="020B0503020000020004" pitchFamily="50" charset="-127"/>
                <a:ea typeface="맑은 고딕" panose="020B0503020000020004" pitchFamily="50" charset="-127"/>
              </a:rPr>
              <a:t> </a:t>
            </a:r>
            <a:r>
              <a:rPr lang="ko-KR" altLang="en-US" sz="1200" dirty="0" err="1" smtClean="0">
                <a:latin typeface="맑은 고딕" panose="020B0503020000020004" pitchFamily="50" charset="-127"/>
                <a:ea typeface="맑은 고딕" panose="020B0503020000020004" pitchFamily="50" charset="-127"/>
              </a:rPr>
              <a:t>마이데이터</a:t>
            </a:r>
            <a:r>
              <a:rPr lang="ko-KR" altLang="en-US" sz="1200" dirty="0" smtClean="0">
                <a:latin typeface="맑은 고딕" panose="020B0503020000020004" pitchFamily="50" charset="-127"/>
                <a:ea typeface="맑은 고딕" panose="020B0503020000020004" pitchFamily="50" charset="-127"/>
              </a:rPr>
              <a:t> 연결 고객</a:t>
            </a:r>
            <a:endParaRPr lang="en-US" altLang="ko-KR" sz="1200" dirty="0" smtClean="0">
              <a:latin typeface="맑은 고딕" panose="020B0503020000020004" pitchFamily="50" charset="-127"/>
              <a:ea typeface="맑은 고딕" panose="020B0503020000020004" pitchFamily="50" charset="-127"/>
            </a:endParaRPr>
          </a:p>
          <a:p>
            <a:pPr>
              <a:lnSpc>
                <a:spcPct val="130000"/>
              </a:lnSpc>
            </a:pPr>
            <a:r>
              <a:rPr lang="en-US" altLang="ko-KR" sz="1200" dirty="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 </a:t>
            </a:r>
            <a:r>
              <a:rPr lang="ko-KR" altLang="en-US" sz="1200" dirty="0" err="1" smtClean="0">
                <a:latin typeface="맑은 고딕" panose="020B0503020000020004" pitchFamily="50" charset="-127"/>
                <a:ea typeface="맑은 고딕" panose="020B0503020000020004" pitchFamily="50" charset="-127"/>
              </a:rPr>
              <a:t>유플래너</a:t>
            </a:r>
            <a:r>
              <a:rPr lang="ko-KR" altLang="en-US" sz="1200" dirty="0" smtClean="0">
                <a:latin typeface="맑은 고딕" panose="020B0503020000020004" pitchFamily="50" charset="-127"/>
                <a:ea typeface="맑은 고딕" panose="020B0503020000020004" pitchFamily="50" charset="-127"/>
              </a:rPr>
              <a:t> 회원가입 후 </a:t>
            </a:r>
            <a:r>
              <a:rPr lang="ko-KR" altLang="en-US" sz="1200" dirty="0" err="1" smtClean="0">
                <a:latin typeface="맑은 고딕" panose="020B0503020000020004" pitchFamily="50" charset="-127"/>
                <a:ea typeface="맑은 고딕" panose="020B0503020000020004" pitchFamily="50" charset="-127"/>
              </a:rPr>
              <a:t>마이데이터</a:t>
            </a:r>
            <a:r>
              <a:rPr lang="ko-KR" altLang="en-US" sz="1200" dirty="0" smtClean="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1</a:t>
            </a:r>
            <a:r>
              <a:rPr lang="ko-KR" altLang="en-US" sz="1200" dirty="0" smtClean="0">
                <a:latin typeface="맑은 고딕" panose="020B0503020000020004" pitchFamily="50" charset="-127"/>
                <a:ea typeface="맑은 고딕" panose="020B0503020000020004" pitchFamily="50" charset="-127"/>
              </a:rPr>
              <a:t>개 기관 이상 연결 완료 고객</a:t>
            </a:r>
            <a:endParaRPr lang="en-US" altLang="ko-KR" sz="1200" dirty="0" smtClean="0">
              <a:latin typeface="맑은 고딕" panose="020B0503020000020004" pitchFamily="50" charset="-127"/>
              <a:ea typeface="맑은 고딕" panose="020B0503020000020004" pitchFamily="50" charset="-127"/>
            </a:endParaRPr>
          </a:p>
          <a:p>
            <a:pPr>
              <a:lnSpc>
                <a:spcPct val="130000"/>
              </a:lnSpc>
            </a:pPr>
            <a:r>
              <a:rPr lang="en-US" altLang="ko-KR" sz="1200" dirty="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         - </a:t>
            </a:r>
            <a:r>
              <a:rPr lang="ko-KR" altLang="en-US" sz="1200" dirty="0" smtClean="0">
                <a:latin typeface="맑은 고딕" panose="020B0503020000020004" pitchFamily="50" charset="-127"/>
                <a:ea typeface="맑은 고딕" panose="020B0503020000020004" pitchFamily="50" charset="-127"/>
              </a:rPr>
              <a:t>기존 </a:t>
            </a:r>
            <a:r>
              <a:rPr lang="ko-KR" altLang="en-US" sz="1200" dirty="0" err="1" smtClean="0">
                <a:latin typeface="맑은 고딕" panose="020B0503020000020004" pitchFamily="50" charset="-127"/>
                <a:ea typeface="맑은 고딕" panose="020B0503020000020004" pitchFamily="50" charset="-127"/>
              </a:rPr>
              <a:t>아차서비스</a:t>
            </a:r>
            <a:r>
              <a:rPr lang="ko-KR" altLang="en-US" sz="1200" dirty="0" smtClean="0">
                <a:latin typeface="맑은 고딕" panose="020B0503020000020004" pitchFamily="50" charset="-127"/>
                <a:ea typeface="맑은 고딕" panose="020B0503020000020004" pitchFamily="50" charset="-127"/>
              </a:rPr>
              <a:t> 가입 고객의 경우 데이터 전환 후 연결 유지 고객 포함</a:t>
            </a:r>
            <a:endParaRPr lang="en-US" altLang="ko-KR" sz="1200" dirty="0" smtClean="0">
              <a:latin typeface="맑은 고딕" panose="020B0503020000020004" pitchFamily="50" charset="-127"/>
              <a:ea typeface="맑은 고딕" panose="020B0503020000020004" pitchFamily="50" charset="-127"/>
            </a:endParaRPr>
          </a:p>
          <a:p>
            <a:pPr marL="271463" indent="-93663">
              <a:lnSpc>
                <a:spcPct val="130000"/>
              </a:lnSpc>
              <a:buFont typeface="Wingdings" panose="05000000000000000000" pitchFamily="2" charset="2"/>
              <a:buChar char="ü"/>
            </a:pPr>
            <a:r>
              <a:rPr lang="ko-KR" altLang="en-US" sz="1200" dirty="0" smtClean="0">
                <a:latin typeface="맑은 고딕" panose="020B0503020000020004" pitchFamily="50" charset="-127"/>
                <a:ea typeface="맑은 고딕" panose="020B0503020000020004" pitchFamily="50" charset="-127"/>
              </a:rPr>
              <a:t> 경  </a:t>
            </a:r>
            <a:r>
              <a:rPr lang="ko-KR" altLang="en-US" sz="1200" dirty="0">
                <a:latin typeface="맑은 고딕" panose="020B0503020000020004" pitchFamily="50" charset="-127"/>
                <a:ea typeface="맑은 고딕" panose="020B0503020000020004" pitchFamily="50" charset="-127"/>
              </a:rPr>
              <a:t>품 </a:t>
            </a:r>
            <a:r>
              <a:rPr lang="en-US" altLang="ko-KR" sz="1200" dirty="0">
                <a:latin typeface="맑은 고딕" panose="020B0503020000020004" pitchFamily="50" charset="-127"/>
                <a:ea typeface="맑은 고딕" panose="020B0503020000020004" pitchFamily="50" charset="-127"/>
              </a:rPr>
              <a:t>: </a:t>
            </a:r>
            <a:r>
              <a:rPr lang="ko-KR" altLang="en-US" sz="1200" dirty="0">
                <a:latin typeface="맑은 고딕" panose="020B0503020000020004" pitchFamily="50" charset="-127"/>
                <a:ea typeface="맑은 고딕" panose="020B0503020000020004" pitchFamily="50" charset="-127"/>
              </a:rPr>
              <a:t>스타벅스 </a:t>
            </a:r>
            <a:r>
              <a:rPr lang="ko-KR" altLang="en-US" sz="1200" dirty="0" err="1">
                <a:latin typeface="맑은 고딕" panose="020B0503020000020004" pitchFamily="50" charset="-127"/>
                <a:ea typeface="맑은 고딕" panose="020B0503020000020004" pitchFamily="50" charset="-127"/>
              </a:rPr>
              <a:t>아메리카노</a:t>
            </a:r>
            <a:r>
              <a:rPr lang="ko-KR" altLang="en-US" sz="1200" dirty="0">
                <a:latin typeface="맑은 고딕" panose="020B0503020000020004" pitchFamily="50" charset="-127"/>
                <a:ea typeface="맑은 고딕" panose="020B0503020000020004" pitchFamily="50" charset="-127"/>
              </a:rPr>
              <a:t> </a:t>
            </a:r>
            <a:r>
              <a:rPr lang="en-US" altLang="ko-KR" sz="1200" dirty="0">
                <a:latin typeface="맑은 고딕" panose="020B0503020000020004" pitchFamily="50" charset="-127"/>
                <a:ea typeface="맑은 고딕" panose="020B0503020000020004" pitchFamily="50" charset="-127"/>
              </a:rPr>
              <a:t>TALL 1</a:t>
            </a:r>
            <a:r>
              <a:rPr lang="ko-KR" altLang="en-US" sz="1200" dirty="0">
                <a:latin typeface="맑은 고딕" panose="020B0503020000020004" pitchFamily="50" charset="-127"/>
                <a:ea typeface="맑은 고딕" panose="020B0503020000020004" pitchFamily="50" charset="-127"/>
              </a:rPr>
              <a:t>잔 모바일 쿠폰</a:t>
            </a:r>
          </a:p>
        </p:txBody>
      </p:sp>
      <p:sp>
        <p:nvSpPr>
          <p:cNvPr id="4" name="슬라이드 번호 개체 틀 3"/>
          <p:cNvSpPr>
            <a:spLocks noGrp="1"/>
          </p:cNvSpPr>
          <p:nvPr>
            <p:ph type="sldNum" sz="quarter" idx="12"/>
          </p:nvPr>
        </p:nvSpPr>
        <p:spPr/>
        <p:txBody>
          <a:bodyPr/>
          <a:lstStyle/>
          <a:p>
            <a:fld id="{B99C6B5B-76EA-402D-A0A3-0B93B25CE1A8}" type="slidenum">
              <a:rPr lang="ko-KR" altLang="en-US" smtClean="0"/>
              <a:pPr/>
              <a:t>7</a:t>
            </a:fld>
            <a:endParaRPr lang="ko-KR" altLang="en-US"/>
          </a:p>
        </p:txBody>
      </p:sp>
      <p:grpSp>
        <p:nvGrpSpPr>
          <p:cNvPr id="12" name="그룹 11">
            <a:extLst>
              <a:ext uri="{FF2B5EF4-FFF2-40B4-BE49-F238E27FC236}">
                <a16:creationId xmlns:a16="http://schemas.microsoft.com/office/drawing/2014/main" id="{DE8CF736-76DA-0CC0-8A57-7DEEA5A80B69}"/>
              </a:ext>
            </a:extLst>
          </p:cNvPr>
          <p:cNvGrpSpPr/>
          <p:nvPr/>
        </p:nvGrpSpPr>
        <p:grpSpPr>
          <a:xfrm>
            <a:off x="7280338" y="1075032"/>
            <a:ext cx="1521570" cy="1230691"/>
            <a:chOff x="1111904" y="2198406"/>
            <a:chExt cx="1872701" cy="1514696"/>
          </a:xfrm>
        </p:grpSpPr>
        <p:pic>
          <p:nvPicPr>
            <p:cNvPr id="13" name="그림 12">
              <a:extLst>
                <a:ext uri="{FF2B5EF4-FFF2-40B4-BE49-F238E27FC236}">
                  <a16:creationId xmlns:a16="http://schemas.microsoft.com/office/drawing/2014/main" id="{24ACF852-0221-3F2F-1A30-61334A3B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180" y="2198406"/>
              <a:ext cx="1230594" cy="1230594"/>
            </a:xfrm>
            <a:prstGeom prst="rect">
              <a:avLst/>
            </a:prstGeom>
          </p:spPr>
        </p:pic>
        <p:sp>
          <p:nvSpPr>
            <p:cNvPr id="15" name="TextBox 14">
              <a:extLst>
                <a:ext uri="{FF2B5EF4-FFF2-40B4-BE49-F238E27FC236}">
                  <a16:creationId xmlns:a16="http://schemas.microsoft.com/office/drawing/2014/main" id="{5B8E1C47-81DF-8768-2041-3B75EF660837}"/>
                </a:ext>
              </a:extLst>
            </p:cNvPr>
            <p:cNvSpPr txBox="1"/>
            <p:nvPr/>
          </p:nvSpPr>
          <p:spPr>
            <a:xfrm>
              <a:off x="1111904" y="3429001"/>
              <a:ext cx="1872701" cy="284101"/>
            </a:xfrm>
            <a:prstGeom prst="rect">
              <a:avLst/>
            </a:prstGeom>
            <a:noFill/>
          </p:spPr>
          <p:txBody>
            <a:bodyPr wrap="none" rtlCol="0">
              <a:spAutoFit/>
            </a:bodyPr>
            <a:lstStyle/>
            <a:p>
              <a:r>
                <a:rPr lang="ko-KR" altLang="en-US" sz="900" dirty="0">
                  <a:latin typeface="HY헤드라인M" panose="02030600000101010101" pitchFamily="18" charset="-127"/>
                  <a:ea typeface="HY헤드라인M" panose="02030600000101010101" pitchFamily="18" charset="-127"/>
                </a:rPr>
                <a:t>스타벅스 </a:t>
              </a:r>
              <a:r>
                <a:rPr lang="ko-KR" altLang="en-US" sz="900" dirty="0" err="1" smtClean="0">
                  <a:latin typeface="HY헤드라인M" panose="02030600000101010101" pitchFamily="18" charset="-127"/>
                  <a:ea typeface="HY헤드라인M" panose="02030600000101010101" pitchFamily="18" charset="-127"/>
                </a:rPr>
                <a:t>아메리카노</a:t>
              </a:r>
              <a:r>
                <a:rPr lang="ko-KR" altLang="en-US" sz="900" dirty="0" smtClean="0">
                  <a:latin typeface="HY헤드라인M" panose="02030600000101010101" pitchFamily="18" charset="-127"/>
                  <a:ea typeface="HY헤드라인M" panose="02030600000101010101" pitchFamily="18" charset="-127"/>
                </a:rPr>
                <a:t> </a:t>
              </a:r>
              <a:r>
                <a:rPr lang="en-US" altLang="ko-KR" sz="900" dirty="0">
                  <a:latin typeface="HY헤드라인M" panose="02030600000101010101" pitchFamily="18" charset="-127"/>
                  <a:ea typeface="HY헤드라인M" panose="02030600000101010101" pitchFamily="18" charset="-127"/>
                </a:rPr>
                <a:t>Tall</a:t>
              </a:r>
              <a:endParaRPr lang="ko-KR" altLang="en-US" sz="900" dirty="0">
                <a:latin typeface="HY헤드라인M" panose="02030600000101010101" pitchFamily="18" charset="-127"/>
                <a:ea typeface="HY헤드라인M" panose="02030600000101010101" pitchFamily="18" charset="-127"/>
              </a:endParaRPr>
            </a:p>
          </p:txBody>
        </p:sp>
      </p:grpSp>
      <p:graphicFrame>
        <p:nvGraphicFramePr>
          <p:cNvPr id="16" name="표 15">
            <a:extLst>
              <a:ext uri="{FF2B5EF4-FFF2-40B4-BE49-F238E27FC236}">
                <a16:creationId xmlns:a16="http://schemas.microsoft.com/office/drawing/2014/main" id="{E8AA2659-3EB8-75A4-CC2C-60CDCE65ADAB}"/>
              </a:ext>
            </a:extLst>
          </p:cNvPr>
          <p:cNvGraphicFramePr>
            <a:graphicFrameLocks noGrp="1"/>
          </p:cNvGraphicFramePr>
          <p:nvPr>
            <p:extLst>
              <p:ext uri="{D42A27DB-BD31-4B8C-83A1-F6EECF244321}">
                <p14:modId xmlns:p14="http://schemas.microsoft.com/office/powerpoint/2010/main" val="2059818674"/>
              </p:ext>
            </p:extLst>
          </p:nvPr>
        </p:nvGraphicFramePr>
        <p:xfrm>
          <a:off x="6726105" y="2348880"/>
          <a:ext cx="2763399" cy="869287"/>
        </p:xfrm>
        <a:graphic>
          <a:graphicData uri="http://schemas.openxmlformats.org/drawingml/2006/table">
            <a:tbl>
              <a:tblPr/>
              <a:tblGrid>
                <a:gridCol w="1526778">
                  <a:extLst>
                    <a:ext uri="{9D8B030D-6E8A-4147-A177-3AD203B41FA5}">
                      <a16:colId xmlns:a16="http://schemas.microsoft.com/office/drawing/2014/main" val="3677724007"/>
                    </a:ext>
                  </a:extLst>
                </a:gridCol>
                <a:gridCol w="1236621">
                  <a:extLst>
                    <a:ext uri="{9D8B030D-6E8A-4147-A177-3AD203B41FA5}">
                      <a16:colId xmlns:a16="http://schemas.microsoft.com/office/drawing/2014/main" val="2884063729"/>
                    </a:ext>
                  </a:extLst>
                </a:gridCol>
              </a:tblGrid>
              <a:tr h="358509">
                <a:tc>
                  <a:txBody>
                    <a:bodyPr/>
                    <a:lstStyle/>
                    <a:p>
                      <a:pPr algn="ctr" fontAlgn="ctr"/>
                      <a:r>
                        <a:rPr lang="ko-KR" altLang="en-US" sz="900" b="1" i="0" u="none" strike="noStrike" dirty="0" smtClean="0">
                          <a:solidFill>
                            <a:srgbClr val="000000"/>
                          </a:solidFill>
                          <a:effectLst/>
                          <a:latin typeface="나눔고딕OTF ExtraBold" panose="020B0600000101010101" charset="-127"/>
                          <a:ea typeface="나눔고딕OTF ExtraBold" panose="020B0600000101010101" charset="-127"/>
                        </a:rPr>
                        <a:t>단     가</a:t>
                      </a:r>
                      <a:endParaRPr lang="en-US" altLang="ko-KR" sz="900" b="1" i="0" u="none" strike="noStrike" dirty="0" smtClean="0">
                        <a:solidFill>
                          <a:srgbClr val="000000"/>
                        </a:solidFill>
                        <a:effectLst/>
                        <a:latin typeface="나눔고딕OTF ExtraBold" panose="020B0600000101010101" charset="-127"/>
                        <a:ea typeface="나눔고딕OTF ExtraBold" panose="020B0600000101010101" charset="-127"/>
                      </a:endParaRPr>
                    </a:p>
                    <a:p>
                      <a:pPr algn="ctr" fontAlgn="ctr"/>
                      <a:r>
                        <a:rPr lang="en-US" altLang="ko-KR" sz="900" b="1" i="0" u="none" strike="noStrike" dirty="0" smtClean="0">
                          <a:solidFill>
                            <a:srgbClr val="000000"/>
                          </a:solidFill>
                          <a:effectLst/>
                          <a:latin typeface="나눔고딕OTF ExtraBold" panose="020B0600000101010101" charset="-127"/>
                          <a:ea typeface="나눔고딕OTF ExtraBold" panose="020B0600000101010101" charset="-127"/>
                        </a:rPr>
                        <a:t>(</a:t>
                      </a:r>
                      <a:r>
                        <a:rPr lang="en-US" altLang="ko-KR" sz="900" b="1" i="0" u="none" strike="noStrike" dirty="0">
                          <a:solidFill>
                            <a:srgbClr val="000000"/>
                          </a:solidFill>
                          <a:effectLst/>
                          <a:latin typeface="나눔고딕OTF ExtraBold" panose="020B0600000101010101" charset="-127"/>
                          <a:ea typeface="나눔고딕OTF ExtraBold" panose="020B0600000101010101" charset="-127"/>
                        </a:rPr>
                        <a:t>300</a:t>
                      </a:r>
                      <a:r>
                        <a:rPr lang="ko-KR" altLang="en-US" sz="900" b="1" i="0" u="none" strike="noStrike" dirty="0">
                          <a:solidFill>
                            <a:srgbClr val="000000"/>
                          </a:solidFill>
                          <a:effectLst/>
                          <a:latin typeface="나눔고딕OTF ExtraBold" panose="020B0600000101010101" charset="-127"/>
                          <a:ea typeface="나눔고딕OTF ExtraBold" panose="020B0600000101010101" charset="-127"/>
                        </a:rPr>
                        <a:t>건 이상 구매 기준</a:t>
                      </a:r>
                      <a:r>
                        <a:rPr lang="en-US" altLang="ko-KR" sz="900" b="1" i="0" u="none" strike="noStrike" dirty="0">
                          <a:solidFill>
                            <a:srgbClr val="000000"/>
                          </a:solidFill>
                          <a:effectLst/>
                          <a:latin typeface="나눔고딕OTF ExtraBold" panose="020B0600000101010101" charset="-127"/>
                          <a:ea typeface="나눔고딕OTF ExtraBold" panose="020B0600000101010101" charset="-127"/>
                        </a:rPr>
                        <a:t>)</a:t>
                      </a:r>
                    </a:p>
                  </a:txBody>
                  <a:tcPr marL="7739" marR="7739" marT="77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ko-KR" altLang="en-US" sz="900" b="1" i="0" u="none" strike="noStrike" dirty="0">
                          <a:solidFill>
                            <a:srgbClr val="000000"/>
                          </a:solidFill>
                          <a:effectLst/>
                          <a:latin typeface="나눔고딕OTF ExtraBold" panose="020B0600000101010101" charset="-127"/>
                          <a:ea typeface="나눔고딕OTF ExtraBold" panose="020B0600000101010101" charset="-127"/>
                        </a:rPr>
                        <a:t>할인율</a:t>
                      </a:r>
                    </a:p>
                  </a:txBody>
                  <a:tcPr marL="7739" marR="7739" marT="77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39349034"/>
                  </a:ext>
                </a:extLst>
              </a:tr>
              <a:tr h="510778">
                <a:tc>
                  <a:txBody>
                    <a:bodyPr/>
                    <a:lstStyle/>
                    <a:p>
                      <a:pPr algn="ctr" fontAlgn="ct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4,005</a:t>
                      </a:r>
                      <a:r>
                        <a:rPr lang="ko-KR" altLang="en-US" sz="900" b="0" i="0" u="none" strike="noStrike" dirty="0" smtClean="0">
                          <a:solidFill>
                            <a:srgbClr val="000000"/>
                          </a:solidFill>
                          <a:effectLst/>
                          <a:latin typeface="나눔바른고딕" panose="020B0603020101020101" pitchFamily="50" charset="-127"/>
                          <a:ea typeface="나눔바른고딕" panose="020B0603020101020101" pitchFamily="50" charset="-127"/>
                        </a:rPr>
                        <a:t>원</a:t>
                      </a:r>
                      <a:endParaRPr lang="en-US" altLang="ko-KR" sz="900" b="0" i="0" u="none" strike="noStrike" dirty="0" smtClean="0">
                        <a:solidFill>
                          <a:srgbClr val="000000"/>
                        </a:solidFill>
                        <a:effectLst/>
                        <a:latin typeface="나눔바른고딕" panose="020B0603020101020101" pitchFamily="50" charset="-127"/>
                        <a:ea typeface="나눔바른고딕" panose="020B0603020101020101" pitchFamily="50" charset="-127"/>
                      </a:endParaRPr>
                    </a:p>
                    <a:p>
                      <a:pPr algn="ctr" fontAlgn="ctr"/>
                      <a:r>
                        <a:rPr lang="en-US" altLang="ko-KR" sz="900" b="0" i="0" u="none" strike="noStrike" dirty="0" smtClean="0">
                          <a:solidFill>
                            <a:srgbClr val="000000"/>
                          </a:solidFill>
                          <a:effectLst/>
                          <a:latin typeface="나눔바른고딕" panose="020B0603020101020101" pitchFamily="50" charset="-127"/>
                          <a:ea typeface="나눔바른고딕" panose="020B0603020101020101" pitchFamily="50" charset="-127"/>
                        </a:rPr>
                        <a:t>(VAT</a:t>
                      </a:r>
                      <a:r>
                        <a:rPr lang="ko-KR" altLang="en-US" sz="900" b="0" i="0" u="none" strike="noStrike" dirty="0" smtClean="0">
                          <a:solidFill>
                            <a:srgbClr val="000000"/>
                          </a:solidFill>
                          <a:effectLst/>
                          <a:latin typeface="나눔바른고딕" panose="020B0603020101020101" pitchFamily="50" charset="-127"/>
                          <a:ea typeface="나눔바른고딕" panose="020B0603020101020101" pitchFamily="50" charset="-127"/>
                        </a:rPr>
                        <a:t>포함</a:t>
                      </a:r>
                      <a:r>
                        <a:rPr lang="en-US" altLang="ko-KR" sz="900" b="0" i="0" u="none" strike="noStrike" dirty="0" smtClean="0">
                          <a:solidFill>
                            <a:srgbClr val="000000"/>
                          </a:solidFill>
                          <a:effectLst/>
                          <a:latin typeface="나눔바른고딕" panose="020B0603020101020101" pitchFamily="50" charset="-127"/>
                          <a:ea typeface="나눔바른고딕" panose="020B0603020101020101" pitchFamily="50" charset="-127"/>
                        </a:rPr>
                        <a:t>)</a:t>
                      </a:r>
                      <a:endParaRPr lang="ko-KR" altLang="en-US" sz="9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739" marR="7739" marT="77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100</a:t>
                      </a:r>
                      <a:r>
                        <a:rPr lang="ko-KR" altLang="en-US" sz="900" b="0" i="0" u="none" strike="noStrike" dirty="0">
                          <a:solidFill>
                            <a:srgbClr val="000000"/>
                          </a:solidFill>
                          <a:effectLst/>
                          <a:latin typeface="나눔바른고딕" panose="020B0603020101020101" pitchFamily="50" charset="-127"/>
                          <a:ea typeface="나눔바른고딕" panose="020B0603020101020101" pitchFamily="50" charset="-127"/>
                        </a:rPr>
                        <a:t>건 미만 </a:t>
                      </a: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7%</a:t>
                      </a:r>
                      <a:b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b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100</a:t>
                      </a:r>
                      <a:r>
                        <a:rPr lang="ko-KR" altLang="en-US" sz="900" b="0" i="0" u="none" strike="noStrike" dirty="0">
                          <a:solidFill>
                            <a:srgbClr val="000000"/>
                          </a:solidFill>
                          <a:effectLst/>
                          <a:latin typeface="나눔바른고딕" panose="020B0603020101020101" pitchFamily="50" charset="-127"/>
                          <a:ea typeface="나눔바른고딕" panose="020B0603020101020101" pitchFamily="50" charset="-127"/>
                        </a:rPr>
                        <a:t>건 이상 </a:t>
                      </a: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9%</a:t>
                      </a:r>
                      <a:b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b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300</a:t>
                      </a:r>
                      <a:r>
                        <a:rPr lang="ko-KR" altLang="en-US" sz="900" b="0" i="0" u="none" strike="noStrike" dirty="0">
                          <a:solidFill>
                            <a:srgbClr val="000000"/>
                          </a:solidFill>
                          <a:effectLst/>
                          <a:latin typeface="나눔바른고딕" panose="020B0603020101020101" pitchFamily="50" charset="-127"/>
                          <a:ea typeface="나눔바른고딕" panose="020B0603020101020101" pitchFamily="50" charset="-127"/>
                        </a:rPr>
                        <a:t>건 이상 </a:t>
                      </a: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11%</a:t>
                      </a:r>
                    </a:p>
                  </a:txBody>
                  <a:tcPr marL="108000" marR="7739" marT="77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4189656"/>
                  </a:ext>
                </a:extLst>
              </a:tr>
            </a:tbl>
          </a:graphicData>
        </a:graphic>
      </p:graphicFrame>
      <p:sp>
        <p:nvSpPr>
          <p:cNvPr id="17" name="TextBox 16">
            <a:extLst>
              <a:ext uri="{FF2B5EF4-FFF2-40B4-BE49-F238E27FC236}">
                <a16:creationId xmlns:a16="http://schemas.microsoft.com/office/drawing/2014/main" id="{B34033B1-9E5F-464F-8EC6-5C8C8443B5CE}"/>
              </a:ext>
            </a:extLst>
          </p:cNvPr>
          <p:cNvSpPr txBox="1"/>
          <p:nvPr/>
        </p:nvSpPr>
        <p:spPr>
          <a:xfrm>
            <a:off x="771524" y="2854182"/>
            <a:ext cx="5621635" cy="1052596"/>
          </a:xfrm>
          <a:prstGeom prst="rect">
            <a:avLst/>
          </a:prstGeom>
          <a:noFill/>
        </p:spPr>
        <p:txBody>
          <a:bodyPr wrap="square" rtlCol="0">
            <a:spAutoFit/>
          </a:bodyPr>
          <a:lstStyle/>
          <a:p>
            <a:pPr marL="171450" indent="-171450">
              <a:lnSpc>
                <a:spcPct val="130000"/>
              </a:lnSpc>
              <a:buFont typeface="Wingdings" panose="05000000000000000000" pitchFamily="2" charset="2"/>
              <a:buChar char="l"/>
            </a:pPr>
            <a:r>
              <a:rPr lang="ko-KR" altLang="en-US" sz="1200" dirty="0" err="1" smtClean="0">
                <a:latin typeface="HY헤드라인M" panose="02030600000101010101" pitchFamily="18" charset="-127"/>
                <a:ea typeface="HY헤드라인M" panose="02030600000101010101" pitchFamily="18" charset="-127"/>
              </a:rPr>
              <a:t>유플래너</a:t>
            </a:r>
            <a:r>
              <a:rPr lang="ko-KR" altLang="en-US" sz="1200" dirty="0" smtClean="0">
                <a:latin typeface="HY헤드라인M" panose="02030600000101010101" pitchFamily="18" charset="-127"/>
                <a:ea typeface="HY헤드라인M" panose="02030600000101010101" pitchFamily="18" charset="-127"/>
              </a:rPr>
              <a:t> </a:t>
            </a:r>
            <a:r>
              <a:rPr lang="ko-KR" altLang="en-US" sz="1200" dirty="0" err="1" smtClean="0">
                <a:latin typeface="HY헤드라인M" panose="02030600000101010101" pitchFamily="18" charset="-127"/>
                <a:ea typeface="HY헤드라인M" panose="02030600000101010101" pitchFamily="18" charset="-127"/>
              </a:rPr>
              <a:t>마이데이터</a:t>
            </a:r>
            <a:r>
              <a:rPr lang="ko-KR" altLang="en-US" sz="1200" dirty="0" smtClean="0">
                <a:latin typeface="HY헤드라인M" panose="02030600000101010101" pitchFamily="18" charset="-127"/>
                <a:ea typeface="HY헤드라인M" panose="02030600000101010101" pitchFamily="18" charset="-127"/>
              </a:rPr>
              <a:t> 공동관리 서비스 오픈 기념 이벤트</a:t>
            </a:r>
            <a:endParaRPr lang="en-US" altLang="ko-KR" sz="1200" dirty="0" smtClean="0">
              <a:latin typeface="HY헤드라인M" panose="02030600000101010101" pitchFamily="18" charset="-127"/>
              <a:ea typeface="HY헤드라인M" panose="02030600000101010101" pitchFamily="18" charset="-127"/>
            </a:endParaRPr>
          </a:p>
          <a:p>
            <a:pPr marL="355600" indent="-177800">
              <a:lnSpc>
                <a:spcPct val="130000"/>
              </a:lnSpc>
              <a:buFont typeface="Wingdings" panose="05000000000000000000" pitchFamily="2" charset="2"/>
              <a:buChar char="ü"/>
            </a:pPr>
            <a:r>
              <a:rPr lang="ko-KR" altLang="en-US" sz="1200" dirty="0" smtClean="0">
                <a:latin typeface="맑은 고딕" panose="020B0503020000020004" pitchFamily="50" charset="-127"/>
                <a:ea typeface="맑은 고딕" panose="020B0503020000020004" pitchFamily="50" charset="-127"/>
              </a:rPr>
              <a:t>기  간 </a:t>
            </a:r>
            <a:r>
              <a:rPr lang="en-US" altLang="ko-KR" sz="1200" dirty="0" smtClean="0">
                <a:latin typeface="맑은 고딕" panose="020B0503020000020004" pitchFamily="50" charset="-127"/>
                <a:ea typeface="맑은 고딕" panose="020B0503020000020004" pitchFamily="50" charset="-127"/>
              </a:rPr>
              <a:t>: 2023.01.01~01.31</a:t>
            </a:r>
          </a:p>
          <a:p>
            <a:pPr marL="355600" indent="-177800">
              <a:lnSpc>
                <a:spcPct val="130000"/>
              </a:lnSpc>
              <a:buFont typeface="Wingdings" panose="05000000000000000000" pitchFamily="2" charset="2"/>
              <a:buChar char="ü"/>
            </a:pPr>
            <a:r>
              <a:rPr lang="ko-KR" altLang="en-US" sz="1200" dirty="0" smtClean="0">
                <a:latin typeface="맑은 고딕" panose="020B0503020000020004" pitchFamily="50" charset="-127"/>
                <a:ea typeface="맑은 고딕" panose="020B0503020000020004" pitchFamily="50" charset="-127"/>
              </a:rPr>
              <a:t>대  상 </a:t>
            </a:r>
            <a:r>
              <a:rPr lang="en-US" altLang="ko-KR" sz="1200" dirty="0" smtClean="0">
                <a:latin typeface="맑은 고딕" panose="020B0503020000020004" pitchFamily="50" charset="-127"/>
                <a:ea typeface="맑은 고딕" panose="020B0503020000020004" pitchFamily="50" charset="-127"/>
              </a:rPr>
              <a:t>: </a:t>
            </a:r>
            <a:r>
              <a:rPr lang="ko-KR" altLang="en-US" sz="1200" dirty="0" err="1" smtClean="0">
                <a:latin typeface="맑은 고딕" panose="020B0503020000020004" pitchFamily="50" charset="-127"/>
                <a:ea typeface="맑은 고딕" panose="020B0503020000020004" pitchFamily="50" charset="-127"/>
              </a:rPr>
              <a:t>유플래너</a:t>
            </a:r>
            <a:r>
              <a:rPr lang="ko-KR" altLang="en-US" sz="1200" dirty="0" smtClean="0">
                <a:latin typeface="맑은 고딕" panose="020B0503020000020004" pitchFamily="50" charset="-127"/>
                <a:ea typeface="맑은 고딕" panose="020B0503020000020004" pitchFamily="50" charset="-127"/>
              </a:rPr>
              <a:t> 공동관리 서비스 연결 고객</a:t>
            </a:r>
            <a:r>
              <a:rPr lang="en-US" altLang="ko-KR" sz="1200" dirty="0" smtClean="0">
                <a:latin typeface="맑은 고딕" panose="020B0503020000020004" pitchFamily="50" charset="-127"/>
                <a:ea typeface="맑은 고딕" panose="020B0503020000020004" pitchFamily="50" charset="-127"/>
              </a:rPr>
              <a:t>        </a:t>
            </a:r>
          </a:p>
          <a:p>
            <a:pPr marL="355600" indent="-177800">
              <a:lnSpc>
                <a:spcPct val="130000"/>
              </a:lnSpc>
              <a:buFont typeface="Wingdings" panose="05000000000000000000" pitchFamily="2" charset="2"/>
              <a:buChar char="ü"/>
            </a:pPr>
            <a:r>
              <a:rPr lang="ko-KR" altLang="en-US" sz="1200" dirty="0" smtClean="0">
                <a:latin typeface="맑은 고딕" panose="020B0503020000020004" pitchFamily="50" charset="-127"/>
                <a:ea typeface="맑은 고딕" panose="020B0503020000020004" pitchFamily="50" charset="-127"/>
              </a:rPr>
              <a:t>경  품 </a:t>
            </a:r>
            <a:r>
              <a:rPr lang="en-US" altLang="ko-KR" sz="1200" dirty="0" smtClean="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스타벅스 </a:t>
            </a:r>
            <a:r>
              <a:rPr lang="ko-KR" altLang="en-US" sz="1200" dirty="0" err="1" smtClean="0">
                <a:latin typeface="맑은 고딕" panose="020B0503020000020004" pitchFamily="50" charset="-127"/>
                <a:ea typeface="맑은 고딕" panose="020B0503020000020004" pitchFamily="50" charset="-127"/>
              </a:rPr>
              <a:t>아메리카노</a:t>
            </a:r>
            <a:r>
              <a:rPr lang="ko-KR" altLang="en-US" sz="1200" dirty="0" smtClean="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TALL 1</a:t>
            </a:r>
            <a:r>
              <a:rPr lang="ko-KR" altLang="en-US" sz="1200" dirty="0" smtClean="0">
                <a:latin typeface="맑은 고딕" panose="020B0503020000020004" pitchFamily="50" charset="-127"/>
                <a:ea typeface="맑은 고딕" panose="020B0503020000020004" pitchFamily="50" charset="-127"/>
              </a:rPr>
              <a:t>잔 모바일 쿠폰</a:t>
            </a:r>
            <a:endParaRPr lang="ko-KR" altLang="en-US" sz="1200" dirty="0">
              <a:latin typeface="맑은 고딕" panose="020B0503020000020004" pitchFamily="50" charset="-127"/>
              <a:ea typeface="맑은 고딕" panose="020B0503020000020004" pitchFamily="50" charset="-127"/>
            </a:endParaRPr>
          </a:p>
        </p:txBody>
      </p:sp>
      <p:sp>
        <p:nvSpPr>
          <p:cNvPr id="20" name="TextBox 19">
            <a:extLst>
              <a:ext uri="{FF2B5EF4-FFF2-40B4-BE49-F238E27FC236}">
                <a16:creationId xmlns:a16="http://schemas.microsoft.com/office/drawing/2014/main" id="{B34033B1-9E5F-464F-8EC6-5C8C8443B5CE}"/>
              </a:ext>
            </a:extLst>
          </p:cNvPr>
          <p:cNvSpPr txBox="1"/>
          <p:nvPr/>
        </p:nvSpPr>
        <p:spPr>
          <a:xfrm>
            <a:off x="787218" y="4253439"/>
            <a:ext cx="5621635" cy="1052596"/>
          </a:xfrm>
          <a:prstGeom prst="rect">
            <a:avLst/>
          </a:prstGeom>
          <a:noFill/>
        </p:spPr>
        <p:txBody>
          <a:bodyPr wrap="square" rtlCol="0">
            <a:spAutoFit/>
          </a:bodyPr>
          <a:lstStyle/>
          <a:p>
            <a:pPr marL="171450" indent="-171450">
              <a:lnSpc>
                <a:spcPct val="130000"/>
              </a:lnSpc>
              <a:buFont typeface="Wingdings" panose="05000000000000000000" pitchFamily="2" charset="2"/>
              <a:buChar char="l"/>
            </a:pPr>
            <a:r>
              <a:rPr lang="ko-KR" altLang="en-US" sz="1200" dirty="0" err="1" smtClean="0">
                <a:latin typeface="HY헤드라인M" panose="02030600000101010101" pitchFamily="18" charset="-127"/>
                <a:ea typeface="HY헤드라인M" panose="02030600000101010101" pitchFamily="18" charset="-127"/>
              </a:rPr>
              <a:t>유플래너</a:t>
            </a:r>
            <a:r>
              <a:rPr lang="ko-KR" altLang="en-US" sz="1200" dirty="0" smtClean="0">
                <a:latin typeface="HY헤드라인M" panose="02030600000101010101" pitchFamily="18" charset="-127"/>
                <a:ea typeface="HY헤드라인M" panose="02030600000101010101" pitchFamily="18" charset="-127"/>
              </a:rPr>
              <a:t> </a:t>
            </a:r>
            <a:r>
              <a:rPr lang="ko-KR" altLang="en-US" sz="1200" dirty="0" err="1" smtClean="0">
                <a:latin typeface="HY헤드라인M" panose="02030600000101010101" pitchFamily="18" charset="-127"/>
                <a:ea typeface="HY헤드라인M" panose="02030600000101010101" pitchFamily="18" charset="-127"/>
              </a:rPr>
              <a:t>마이데이터</a:t>
            </a:r>
            <a:r>
              <a:rPr lang="ko-KR" altLang="en-US" sz="1200" dirty="0" smtClean="0">
                <a:latin typeface="HY헤드라인M" panose="02030600000101010101" pitchFamily="18" charset="-127"/>
                <a:ea typeface="HY헤드라인M" panose="02030600000101010101" pitchFamily="18" charset="-127"/>
              </a:rPr>
              <a:t> 공동관리 미션 달성 이벤트</a:t>
            </a:r>
            <a:endParaRPr lang="en-US" altLang="ko-KR" sz="1200" dirty="0" smtClean="0">
              <a:latin typeface="HY헤드라인M" panose="02030600000101010101" pitchFamily="18" charset="-127"/>
              <a:ea typeface="HY헤드라인M" panose="02030600000101010101" pitchFamily="18" charset="-127"/>
            </a:endParaRPr>
          </a:p>
          <a:p>
            <a:pPr marL="355600" indent="-177800">
              <a:lnSpc>
                <a:spcPct val="130000"/>
              </a:lnSpc>
              <a:buFont typeface="Wingdings" panose="05000000000000000000" pitchFamily="2" charset="2"/>
              <a:buChar char="ü"/>
            </a:pPr>
            <a:r>
              <a:rPr lang="ko-KR" altLang="en-US" sz="1200" dirty="0" smtClean="0">
                <a:latin typeface="맑은 고딕" panose="020B0503020000020004" pitchFamily="50" charset="-127"/>
                <a:ea typeface="맑은 고딕" panose="020B0503020000020004" pitchFamily="50" charset="-127"/>
              </a:rPr>
              <a:t>기  간 </a:t>
            </a:r>
            <a:r>
              <a:rPr lang="en-US" altLang="ko-KR" sz="1200" dirty="0" smtClean="0">
                <a:latin typeface="맑은 고딕" panose="020B0503020000020004" pitchFamily="50" charset="-127"/>
                <a:ea typeface="맑은 고딕" panose="020B0503020000020004" pitchFamily="50" charset="-127"/>
              </a:rPr>
              <a:t>: 2023.02.01~02.28</a:t>
            </a:r>
          </a:p>
          <a:p>
            <a:pPr marL="355600" indent="-177800">
              <a:lnSpc>
                <a:spcPct val="130000"/>
              </a:lnSpc>
              <a:buFont typeface="Wingdings" panose="05000000000000000000" pitchFamily="2" charset="2"/>
              <a:buChar char="ü"/>
            </a:pPr>
            <a:r>
              <a:rPr lang="ko-KR" altLang="en-US" sz="1200" dirty="0" smtClean="0">
                <a:latin typeface="맑은 고딕" panose="020B0503020000020004" pitchFamily="50" charset="-127"/>
                <a:ea typeface="맑은 고딕" panose="020B0503020000020004" pitchFamily="50" charset="-127"/>
              </a:rPr>
              <a:t>대  상 </a:t>
            </a:r>
            <a:r>
              <a:rPr lang="en-US" altLang="ko-KR" sz="1200" dirty="0" smtClean="0">
                <a:latin typeface="맑은 고딕" panose="020B0503020000020004" pitchFamily="50" charset="-127"/>
                <a:ea typeface="맑은 고딕" panose="020B0503020000020004" pitchFamily="50" charset="-127"/>
              </a:rPr>
              <a:t>: </a:t>
            </a:r>
            <a:r>
              <a:rPr lang="ko-KR" altLang="en-US" sz="1200" dirty="0" err="1" smtClean="0">
                <a:latin typeface="맑은 고딕" panose="020B0503020000020004" pitchFamily="50" charset="-127"/>
                <a:ea typeface="맑은 고딕" panose="020B0503020000020004" pitchFamily="50" charset="-127"/>
              </a:rPr>
              <a:t>유플래너</a:t>
            </a:r>
            <a:r>
              <a:rPr lang="ko-KR" altLang="en-US" sz="1200" dirty="0" smtClean="0">
                <a:latin typeface="맑은 고딕" panose="020B0503020000020004" pitchFamily="50" charset="-127"/>
                <a:ea typeface="맑은 고딕" panose="020B0503020000020004" pitchFamily="50" charset="-127"/>
              </a:rPr>
              <a:t> 공동관리 서비스 내 미션 등록 후 달성 고객</a:t>
            </a:r>
            <a:r>
              <a:rPr lang="en-US" altLang="ko-KR" sz="1200" dirty="0" smtClean="0">
                <a:latin typeface="맑은 고딕" panose="020B0503020000020004" pitchFamily="50" charset="-127"/>
                <a:ea typeface="맑은 고딕" panose="020B0503020000020004" pitchFamily="50" charset="-127"/>
              </a:rPr>
              <a:t>        </a:t>
            </a:r>
          </a:p>
          <a:p>
            <a:pPr marL="355600" indent="-177800">
              <a:lnSpc>
                <a:spcPct val="130000"/>
              </a:lnSpc>
              <a:buFont typeface="Wingdings" panose="05000000000000000000" pitchFamily="2" charset="2"/>
              <a:buChar char="ü"/>
            </a:pPr>
            <a:r>
              <a:rPr lang="ko-KR" altLang="en-US" sz="1200" dirty="0" smtClean="0">
                <a:latin typeface="맑은 고딕" panose="020B0503020000020004" pitchFamily="50" charset="-127"/>
                <a:ea typeface="맑은 고딕" panose="020B0503020000020004" pitchFamily="50" charset="-127"/>
              </a:rPr>
              <a:t>경  품 </a:t>
            </a:r>
            <a:r>
              <a:rPr lang="en-US" altLang="ko-KR" sz="1200" dirty="0" smtClean="0">
                <a:latin typeface="맑은 고딕" panose="020B0503020000020004" pitchFamily="50" charset="-127"/>
                <a:ea typeface="맑은 고딕" panose="020B0503020000020004" pitchFamily="50" charset="-127"/>
              </a:rPr>
              <a:t>: </a:t>
            </a:r>
            <a:r>
              <a:rPr lang="ko-KR" altLang="en-US" sz="1200" dirty="0" smtClean="0">
                <a:latin typeface="맑은 고딕" panose="020B0503020000020004" pitchFamily="50" charset="-127"/>
                <a:ea typeface="맑은 고딕" panose="020B0503020000020004" pitchFamily="50" charset="-127"/>
              </a:rPr>
              <a:t>스타벅스 </a:t>
            </a:r>
            <a:r>
              <a:rPr lang="ko-KR" altLang="en-US" sz="1200" dirty="0" err="1" smtClean="0">
                <a:latin typeface="맑은 고딕" panose="020B0503020000020004" pitchFamily="50" charset="-127"/>
                <a:ea typeface="맑은 고딕" panose="020B0503020000020004" pitchFamily="50" charset="-127"/>
              </a:rPr>
              <a:t>아메리카노</a:t>
            </a:r>
            <a:r>
              <a:rPr lang="ko-KR" altLang="en-US" sz="1200" dirty="0" smtClean="0">
                <a:latin typeface="맑은 고딕" panose="020B0503020000020004" pitchFamily="50" charset="-127"/>
                <a:ea typeface="맑은 고딕" panose="020B0503020000020004" pitchFamily="50" charset="-127"/>
              </a:rPr>
              <a:t> </a:t>
            </a:r>
            <a:r>
              <a:rPr lang="en-US" altLang="ko-KR" sz="1200" dirty="0" smtClean="0">
                <a:latin typeface="맑은 고딕" panose="020B0503020000020004" pitchFamily="50" charset="-127"/>
                <a:ea typeface="맑은 고딕" panose="020B0503020000020004" pitchFamily="50" charset="-127"/>
              </a:rPr>
              <a:t>TALL 1</a:t>
            </a:r>
            <a:r>
              <a:rPr lang="ko-KR" altLang="en-US" sz="1200" dirty="0" smtClean="0">
                <a:latin typeface="맑은 고딕" panose="020B0503020000020004" pitchFamily="50" charset="-127"/>
                <a:ea typeface="맑은 고딕" panose="020B0503020000020004" pitchFamily="50" charset="-127"/>
              </a:rPr>
              <a:t>잔 모바일 쿠폰</a:t>
            </a:r>
            <a:endParaRPr lang="ko-KR" altLang="en-US" sz="1200" dirty="0">
              <a:latin typeface="맑은 고딕" panose="020B0503020000020004" pitchFamily="50" charset="-127"/>
              <a:ea typeface="맑은 고딕" panose="020B0503020000020004" pitchFamily="50" charset="-127"/>
            </a:endParaRPr>
          </a:p>
        </p:txBody>
      </p:sp>
      <p:sp>
        <p:nvSpPr>
          <p:cNvPr id="2" name="TextBox 1"/>
          <p:cNvSpPr txBox="1"/>
          <p:nvPr/>
        </p:nvSpPr>
        <p:spPr>
          <a:xfrm>
            <a:off x="704528" y="5661248"/>
            <a:ext cx="5112568" cy="276999"/>
          </a:xfrm>
          <a:prstGeom prst="rect">
            <a:avLst/>
          </a:prstGeom>
          <a:noFill/>
        </p:spPr>
        <p:txBody>
          <a:bodyPr wrap="square" rtlCol="0">
            <a:spAutoFit/>
          </a:bodyPr>
          <a:lstStyle/>
          <a:p>
            <a:r>
              <a:rPr lang="en-US" altLang="ko-KR" sz="1200" dirty="0" smtClean="0">
                <a:solidFill>
                  <a:srgbClr val="FF0000"/>
                </a:solidFill>
                <a:latin typeface="HY헤드라인M" panose="02030600000101010101" pitchFamily="18" charset="-127"/>
                <a:ea typeface="HY헤드라인M" panose="02030600000101010101" pitchFamily="18" charset="-127"/>
              </a:rPr>
              <a:t>※ </a:t>
            </a:r>
            <a:r>
              <a:rPr lang="ko-KR" altLang="en-US" sz="1200" dirty="0" smtClean="0">
                <a:solidFill>
                  <a:srgbClr val="FF0000"/>
                </a:solidFill>
                <a:latin typeface="HY헤드라인M" panose="02030600000101010101" pitchFamily="18" charset="-127"/>
                <a:ea typeface="HY헤드라인M" panose="02030600000101010101" pitchFamily="18" charset="-127"/>
              </a:rPr>
              <a:t>세부 이벤트 명 및 업무처리 절차 등에 대한 추가 검토 후 시행 예정 </a:t>
            </a:r>
            <a:endParaRPr lang="ko-KR" altLang="en-US" sz="1200" dirty="0">
              <a:solidFill>
                <a:srgbClr val="FF0000"/>
              </a:solidFill>
              <a:latin typeface="HY헤드라인M" panose="02030600000101010101" pitchFamily="18" charset="-127"/>
              <a:ea typeface="HY헤드라인M" panose="02030600000101010101" pitchFamily="18" charset="-127"/>
            </a:endParaRPr>
          </a:p>
        </p:txBody>
      </p:sp>
      <p:grpSp>
        <p:nvGrpSpPr>
          <p:cNvPr id="18" name="그룹 17">
            <a:extLst>
              <a:ext uri="{FF2B5EF4-FFF2-40B4-BE49-F238E27FC236}">
                <a16:creationId xmlns:a16="http://schemas.microsoft.com/office/drawing/2014/main" id="{5934D4D1-A9D8-F6A3-C758-0081A2D065AB}"/>
              </a:ext>
            </a:extLst>
          </p:cNvPr>
          <p:cNvGrpSpPr/>
          <p:nvPr/>
        </p:nvGrpSpPr>
        <p:grpSpPr>
          <a:xfrm>
            <a:off x="7305868" y="3540397"/>
            <a:ext cx="1658062" cy="1127700"/>
            <a:chOff x="3773770" y="4053888"/>
            <a:chExt cx="2040692" cy="1387937"/>
          </a:xfrm>
        </p:grpSpPr>
        <p:grpSp>
          <p:nvGrpSpPr>
            <p:cNvPr id="19" name="그룹 18">
              <a:extLst>
                <a:ext uri="{FF2B5EF4-FFF2-40B4-BE49-F238E27FC236}">
                  <a16:creationId xmlns:a16="http://schemas.microsoft.com/office/drawing/2014/main" id="{65810449-5288-C928-6A79-ABC19DA07888}"/>
                </a:ext>
              </a:extLst>
            </p:cNvPr>
            <p:cNvGrpSpPr/>
            <p:nvPr/>
          </p:nvGrpSpPr>
          <p:grpSpPr>
            <a:xfrm>
              <a:off x="3773770" y="4053888"/>
              <a:ext cx="2040692" cy="1097244"/>
              <a:chOff x="1111904" y="3917156"/>
              <a:chExt cx="2040692" cy="1097244"/>
            </a:xfrm>
          </p:grpSpPr>
          <p:pic>
            <p:nvPicPr>
              <p:cNvPr id="22" name="그림 21">
                <a:extLst>
                  <a:ext uri="{FF2B5EF4-FFF2-40B4-BE49-F238E27FC236}">
                    <a16:creationId xmlns:a16="http://schemas.microsoft.com/office/drawing/2014/main" id="{BB2B866E-F751-57B9-650F-6DBB1FCA27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1005" r="437" b="21537"/>
              <a:stretch/>
            </p:blipFill>
            <p:spPr>
              <a:xfrm>
                <a:off x="1111904" y="3917156"/>
                <a:ext cx="1229620" cy="709613"/>
              </a:xfrm>
              <a:prstGeom prst="rect">
                <a:avLst/>
              </a:prstGeom>
            </p:spPr>
          </p:pic>
          <p:pic>
            <p:nvPicPr>
              <p:cNvPr id="23" name="그림 22">
                <a:extLst>
                  <a:ext uri="{FF2B5EF4-FFF2-40B4-BE49-F238E27FC236}">
                    <a16:creationId xmlns:a16="http://schemas.microsoft.com/office/drawing/2014/main" id="{E9DCBCD3-791D-3C43-1899-0DF00B78CD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194" t="24273" r="7496" b="24558"/>
              <a:stretch/>
            </p:blipFill>
            <p:spPr>
              <a:xfrm>
                <a:off x="1983402" y="4304787"/>
                <a:ext cx="1169194" cy="709613"/>
              </a:xfrm>
              <a:prstGeom prst="rect">
                <a:avLst/>
              </a:prstGeom>
            </p:spPr>
          </p:pic>
        </p:grpSp>
        <p:sp>
          <p:nvSpPr>
            <p:cNvPr id="21" name="TextBox 20">
              <a:extLst>
                <a:ext uri="{FF2B5EF4-FFF2-40B4-BE49-F238E27FC236}">
                  <a16:creationId xmlns:a16="http://schemas.microsoft.com/office/drawing/2014/main" id="{B9435ECF-16E8-64EA-7A7A-770A6F9AE7F1}"/>
                </a:ext>
              </a:extLst>
            </p:cNvPr>
            <p:cNvSpPr txBox="1"/>
            <p:nvPr/>
          </p:nvSpPr>
          <p:spPr>
            <a:xfrm>
              <a:off x="4145662" y="5157724"/>
              <a:ext cx="1541251" cy="284101"/>
            </a:xfrm>
            <a:prstGeom prst="rect">
              <a:avLst/>
            </a:prstGeom>
            <a:noFill/>
          </p:spPr>
          <p:txBody>
            <a:bodyPr wrap="none" rtlCol="0">
              <a:spAutoFit/>
            </a:bodyPr>
            <a:lstStyle/>
            <a:p>
              <a:r>
                <a:rPr lang="ko-KR" altLang="en-US" sz="900" dirty="0">
                  <a:latin typeface="HY헤드라인M" panose="02030600000101010101" pitchFamily="18" charset="-127"/>
                  <a:ea typeface="HY헤드라인M" panose="02030600000101010101" pitchFamily="18" charset="-127"/>
                </a:rPr>
                <a:t>편의점 </a:t>
              </a:r>
              <a:r>
                <a:rPr lang="en-US" altLang="ko-KR" sz="900" dirty="0">
                  <a:latin typeface="HY헤드라인M" panose="02030600000101010101" pitchFamily="18" charset="-127"/>
                  <a:ea typeface="HY헤드라인M" panose="02030600000101010101" pitchFamily="18" charset="-127"/>
                </a:rPr>
                <a:t>5</a:t>
              </a:r>
              <a:r>
                <a:rPr lang="ko-KR" altLang="en-US" sz="900" dirty="0">
                  <a:latin typeface="HY헤드라인M" panose="02030600000101010101" pitchFamily="18" charset="-127"/>
                  <a:ea typeface="HY헤드라인M" panose="02030600000101010101" pitchFamily="18" charset="-127"/>
                </a:rPr>
                <a:t>천원 </a:t>
              </a:r>
              <a:r>
                <a:rPr lang="ko-KR" altLang="en-US" sz="900" dirty="0" err="1">
                  <a:latin typeface="HY헤드라인M" panose="02030600000101010101" pitchFamily="18" charset="-127"/>
                  <a:ea typeface="HY헤드라인M" panose="02030600000101010101" pitchFamily="18" charset="-127"/>
                </a:rPr>
                <a:t>금액권</a:t>
              </a:r>
              <a:endParaRPr lang="ko-KR" altLang="en-US" sz="900" dirty="0">
                <a:latin typeface="HY헤드라인M" panose="02030600000101010101" pitchFamily="18" charset="-127"/>
                <a:ea typeface="HY헤드라인M" panose="02030600000101010101" pitchFamily="18" charset="-127"/>
              </a:endParaRPr>
            </a:p>
          </p:txBody>
        </p:sp>
      </p:grpSp>
      <p:graphicFrame>
        <p:nvGraphicFramePr>
          <p:cNvPr id="24" name="표 23">
            <a:extLst>
              <a:ext uri="{FF2B5EF4-FFF2-40B4-BE49-F238E27FC236}">
                <a16:creationId xmlns:a16="http://schemas.microsoft.com/office/drawing/2014/main" id="{14132D2E-CDA3-1D37-094A-745839A3648D}"/>
              </a:ext>
            </a:extLst>
          </p:cNvPr>
          <p:cNvGraphicFramePr>
            <a:graphicFrameLocks noGrp="1"/>
          </p:cNvGraphicFramePr>
          <p:nvPr>
            <p:extLst>
              <p:ext uri="{D42A27DB-BD31-4B8C-83A1-F6EECF244321}">
                <p14:modId xmlns:p14="http://schemas.microsoft.com/office/powerpoint/2010/main" val="1392539180"/>
              </p:ext>
            </p:extLst>
          </p:nvPr>
        </p:nvGraphicFramePr>
        <p:xfrm>
          <a:off x="6753199" y="4734744"/>
          <a:ext cx="2736875" cy="926504"/>
        </p:xfrm>
        <a:graphic>
          <a:graphicData uri="http://schemas.openxmlformats.org/drawingml/2006/table">
            <a:tbl>
              <a:tblPr/>
              <a:tblGrid>
                <a:gridCol w="1564871">
                  <a:extLst>
                    <a:ext uri="{9D8B030D-6E8A-4147-A177-3AD203B41FA5}">
                      <a16:colId xmlns:a16="http://schemas.microsoft.com/office/drawing/2014/main" val="117685414"/>
                    </a:ext>
                  </a:extLst>
                </a:gridCol>
                <a:gridCol w="1172004">
                  <a:extLst>
                    <a:ext uri="{9D8B030D-6E8A-4147-A177-3AD203B41FA5}">
                      <a16:colId xmlns:a16="http://schemas.microsoft.com/office/drawing/2014/main" val="3017168210"/>
                    </a:ext>
                  </a:extLst>
                </a:gridCol>
              </a:tblGrid>
              <a:tr h="415726">
                <a:tc>
                  <a:txBody>
                    <a:bodyPr/>
                    <a:lstStyle/>
                    <a:p>
                      <a:pPr algn="ctr" fontAlgn="ctr"/>
                      <a:r>
                        <a:rPr lang="ko-KR" altLang="en-US" sz="900" b="1" i="0" u="none" strike="noStrike" dirty="0" smtClean="0">
                          <a:solidFill>
                            <a:srgbClr val="000000"/>
                          </a:solidFill>
                          <a:effectLst/>
                          <a:latin typeface="나눔고딕OTF ExtraBold" panose="020B0600000101010101" charset="-127"/>
                          <a:ea typeface="나눔고딕OTF ExtraBold" panose="020B0600000101010101" charset="-127"/>
                        </a:rPr>
                        <a:t>단       가</a:t>
                      </a:r>
                      <a:endParaRPr lang="en-US" altLang="ko-KR" sz="900" b="1" i="0" u="none" strike="noStrike" dirty="0" smtClean="0">
                        <a:solidFill>
                          <a:srgbClr val="000000"/>
                        </a:solidFill>
                        <a:effectLst/>
                        <a:latin typeface="나눔고딕OTF ExtraBold" panose="020B0600000101010101" charset="-127"/>
                        <a:ea typeface="나눔고딕OTF ExtraBold" panose="020B0600000101010101" charset="-127"/>
                      </a:endParaRPr>
                    </a:p>
                    <a:p>
                      <a:pPr algn="ctr" fontAlgn="ctr"/>
                      <a:r>
                        <a:rPr lang="en-US" altLang="ko-KR" sz="900" b="1" i="0" u="none" strike="noStrike" dirty="0" smtClean="0">
                          <a:solidFill>
                            <a:srgbClr val="000000"/>
                          </a:solidFill>
                          <a:effectLst/>
                          <a:latin typeface="나눔고딕OTF ExtraBold" panose="020B0600000101010101" charset="-127"/>
                          <a:ea typeface="나눔고딕OTF ExtraBold" panose="020B0600000101010101" charset="-127"/>
                        </a:rPr>
                        <a:t>(</a:t>
                      </a:r>
                      <a:r>
                        <a:rPr lang="en-US" altLang="ko-KR" sz="900" b="1" i="0" u="none" strike="noStrike" dirty="0">
                          <a:solidFill>
                            <a:srgbClr val="000000"/>
                          </a:solidFill>
                          <a:effectLst/>
                          <a:latin typeface="나눔고딕OTF ExtraBold" panose="020B0600000101010101" charset="-127"/>
                          <a:ea typeface="나눔고딕OTF ExtraBold" panose="020B0600000101010101" charset="-127"/>
                        </a:rPr>
                        <a:t>300</a:t>
                      </a:r>
                      <a:r>
                        <a:rPr lang="ko-KR" altLang="en-US" sz="900" b="1" i="0" u="none" strike="noStrike" dirty="0">
                          <a:solidFill>
                            <a:srgbClr val="000000"/>
                          </a:solidFill>
                          <a:effectLst/>
                          <a:latin typeface="나눔고딕OTF ExtraBold" panose="020B0600000101010101" charset="-127"/>
                          <a:ea typeface="나눔고딕OTF ExtraBold" panose="020B0600000101010101" charset="-127"/>
                        </a:rPr>
                        <a:t>건 이상 구매 기준</a:t>
                      </a:r>
                      <a:r>
                        <a:rPr lang="en-US" altLang="ko-KR" sz="900" b="1" i="0" u="none" strike="noStrike" dirty="0">
                          <a:solidFill>
                            <a:srgbClr val="000000"/>
                          </a:solidFill>
                          <a:effectLst/>
                          <a:latin typeface="나눔고딕OTF ExtraBold" panose="020B0600000101010101" charset="-127"/>
                          <a:ea typeface="나눔고딕OTF ExtraBold" panose="020B0600000101010101" charset="-127"/>
                        </a:rPr>
                        <a:t>)</a:t>
                      </a:r>
                    </a:p>
                  </a:txBody>
                  <a:tcPr marL="7739" marR="7739" marT="77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ko-KR" altLang="en-US" sz="900" b="1" i="0" u="none" strike="noStrike" dirty="0">
                          <a:solidFill>
                            <a:srgbClr val="000000"/>
                          </a:solidFill>
                          <a:effectLst/>
                          <a:latin typeface="나눔고딕OTF ExtraBold" panose="020B0600000101010101" charset="-127"/>
                          <a:ea typeface="나눔고딕OTF ExtraBold" panose="020B0600000101010101" charset="-127"/>
                        </a:rPr>
                        <a:t>할인율</a:t>
                      </a:r>
                    </a:p>
                  </a:txBody>
                  <a:tcPr marL="7739" marR="7739" marT="77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36617652"/>
                  </a:ext>
                </a:extLst>
              </a:tr>
              <a:tr h="510778">
                <a:tc>
                  <a:txBody>
                    <a:bodyPr/>
                    <a:lstStyle/>
                    <a:p>
                      <a:pPr algn="ctr" fontAlgn="ct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4,850</a:t>
                      </a:r>
                      <a:r>
                        <a:rPr lang="ko-KR" altLang="en-US" sz="900" b="0" i="0" u="none" strike="noStrike" dirty="0" smtClean="0">
                          <a:solidFill>
                            <a:srgbClr val="000000"/>
                          </a:solidFill>
                          <a:effectLst/>
                          <a:latin typeface="나눔바른고딕" panose="020B0603020101020101" pitchFamily="50" charset="-127"/>
                          <a:ea typeface="나눔바른고딕" panose="020B0603020101020101" pitchFamily="50" charset="-127"/>
                        </a:rPr>
                        <a:t>원</a:t>
                      </a:r>
                      <a:endParaRPr lang="en-US" altLang="ko-KR" sz="900" b="0" i="0" u="none" strike="noStrike" dirty="0" smtClean="0">
                        <a:solidFill>
                          <a:srgbClr val="000000"/>
                        </a:solidFill>
                        <a:effectLst/>
                        <a:latin typeface="나눔바른고딕" panose="020B0603020101020101" pitchFamily="50" charset="-127"/>
                        <a:ea typeface="나눔바른고딕" panose="020B0603020101020101" pitchFamily="50" charset="-127"/>
                      </a:endParaRPr>
                    </a:p>
                    <a:p>
                      <a:pPr algn="ctr" fontAlgn="ctr"/>
                      <a:r>
                        <a:rPr lang="en-US" altLang="ko-KR" sz="900" b="0" i="0" u="none" strike="noStrike" dirty="0" smtClean="0">
                          <a:solidFill>
                            <a:srgbClr val="000000"/>
                          </a:solidFill>
                          <a:effectLst/>
                          <a:latin typeface="나눔바른고딕" panose="020B0603020101020101" pitchFamily="50" charset="-127"/>
                          <a:ea typeface="나눔바른고딕" panose="020B0603020101020101" pitchFamily="50" charset="-127"/>
                        </a:rPr>
                        <a:t>(VAT</a:t>
                      </a:r>
                      <a:r>
                        <a:rPr lang="ko-KR" altLang="en-US" sz="900" b="0" i="0" u="none" strike="noStrike" dirty="0" smtClean="0">
                          <a:solidFill>
                            <a:srgbClr val="000000"/>
                          </a:solidFill>
                          <a:effectLst/>
                          <a:latin typeface="나눔바른고딕" panose="020B0603020101020101" pitchFamily="50" charset="-127"/>
                          <a:ea typeface="나눔바른고딕" panose="020B0603020101020101" pitchFamily="50" charset="-127"/>
                        </a:rPr>
                        <a:t>포함</a:t>
                      </a:r>
                      <a:r>
                        <a:rPr lang="en-US" altLang="ko-KR" sz="900" b="0" i="0" u="none" strike="noStrike" dirty="0" smtClean="0">
                          <a:solidFill>
                            <a:srgbClr val="000000"/>
                          </a:solidFill>
                          <a:effectLst/>
                          <a:latin typeface="나눔바른고딕" panose="020B0603020101020101" pitchFamily="50" charset="-127"/>
                          <a:ea typeface="나눔바른고딕" panose="020B0603020101020101" pitchFamily="50" charset="-127"/>
                        </a:rPr>
                        <a:t>)</a:t>
                      </a:r>
                      <a:endParaRPr lang="ko-KR" altLang="en-US" sz="9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739" marR="7739" marT="77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100</a:t>
                      </a:r>
                      <a:r>
                        <a:rPr lang="ko-KR" altLang="en-US" sz="900" b="0" i="0" u="none" strike="noStrike" dirty="0">
                          <a:solidFill>
                            <a:srgbClr val="000000"/>
                          </a:solidFill>
                          <a:effectLst/>
                          <a:latin typeface="나눔바른고딕" panose="020B0603020101020101" pitchFamily="50" charset="-127"/>
                          <a:ea typeface="나눔바른고딕" panose="020B0603020101020101" pitchFamily="50" charset="-127"/>
                        </a:rPr>
                        <a:t>건 미만 </a:t>
                      </a: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1%</a:t>
                      </a:r>
                      <a:b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b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100</a:t>
                      </a:r>
                      <a:r>
                        <a:rPr lang="ko-KR" altLang="en-US" sz="900" b="0" i="0" u="none" strike="noStrike" dirty="0">
                          <a:solidFill>
                            <a:srgbClr val="000000"/>
                          </a:solidFill>
                          <a:effectLst/>
                          <a:latin typeface="나눔바른고딕" panose="020B0603020101020101" pitchFamily="50" charset="-127"/>
                          <a:ea typeface="나눔바른고딕" panose="020B0603020101020101" pitchFamily="50" charset="-127"/>
                        </a:rPr>
                        <a:t>건 이상 </a:t>
                      </a: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2%</a:t>
                      </a:r>
                      <a:b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b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300</a:t>
                      </a:r>
                      <a:r>
                        <a:rPr lang="ko-KR" altLang="en-US" sz="900" b="0" i="0" u="none" strike="noStrike" dirty="0">
                          <a:solidFill>
                            <a:srgbClr val="000000"/>
                          </a:solidFill>
                          <a:effectLst/>
                          <a:latin typeface="나눔바른고딕" panose="020B0603020101020101" pitchFamily="50" charset="-127"/>
                          <a:ea typeface="나눔바른고딕" panose="020B0603020101020101" pitchFamily="50" charset="-127"/>
                        </a:rPr>
                        <a:t>건 이상 </a:t>
                      </a:r>
                      <a:r>
                        <a:rPr lang="en-US" altLang="ko-KR" sz="900" b="0" i="0" u="none" strike="noStrike" dirty="0">
                          <a:solidFill>
                            <a:srgbClr val="000000"/>
                          </a:solidFill>
                          <a:effectLst/>
                          <a:latin typeface="나눔바른고딕" panose="020B0603020101020101" pitchFamily="50" charset="-127"/>
                          <a:ea typeface="나눔바른고딕" panose="020B0603020101020101" pitchFamily="50" charset="-127"/>
                        </a:rPr>
                        <a:t>3%</a:t>
                      </a:r>
                    </a:p>
                  </a:txBody>
                  <a:tcPr marL="108000" marR="7739" marT="77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2451558"/>
                  </a:ext>
                </a:extLst>
              </a:tr>
            </a:tbl>
          </a:graphicData>
        </a:graphic>
      </p:graphicFrame>
    </p:spTree>
    <p:extLst>
      <p:ext uri="{BB962C8B-B14F-4D97-AF65-F5344CB8AC3E}">
        <p14:creationId xmlns:p14="http://schemas.microsoft.com/office/powerpoint/2010/main" val="583178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p:cNvSpPr>
            <a:spLocks noGrp="1"/>
          </p:cNvSpPr>
          <p:nvPr>
            <p:ph type="sldNum" sz="quarter" idx="12"/>
          </p:nvPr>
        </p:nvSpPr>
        <p:spPr/>
        <p:txBody>
          <a:bodyPr/>
          <a:lstStyle/>
          <a:p>
            <a:fld id="{B99C6B5B-76EA-402D-A0A3-0B93B25CE1A8}" type="slidenum">
              <a:rPr lang="ko-KR" altLang="en-US" smtClean="0"/>
              <a:pPr/>
              <a:t>8</a:t>
            </a:fld>
            <a:endParaRPr lang="ko-KR" altLang="en-US"/>
          </a:p>
        </p:txBody>
      </p:sp>
      <p:sp>
        <p:nvSpPr>
          <p:cNvPr id="4" name="제목 3"/>
          <p:cNvSpPr>
            <a:spLocks noGrp="1"/>
          </p:cNvSpPr>
          <p:nvPr>
            <p:ph type="title"/>
          </p:nvPr>
        </p:nvSpPr>
        <p:spPr/>
        <p:txBody>
          <a:bodyPr/>
          <a:lstStyle/>
          <a:p>
            <a:r>
              <a:rPr lang="en-US" altLang="ko-KR" dirty="0" smtClean="0">
                <a:latin typeface="HY헤드라인M" panose="02030600000101010101" pitchFamily="18" charset="-127"/>
                <a:ea typeface="HY헤드라인M" panose="02030600000101010101" pitchFamily="18" charset="-127"/>
              </a:rPr>
              <a:t>6. </a:t>
            </a:r>
            <a:r>
              <a:rPr lang="ko-KR" altLang="en-US" dirty="0" smtClean="0">
                <a:latin typeface="HY헤드라인M" panose="02030600000101010101" pitchFamily="18" charset="-127"/>
                <a:ea typeface="HY헤드라인M" panose="02030600000101010101" pitchFamily="18" charset="-127"/>
              </a:rPr>
              <a:t>단계별 추진 전략</a:t>
            </a:r>
            <a:endParaRPr lang="ko-KR" altLang="en-US" dirty="0">
              <a:latin typeface="HY헤드라인M" panose="02030600000101010101" pitchFamily="18" charset="-127"/>
              <a:ea typeface="HY헤드라인M" panose="02030600000101010101" pitchFamily="18" charset="-127"/>
            </a:endParaRPr>
          </a:p>
        </p:txBody>
      </p:sp>
      <p:sp>
        <p:nvSpPr>
          <p:cNvPr id="24" name="TextBox 23">
            <a:extLst>
              <a:ext uri="{FF2B5EF4-FFF2-40B4-BE49-F238E27FC236}">
                <a16:creationId xmlns:a16="http://schemas.microsoft.com/office/drawing/2014/main" id="{DDEDE437-3C6F-42BF-B797-BF1D0E9E0941}"/>
              </a:ext>
            </a:extLst>
          </p:cNvPr>
          <p:cNvSpPr txBox="1">
            <a:spLocks noChangeAspect="1"/>
          </p:cNvSpPr>
          <p:nvPr/>
        </p:nvSpPr>
        <p:spPr>
          <a:xfrm>
            <a:off x="614825" y="906335"/>
            <a:ext cx="8676349" cy="276999"/>
          </a:xfrm>
          <a:prstGeom prst="rect">
            <a:avLst/>
          </a:prstGeom>
          <a:noFill/>
        </p:spPr>
        <p:txBody>
          <a:bodyPr wrap="square" rtlCol="0">
            <a:spAutoFit/>
          </a:bodyPr>
          <a:lstStyle/>
          <a:p>
            <a:pPr algn="ctr"/>
            <a:r>
              <a:rPr lang="ko-KR" altLang="en-US" sz="1200" b="1" dirty="0">
                <a:latin typeface="HY헤드라인M" panose="02030600000101010101" pitchFamily="18" charset="-127"/>
                <a:ea typeface="HY헤드라인M" panose="02030600000101010101" pitchFamily="18" charset="-127"/>
              </a:rPr>
              <a:t>브랜드에 대한 인지도 확대와 동시에 회원가입을 유도할 수 있는 단계별 전략을 </a:t>
            </a:r>
            <a:r>
              <a:rPr lang="ko-KR" altLang="en-US" sz="1200" b="1" dirty="0" smtClean="0">
                <a:latin typeface="HY헤드라인M" panose="02030600000101010101" pitchFamily="18" charset="-127"/>
                <a:ea typeface="HY헤드라인M" panose="02030600000101010101" pitchFamily="18" charset="-127"/>
              </a:rPr>
              <a:t>수립하여 앱 </a:t>
            </a:r>
            <a:r>
              <a:rPr lang="ko-KR" altLang="en-US" sz="1200" b="1" dirty="0">
                <a:latin typeface="HY헤드라인M" panose="02030600000101010101" pitchFamily="18" charset="-127"/>
                <a:ea typeface="HY헤드라인M" panose="02030600000101010101" pitchFamily="18" charset="-127"/>
              </a:rPr>
              <a:t>사용자수를 극대화 함 </a:t>
            </a:r>
            <a:endParaRPr lang="en-US" altLang="ko-KR" sz="1200" b="1" dirty="0">
              <a:latin typeface="HY헤드라인M" panose="02030600000101010101" pitchFamily="18" charset="-127"/>
              <a:ea typeface="HY헤드라인M" panose="02030600000101010101" pitchFamily="18" charset="-127"/>
            </a:endParaRPr>
          </a:p>
        </p:txBody>
      </p:sp>
      <p:sp>
        <p:nvSpPr>
          <p:cNvPr id="25" name="화살표: 오각형 2">
            <a:extLst>
              <a:ext uri="{FF2B5EF4-FFF2-40B4-BE49-F238E27FC236}">
                <a16:creationId xmlns:a16="http://schemas.microsoft.com/office/drawing/2014/main" id="{2142FB5E-F929-48B4-AB1D-182C92544DA6}"/>
              </a:ext>
            </a:extLst>
          </p:cNvPr>
          <p:cNvSpPr>
            <a:spLocks/>
          </p:cNvSpPr>
          <p:nvPr/>
        </p:nvSpPr>
        <p:spPr>
          <a:xfrm>
            <a:off x="794642" y="1329799"/>
            <a:ext cx="1836000" cy="324000"/>
          </a:xfrm>
          <a:prstGeom prst="homePlate">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solidFill>
                <a:latin typeface="HY헤드라인M" panose="02030600000101010101" pitchFamily="18" charset="-127"/>
                <a:ea typeface="HY헤드라인M" panose="02030600000101010101" pitchFamily="18" charset="-127"/>
              </a:rPr>
              <a:t>11</a:t>
            </a:r>
            <a:r>
              <a:rPr lang="ko-KR" altLang="en-US" sz="1200" dirty="0">
                <a:solidFill>
                  <a:schemeClr val="tx1"/>
                </a:solidFill>
                <a:latin typeface="HY헤드라인M" panose="02030600000101010101" pitchFamily="18" charset="-127"/>
                <a:ea typeface="HY헤드라인M" panose="02030600000101010101" pitchFamily="18" charset="-127"/>
              </a:rPr>
              <a:t>월</a:t>
            </a:r>
            <a:r>
              <a:rPr lang="en-US" altLang="ko-KR" sz="1200" dirty="0">
                <a:solidFill>
                  <a:schemeClr val="tx1"/>
                </a:solidFill>
                <a:latin typeface="HY헤드라인M" panose="02030600000101010101" pitchFamily="18" charset="-127"/>
                <a:ea typeface="HY헤드라인M" panose="02030600000101010101" pitchFamily="18" charset="-127"/>
              </a:rPr>
              <a:t>-12</a:t>
            </a:r>
            <a:r>
              <a:rPr lang="ko-KR" altLang="en-US" sz="1200" dirty="0">
                <a:solidFill>
                  <a:schemeClr val="tx1"/>
                </a:solidFill>
                <a:latin typeface="HY헤드라인M" panose="02030600000101010101" pitchFamily="18" charset="-127"/>
                <a:ea typeface="HY헤드라인M" panose="02030600000101010101" pitchFamily="18" charset="-127"/>
              </a:rPr>
              <a:t>월</a:t>
            </a:r>
            <a:endParaRPr kumimoji="0" lang="en-US" altLang="ko-KR" sz="1200" i="0" u="none" strike="noStrike" kern="1200" cap="none" spc="0" normalizeH="0" baseline="0" noProof="0" dirty="0">
              <a:ln>
                <a:noFill/>
              </a:ln>
              <a:solidFill>
                <a:schemeClr val="tx1"/>
              </a:solidFill>
              <a:effectLst/>
              <a:uLnTx/>
              <a:uFillTx/>
              <a:latin typeface="HY헤드라인M" panose="02030600000101010101" pitchFamily="18" charset="-127"/>
              <a:ea typeface="HY헤드라인M" panose="02030600000101010101" pitchFamily="18" charset="-127"/>
            </a:endParaRPr>
          </a:p>
        </p:txBody>
      </p:sp>
      <p:sp>
        <p:nvSpPr>
          <p:cNvPr id="26" name="화살표: 갈매기형 수장 3">
            <a:extLst>
              <a:ext uri="{FF2B5EF4-FFF2-40B4-BE49-F238E27FC236}">
                <a16:creationId xmlns:a16="http://schemas.microsoft.com/office/drawing/2014/main" id="{3F08207A-8B0F-4BAB-80C5-25ED9E7E010E}"/>
              </a:ext>
            </a:extLst>
          </p:cNvPr>
          <p:cNvSpPr>
            <a:spLocks/>
          </p:cNvSpPr>
          <p:nvPr/>
        </p:nvSpPr>
        <p:spPr>
          <a:xfrm>
            <a:off x="2828968" y="1337820"/>
            <a:ext cx="1836000" cy="324000"/>
          </a:xfrm>
          <a:prstGeom prst="chevron">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a:ln>
                  <a:noFill/>
                </a:ln>
                <a:solidFill>
                  <a:schemeClr val="tx1"/>
                </a:solidFill>
                <a:effectLst/>
                <a:uLnTx/>
                <a:uFillTx/>
                <a:latin typeface="HY헤드라인M" panose="02030600000101010101" pitchFamily="18" charset="-127"/>
                <a:ea typeface="HY헤드라인M" panose="02030600000101010101" pitchFamily="18" charset="-127"/>
              </a:rPr>
              <a:t>1</a:t>
            </a:r>
            <a:r>
              <a:rPr kumimoji="0" lang="ko-KR" altLang="en-US" sz="1200" i="0" u="none" strike="noStrike" kern="1200" cap="none" spc="0" normalizeH="0" baseline="0" noProof="0" dirty="0">
                <a:ln>
                  <a:noFill/>
                </a:ln>
                <a:solidFill>
                  <a:schemeClr val="tx1"/>
                </a:solidFill>
                <a:effectLst/>
                <a:uLnTx/>
                <a:uFillTx/>
                <a:latin typeface="HY헤드라인M" panose="02030600000101010101" pitchFamily="18" charset="-127"/>
                <a:ea typeface="HY헤드라인M" panose="02030600000101010101" pitchFamily="18" charset="-127"/>
              </a:rPr>
              <a:t>월</a:t>
            </a:r>
            <a:endParaRPr kumimoji="0" lang="en-US" altLang="ko-KR" sz="1200" i="0" u="none" strike="noStrike" kern="1200" cap="none" spc="0" normalizeH="0" baseline="0" noProof="0" dirty="0">
              <a:ln>
                <a:noFill/>
              </a:ln>
              <a:solidFill>
                <a:schemeClr val="tx1"/>
              </a:solidFill>
              <a:effectLst/>
              <a:uLnTx/>
              <a:uFillTx/>
              <a:latin typeface="HY헤드라인M" panose="02030600000101010101" pitchFamily="18" charset="-127"/>
              <a:ea typeface="HY헤드라인M" panose="02030600000101010101" pitchFamily="18" charset="-127"/>
            </a:endParaRPr>
          </a:p>
        </p:txBody>
      </p:sp>
      <p:sp>
        <p:nvSpPr>
          <p:cNvPr id="31" name="TextBox 30">
            <a:extLst>
              <a:ext uri="{FF2B5EF4-FFF2-40B4-BE49-F238E27FC236}">
                <a16:creationId xmlns:a16="http://schemas.microsoft.com/office/drawing/2014/main" id="{757D8103-1E6B-4F67-96E4-9DD869194D61}"/>
              </a:ext>
            </a:extLst>
          </p:cNvPr>
          <p:cNvSpPr txBox="1">
            <a:spLocks/>
          </p:cNvSpPr>
          <p:nvPr/>
        </p:nvSpPr>
        <p:spPr>
          <a:xfrm>
            <a:off x="6789408" y="5215569"/>
            <a:ext cx="1728000" cy="340925"/>
          </a:xfrm>
          <a:prstGeom prst="roundRect">
            <a:avLst/>
          </a:prstGeom>
          <a:solidFill>
            <a:schemeClr val="bg1">
              <a:lumMod val="50000"/>
            </a:schemeClr>
          </a:solidFill>
        </p:spPr>
        <p:txBody>
          <a:bodyPr wrap="square" lIns="0" tIns="0" rIns="0" bIns="0" rtlCol="0" anchor="ctr" anchorCtr="0">
            <a:noAutofit/>
          </a:bodyPr>
          <a:lstStyle/>
          <a:p>
            <a:pPr lvl="0" algn="ctr" fontAlgn="auto" latinLnBrk="0">
              <a:spcBef>
                <a:spcPts val="0"/>
              </a:spcBef>
              <a:spcAft>
                <a:spcPts val="0"/>
              </a:spcAft>
              <a:defRPr/>
            </a:pPr>
            <a:r>
              <a:rPr kumimoji="0" lang="en-US" altLang="ko-KR" sz="1100" b="1">
                <a:solidFill>
                  <a:srgbClr val="FFFFFF"/>
                </a:solidFill>
                <a:latin typeface="나눔고딕OTF" panose="020D0604000000000000" pitchFamily="34" charset="-127"/>
                <a:ea typeface="나눔고딕OTF" panose="020D0604000000000000" pitchFamily="34" charset="-127"/>
              </a:rPr>
              <a:t>Post-Launching2</a:t>
            </a:r>
            <a:endParaRPr kumimoji="0" lang="ko-KR" altLang="en-US" sz="1100" b="1" dirty="0">
              <a:solidFill>
                <a:srgbClr val="FFFFFF"/>
              </a:solidFill>
              <a:latin typeface="나눔고딕OTF" panose="020D0604000000000000" pitchFamily="34" charset="-127"/>
              <a:ea typeface="나눔고딕OTF" panose="020D0604000000000000" pitchFamily="34" charset="-127"/>
            </a:endParaRPr>
          </a:p>
        </p:txBody>
      </p:sp>
      <p:sp>
        <p:nvSpPr>
          <p:cNvPr id="33" name="TextBox 32">
            <a:extLst>
              <a:ext uri="{FF2B5EF4-FFF2-40B4-BE49-F238E27FC236}">
                <a16:creationId xmlns:a16="http://schemas.microsoft.com/office/drawing/2014/main" id="{BC05595A-6043-48B8-927D-A86ECF18C2B4}"/>
              </a:ext>
            </a:extLst>
          </p:cNvPr>
          <p:cNvSpPr txBox="1">
            <a:spLocks/>
          </p:cNvSpPr>
          <p:nvPr/>
        </p:nvSpPr>
        <p:spPr>
          <a:xfrm>
            <a:off x="2828968" y="2867730"/>
            <a:ext cx="1728000" cy="360000"/>
          </a:xfrm>
          <a:prstGeom prst="roundRect">
            <a:avLst/>
          </a:prstGeom>
          <a:solidFill>
            <a:schemeClr val="bg1">
              <a:lumMod val="50000"/>
            </a:schemeClr>
          </a:solidFill>
        </p:spPr>
        <p:txBody>
          <a:bodyPr wrap="square" lIns="0" tIns="0" rIns="0" bIns="0" rtlCol="0" anchor="ctr" anchorCtr="0">
            <a:noAutofit/>
          </a:bodyPr>
          <a:lstStyle/>
          <a:p>
            <a:pPr lvl="0" algn="ctr" fontAlgn="auto" latinLnBrk="0">
              <a:spcBef>
                <a:spcPts val="0"/>
              </a:spcBef>
              <a:spcAft>
                <a:spcPts val="0"/>
              </a:spcAft>
              <a:defRPr/>
            </a:pPr>
            <a:r>
              <a:rPr lang="en-US" altLang="ko-KR" sz="1100" b="1">
                <a:solidFill>
                  <a:srgbClr val="FFFFFF"/>
                </a:solidFill>
                <a:latin typeface="나눔고딕OTF" panose="020D0604000000000000" pitchFamily="34" charset="-127"/>
                <a:ea typeface="나눔고딕OTF" panose="020D0604000000000000" pitchFamily="34" charset="-127"/>
              </a:rPr>
              <a:t>Laungching</a:t>
            </a:r>
            <a:endParaRPr kumimoji="0" lang="ko-KR" altLang="en-US" sz="1100" b="1" dirty="0">
              <a:solidFill>
                <a:srgbClr val="FFFFFF"/>
              </a:solidFill>
              <a:latin typeface="나눔고딕OTF" panose="020D0604000000000000" pitchFamily="34" charset="-127"/>
              <a:ea typeface="나눔고딕OTF" panose="020D0604000000000000" pitchFamily="34" charset="-127"/>
            </a:endParaRPr>
          </a:p>
        </p:txBody>
      </p:sp>
      <p:sp>
        <p:nvSpPr>
          <p:cNvPr id="36" name="TextBox 35">
            <a:extLst>
              <a:ext uri="{FF2B5EF4-FFF2-40B4-BE49-F238E27FC236}">
                <a16:creationId xmlns:a16="http://schemas.microsoft.com/office/drawing/2014/main" id="{FE630874-2EF1-4121-989E-0D05AA98FE2E}"/>
              </a:ext>
            </a:extLst>
          </p:cNvPr>
          <p:cNvSpPr txBox="1">
            <a:spLocks noChangeAspect="1"/>
          </p:cNvSpPr>
          <p:nvPr/>
        </p:nvSpPr>
        <p:spPr>
          <a:xfrm>
            <a:off x="2828968" y="3316964"/>
            <a:ext cx="3220069" cy="636133"/>
          </a:xfrm>
          <a:prstGeom prst="rect">
            <a:avLst/>
          </a:prstGeom>
          <a:noFill/>
        </p:spPr>
        <p:txBody>
          <a:bodyPr wrap="square" lIns="0" tIns="0" rIns="0" bIns="0" rtlCol="0">
            <a:noAutofit/>
          </a:bodyPr>
          <a:lstStyle/>
          <a:p>
            <a:pPr marL="93663" indent="-93663" latinLnBrk="0">
              <a:buFont typeface="Arial" panose="020B0604020202020204" pitchFamily="34" charset="0"/>
              <a:buChar char="•"/>
              <a:defRPr/>
            </a:pPr>
            <a:r>
              <a:rPr lang="ko-KR" altLang="en-US" sz="1000" noProof="0" dirty="0">
                <a:solidFill>
                  <a:srgbClr val="000000">
                    <a:lumMod val="95000"/>
                    <a:lumOff val="5000"/>
                  </a:srgbClr>
                </a:solidFill>
                <a:latin typeface="HY헤드라인M" panose="02030600000101010101" pitchFamily="18" charset="-127"/>
                <a:ea typeface="HY헤드라인M" panose="02030600000101010101" pitchFamily="18" charset="-127"/>
              </a:rPr>
              <a:t>런칭 시점에 모든 매체를 활용한 마케팅 집행</a:t>
            </a:r>
            <a:r>
              <a:rPr lang="en-US" altLang="ko-KR" sz="1000" dirty="0">
                <a:solidFill>
                  <a:srgbClr val="000000">
                    <a:lumMod val="95000"/>
                    <a:lumOff val="5000"/>
                  </a:srgbClr>
                </a:solidFill>
                <a:latin typeface="+mn-ea"/>
                <a:ea typeface="+mn-ea"/>
              </a:rPr>
              <a:t/>
            </a:r>
            <a:br>
              <a:rPr lang="en-US" altLang="ko-KR" sz="1000" dirty="0">
                <a:solidFill>
                  <a:srgbClr val="000000">
                    <a:lumMod val="95000"/>
                    <a:lumOff val="5000"/>
                  </a:srgbClr>
                </a:solidFill>
                <a:latin typeface="+mn-ea"/>
                <a:ea typeface="+mn-ea"/>
              </a:rPr>
            </a:br>
            <a:r>
              <a:rPr lang="en-US" altLang="ko-KR" sz="1000" dirty="0">
                <a:solidFill>
                  <a:srgbClr val="000000">
                    <a:lumMod val="95000"/>
                    <a:lumOff val="5000"/>
                  </a:srgbClr>
                </a:solidFill>
                <a:latin typeface="+mn-ea"/>
                <a:ea typeface="+mn-ea"/>
              </a:rPr>
              <a:t>&gt; </a:t>
            </a:r>
            <a:r>
              <a:rPr lang="ko-KR" altLang="en-US" sz="1000" dirty="0">
                <a:solidFill>
                  <a:srgbClr val="000000">
                    <a:lumMod val="95000"/>
                    <a:lumOff val="5000"/>
                  </a:srgbClr>
                </a:solidFill>
                <a:latin typeface="+mn-ea"/>
                <a:ea typeface="+mn-ea"/>
              </a:rPr>
              <a:t>회원가입 대상 경품 이벤트</a:t>
            </a:r>
            <a:r>
              <a:rPr lang="en-US" altLang="ko-KR" sz="1000" dirty="0">
                <a:solidFill>
                  <a:srgbClr val="000000">
                    <a:lumMod val="95000"/>
                    <a:lumOff val="5000"/>
                  </a:srgbClr>
                </a:solidFill>
                <a:latin typeface="+mn-ea"/>
                <a:ea typeface="+mn-ea"/>
              </a:rPr>
              <a:t/>
            </a:r>
            <a:br>
              <a:rPr lang="en-US" altLang="ko-KR" sz="1000" dirty="0">
                <a:solidFill>
                  <a:srgbClr val="000000">
                    <a:lumMod val="95000"/>
                    <a:lumOff val="5000"/>
                  </a:srgbClr>
                </a:solidFill>
                <a:latin typeface="+mn-ea"/>
                <a:ea typeface="+mn-ea"/>
              </a:rPr>
            </a:br>
            <a:r>
              <a:rPr lang="en-US" altLang="ko-KR" sz="1000" dirty="0">
                <a:solidFill>
                  <a:srgbClr val="000000">
                    <a:lumMod val="95000"/>
                    <a:lumOff val="5000"/>
                  </a:srgbClr>
                </a:solidFill>
                <a:latin typeface="+mn-ea"/>
                <a:ea typeface="+mn-ea"/>
              </a:rPr>
              <a:t>&gt; </a:t>
            </a:r>
            <a:r>
              <a:rPr lang="ko-KR" altLang="en-US" sz="1000" noProof="0" dirty="0">
                <a:solidFill>
                  <a:srgbClr val="000000">
                    <a:lumMod val="95000"/>
                    <a:lumOff val="5000"/>
                  </a:srgbClr>
                </a:solidFill>
                <a:latin typeface="+mn-ea"/>
                <a:ea typeface="+mn-ea"/>
              </a:rPr>
              <a:t>동영상 및 </a:t>
            </a:r>
            <a:r>
              <a:rPr lang="ko-KR" altLang="en-US" sz="1000" noProof="0" dirty="0" smtClean="0">
                <a:solidFill>
                  <a:srgbClr val="000000">
                    <a:lumMod val="95000"/>
                    <a:lumOff val="5000"/>
                  </a:srgbClr>
                </a:solidFill>
                <a:latin typeface="+mn-ea"/>
                <a:ea typeface="+mn-ea"/>
              </a:rPr>
              <a:t>컨텐츠 활용한 </a:t>
            </a:r>
            <a:r>
              <a:rPr lang="ko-KR" altLang="en-US" sz="1000" noProof="0" dirty="0">
                <a:solidFill>
                  <a:srgbClr val="000000">
                    <a:lumMod val="95000"/>
                    <a:lumOff val="5000"/>
                  </a:srgbClr>
                </a:solidFill>
                <a:latin typeface="+mn-ea"/>
                <a:ea typeface="+mn-ea"/>
              </a:rPr>
              <a:t>광고 집행</a:t>
            </a:r>
            <a:r>
              <a:rPr lang="en-US" altLang="ko-KR" sz="1000" dirty="0">
                <a:solidFill>
                  <a:srgbClr val="000000">
                    <a:lumMod val="95000"/>
                    <a:lumOff val="5000"/>
                  </a:srgbClr>
                </a:solidFill>
                <a:latin typeface="+mn-ea"/>
                <a:ea typeface="+mn-ea"/>
              </a:rPr>
              <a:t/>
            </a:r>
            <a:br>
              <a:rPr lang="en-US" altLang="ko-KR" sz="1000" dirty="0">
                <a:solidFill>
                  <a:srgbClr val="000000">
                    <a:lumMod val="95000"/>
                    <a:lumOff val="5000"/>
                  </a:srgbClr>
                </a:solidFill>
                <a:latin typeface="+mn-ea"/>
                <a:ea typeface="+mn-ea"/>
              </a:rPr>
            </a:br>
            <a:r>
              <a:rPr lang="en-US" altLang="ko-KR" sz="1000" dirty="0">
                <a:solidFill>
                  <a:srgbClr val="000000">
                    <a:lumMod val="95000"/>
                    <a:lumOff val="5000"/>
                  </a:srgbClr>
                </a:solidFill>
                <a:latin typeface="+mn-ea"/>
                <a:ea typeface="+mn-ea"/>
              </a:rPr>
              <a:t>&gt; CPA </a:t>
            </a:r>
            <a:r>
              <a:rPr lang="ko-KR" altLang="en-US" sz="1000" dirty="0">
                <a:solidFill>
                  <a:srgbClr val="000000">
                    <a:lumMod val="95000"/>
                    <a:lumOff val="5000"/>
                  </a:srgbClr>
                </a:solidFill>
                <a:latin typeface="+mn-ea"/>
                <a:ea typeface="+mn-ea"/>
              </a:rPr>
              <a:t>보상형 매체를 통한 회원가입 및 설치 극대화</a:t>
            </a:r>
            <a:endParaRPr lang="en-US" altLang="ko-KR" sz="1000" noProof="0" dirty="0">
              <a:solidFill>
                <a:srgbClr val="000000">
                  <a:lumMod val="95000"/>
                  <a:lumOff val="5000"/>
                </a:srgbClr>
              </a:solidFill>
              <a:latin typeface="+mn-ea"/>
              <a:ea typeface="+mn-ea"/>
            </a:endParaRPr>
          </a:p>
        </p:txBody>
      </p:sp>
      <p:sp>
        <p:nvSpPr>
          <p:cNvPr id="38" name="TextBox 37">
            <a:extLst>
              <a:ext uri="{FF2B5EF4-FFF2-40B4-BE49-F238E27FC236}">
                <a16:creationId xmlns:a16="http://schemas.microsoft.com/office/drawing/2014/main" id="{7F952F99-3D5A-4B0F-8441-830D954E3E8A}"/>
              </a:ext>
            </a:extLst>
          </p:cNvPr>
          <p:cNvSpPr txBox="1">
            <a:spLocks/>
          </p:cNvSpPr>
          <p:nvPr/>
        </p:nvSpPr>
        <p:spPr>
          <a:xfrm>
            <a:off x="4845192" y="4108605"/>
            <a:ext cx="1728000" cy="360000"/>
          </a:xfrm>
          <a:prstGeom prst="roundRect">
            <a:avLst/>
          </a:prstGeom>
          <a:solidFill>
            <a:schemeClr val="bg1">
              <a:lumMod val="50000"/>
            </a:schemeClr>
          </a:solidFill>
        </p:spPr>
        <p:txBody>
          <a:bodyPr wrap="square" lIns="0" tIns="0" rIns="0" bIns="0" rtlCol="0" anchor="ctr" anchorCtr="0">
            <a:noAutofit/>
          </a:bodyPr>
          <a:lstStyle/>
          <a:p>
            <a:pPr lvl="0" algn="ctr" fontAlgn="auto" latinLnBrk="0">
              <a:spcBef>
                <a:spcPts val="0"/>
              </a:spcBef>
              <a:spcAft>
                <a:spcPts val="0"/>
              </a:spcAft>
              <a:defRPr/>
            </a:pPr>
            <a:r>
              <a:rPr kumimoji="0" lang="en-US" altLang="ko-KR" sz="1050" b="1">
                <a:solidFill>
                  <a:srgbClr val="FFFFFF"/>
                </a:solidFill>
                <a:latin typeface="나눔고딕OTF" panose="020D0604000000000000" pitchFamily="34" charset="-127"/>
                <a:ea typeface="나눔고딕OTF" panose="020D0604000000000000" pitchFamily="34" charset="-127"/>
              </a:rPr>
              <a:t>Post-Launching1</a:t>
            </a:r>
            <a:endParaRPr kumimoji="0" lang="ko-KR" altLang="en-US" sz="1050" b="1" dirty="0">
              <a:solidFill>
                <a:srgbClr val="FFFFFF"/>
              </a:solidFill>
              <a:latin typeface="나눔고딕OTF" panose="020D0604000000000000" pitchFamily="34" charset="-127"/>
              <a:ea typeface="나눔고딕OTF" panose="020D0604000000000000" pitchFamily="34" charset="-127"/>
            </a:endParaRPr>
          </a:p>
        </p:txBody>
      </p:sp>
      <p:sp>
        <p:nvSpPr>
          <p:cNvPr id="43" name="화살표: 갈매기형 수장 12">
            <a:extLst>
              <a:ext uri="{FF2B5EF4-FFF2-40B4-BE49-F238E27FC236}">
                <a16:creationId xmlns:a16="http://schemas.microsoft.com/office/drawing/2014/main" id="{4810F15C-BBB2-40E6-9916-433D917DCFBF}"/>
              </a:ext>
            </a:extLst>
          </p:cNvPr>
          <p:cNvSpPr>
            <a:spLocks/>
          </p:cNvSpPr>
          <p:nvPr/>
        </p:nvSpPr>
        <p:spPr>
          <a:xfrm>
            <a:off x="6789408" y="1352162"/>
            <a:ext cx="1836000" cy="324000"/>
          </a:xfrm>
          <a:prstGeom prst="chevron">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solidFill>
                <a:latin typeface="HY헤드라인M" panose="02030600000101010101" pitchFamily="18" charset="-127"/>
                <a:ea typeface="HY헤드라인M" panose="02030600000101010101" pitchFamily="18" charset="-127"/>
              </a:rPr>
              <a:t>3</a:t>
            </a:r>
            <a:r>
              <a:rPr kumimoji="0" lang="ko-KR" altLang="en-US" sz="1200" i="0" u="none" strike="noStrike" kern="1200" cap="none" spc="0" normalizeH="0" baseline="0" noProof="0" dirty="0">
                <a:ln>
                  <a:noFill/>
                </a:ln>
                <a:solidFill>
                  <a:schemeClr val="tx1"/>
                </a:solidFill>
                <a:effectLst/>
                <a:uLnTx/>
                <a:uFillTx/>
                <a:latin typeface="HY헤드라인M" panose="02030600000101010101" pitchFamily="18" charset="-127"/>
                <a:ea typeface="HY헤드라인M" panose="02030600000101010101" pitchFamily="18" charset="-127"/>
              </a:rPr>
              <a:t>월</a:t>
            </a:r>
            <a:endParaRPr kumimoji="0" lang="en-US" altLang="ko-KR" sz="1200" i="0" u="none" strike="noStrike" kern="1200" cap="none" spc="0" normalizeH="0" baseline="0" noProof="0" dirty="0">
              <a:ln>
                <a:noFill/>
              </a:ln>
              <a:solidFill>
                <a:schemeClr val="tx1"/>
              </a:solidFill>
              <a:effectLst/>
              <a:uLnTx/>
              <a:uFillTx/>
              <a:latin typeface="HY헤드라인M" panose="02030600000101010101" pitchFamily="18" charset="-127"/>
              <a:ea typeface="HY헤드라인M" panose="02030600000101010101" pitchFamily="18" charset="-127"/>
            </a:endParaRPr>
          </a:p>
        </p:txBody>
      </p:sp>
      <p:sp>
        <p:nvSpPr>
          <p:cNvPr id="44" name="화살표: 갈매기형 수장 17">
            <a:extLst>
              <a:ext uri="{FF2B5EF4-FFF2-40B4-BE49-F238E27FC236}">
                <a16:creationId xmlns:a16="http://schemas.microsoft.com/office/drawing/2014/main" id="{14C2F8CD-2ED0-4884-9FBF-6FD4185967C5}"/>
              </a:ext>
            </a:extLst>
          </p:cNvPr>
          <p:cNvSpPr>
            <a:spLocks/>
          </p:cNvSpPr>
          <p:nvPr/>
        </p:nvSpPr>
        <p:spPr>
          <a:xfrm>
            <a:off x="4845192" y="1344715"/>
            <a:ext cx="1836000" cy="324000"/>
          </a:xfrm>
          <a:prstGeom prst="chevron">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solidFill>
                <a:latin typeface="HY헤드라인M" panose="02030600000101010101" pitchFamily="18" charset="-127"/>
                <a:ea typeface="HY헤드라인M" panose="02030600000101010101" pitchFamily="18" charset="-127"/>
              </a:rPr>
              <a:t>2</a:t>
            </a:r>
            <a:r>
              <a:rPr kumimoji="0" lang="ko-KR" altLang="en-US" sz="1200" i="0" u="none" strike="noStrike" kern="1200" cap="none" spc="0" normalizeH="0" baseline="0" noProof="0" dirty="0">
                <a:ln>
                  <a:noFill/>
                </a:ln>
                <a:solidFill>
                  <a:schemeClr val="tx1"/>
                </a:solidFill>
                <a:effectLst/>
                <a:uLnTx/>
                <a:uFillTx/>
                <a:latin typeface="HY헤드라인M" panose="02030600000101010101" pitchFamily="18" charset="-127"/>
                <a:ea typeface="HY헤드라인M" panose="02030600000101010101" pitchFamily="18" charset="-127"/>
              </a:rPr>
              <a:t>월</a:t>
            </a:r>
            <a:endParaRPr kumimoji="0" lang="en-US" altLang="ko-KR" sz="1200" i="0" u="none" strike="noStrike" kern="1200" cap="none" spc="0" normalizeH="0" baseline="0" noProof="0" dirty="0">
              <a:ln>
                <a:noFill/>
              </a:ln>
              <a:solidFill>
                <a:schemeClr val="tx1"/>
              </a:solidFill>
              <a:effectLst/>
              <a:uLnTx/>
              <a:uFillTx/>
              <a:latin typeface="HY헤드라인M" panose="02030600000101010101" pitchFamily="18" charset="-127"/>
              <a:ea typeface="HY헤드라인M" panose="02030600000101010101" pitchFamily="18" charset="-127"/>
            </a:endParaRPr>
          </a:p>
        </p:txBody>
      </p:sp>
      <p:sp>
        <p:nvSpPr>
          <p:cNvPr id="45" name="TextBox 44">
            <a:extLst>
              <a:ext uri="{FF2B5EF4-FFF2-40B4-BE49-F238E27FC236}">
                <a16:creationId xmlns:a16="http://schemas.microsoft.com/office/drawing/2014/main" id="{DF4CB345-90D6-4736-B123-C8F167823374}"/>
              </a:ext>
            </a:extLst>
          </p:cNvPr>
          <p:cNvSpPr txBox="1">
            <a:spLocks/>
          </p:cNvSpPr>
          <p:nvPr/>
        </p:nvSpPr>
        <p:spPr>
          <a:xfrm>
            <a:off x="794642" y="1737024"/>
            <a:ext cx="1728000" cy="360000"/>
          </a:xfrm>
          <a:prstGeom prst="roundRect">
            <a:avLst/>
          </a:prstGeom>
          <a:solidFill>
            <a:schemeClr val="bg1">
              <a:lumMod val="50000"/>
            </a:schemeClr>
          </a:solidFill>
        </p:spPr>
        <p:txBody>
          <a:bodyPr wrap="square" lIns="0" tIns="0" rIns="0" bIns="0" rtlCol="0" anchor="ctr" anchorCtr="0">
            <a:noAutofit/>
          </a:bodyPr>
          <a:lstStyle/>
          <a:p>
            <a:pPr algn="ctr" latinLnBrk="0">
              <a:defRPr/>
            </a:pPr>
            <a:r>
              <a:rPr kumimoji="0" lang="en-US" altLang="ko-KR" sz="1100" b="1" dirty="0">
                <a:solidFill>
                  <a:srgbClr val="D9BCA3">
                    <a:lumMod val="20000"/>
                    <a:lumOff val="80000"/>
                  </a:srgbClr>
                </a:solidFill>
                <a:latin typeface="나눔고딕OTF" panose="020D0604000000000000" pitchFamily="34" charset="-127"/>
                <a:ea typeface="나눔고딕OTF" panose="020D0604000000000000" pitchFamily="34" charset="-127"/>
              </a:rPr>
              <a:t>Pre-Launching</a:t>
            </a:r>
            <a:endParaRPr kumimoji="0" lang="en-US" altLang="ko-KR" sz="1100" b="1" dirty="0">
              <a:solidFill>
                <a:srgbClr val="FFFFFF"/>
              </a:solidFill>
              <a:latin typeface="나눔고딕OTF" panose="020D0604000000000000" pitchFamily="34" charset="-127"/>
              <a:ea typeface="나눔고딕OTF" panose="020D0604000000000000" pitchFamily="34" charset="-127"/>
            </a:endParaRPr>
          </a:p>
        </p:txBody>
      </p:sp>
      <p:sp>
        <p:nvSpPr>
          <p:cNvPr id="48" name="TextBox 47">
            <a:extLst>
              <a:ext uri="{FF2B5EF4-FFF2-40B4-BE49-F238E27FC236}">
                <a16:creationId xmlns:a16="http://schemas.microsoft.com/office/drawing/2014/main" id="{07D244EE-0207-4E25-BF53-D93F03C070DF}"/>
              </a:ext>
            </a:extLst>
          </p:cNvPr>
          <p:cNvSpPr txBox="1">
            <a:spLocks noChangeAspect="1"/>
          </p:cNvSpPr>
          <p:nvPr/>
        </p:nvSpPr>
        <p:spPr>
          <a:xfrm>
            <a:off x="794643" y="2143624"/>
            <a:ext cx="3029280" cy="677754"/>
          </a:xfrm>
          <a:prstGeom prst="rect">
            <a:avLst/>
          </a:prstGeom>
          <a:noFill/>
        </p:spPr>
        <p:txBody>
          <a:bodyPr wrap="square" lIns="0" tIns="0" rIns="0" bIns="0" rtlCol="0" anchor="ctr" anchorCtr="0">
            <a:noAutofit/>
          </a:bodyPr>
          <a:lstStyle/>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dirty="0">
                <a:solidFill>
                  <a:srgbClr val="000000">
                    <a:lumMod val="95000"/>
                    <a:lumOff val="5000"/>
                  </a:srgbClr>
                </a:solidFill>
                <a:latin typeface="+mn-ea"/>
                <a:ea typeface="+mn-ea"/>
              </a:rPr>
              <a:t>런칭 후 </a:t>
            </a:r>
            <a:r>
              <a:rPr lang="en-US" altLang="ko-KR" sz="1000" dirty="0">
                <a:solidFill>
                  <a:srgbClr val="000000">
                    <a:lumMod val="95000"/>
                    <a:lumOff val="5000"/>
                  </a:srgbClr>
                </a:solidFill>
                <a:latin typeface="+mn-ea"/>
                <a:ea typeface="+mn-ea"/>
              </a:rPr>
              <a:t>SEO</a:t>
            </a:r>
            <a:r>
              <a:rPr lang="ko-KR" altLang="en-US" sz="1000" dirty="0">
                <a:solidFill>
                  <a:srgbClr val="000000">
                    <a:lumMod val="95000"/>
                    <a:lumOff val="5000"/>
                  </a:srgbClr>
                </a:solidFill>
                <a:latin typeface="+mn-ea"/>
                <a:ea typeface="+mn-ea"/>
              </a:rPr>
              <a:t>를 위한 사전 컨텐츠 </a:t>
            </a:r>
            <a:r>
              <a:rPr lang="ko-KR" altLang="en-US" sz="1000" dirty="0" smtClean="0">
                <a:solidFill>
                  <a:srgbClr val="000000">
                    <a:lumMod val="95000"/>
                    <a:lumOff val="5000"/>
                  </a:srgbClr>
                </a:solidFill>
                <a:latin typeface="+mn-ea"/>
                <a:ea typeface="+mn-ea"/>
              </a:rPr>
              <a:t>운영</a:t>
            </a:r>
            <a:endParaRPr lang="en-US" altLang="ko-KR" sz="1000" dirty="0" smtClean="0">
              <a:solidFill>
                <a:srgbClr val="000000">
                  <a:lumMod val="95000"/>
                  <a:lumOff val="5000"/>
                </a:srgbClr>
              </a:solidFill>
              <a:latin typeface="+mn-ea"/>
              <a:ea typeface="+mn-ea"/>
            </a:endParaRPr>
          </a:p>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dirty="0" smtClean="0">
                <a:solidFill>
                  <a:srgbClr val="000000">
                    <a:lumMod val="95000"/>
                    <a:lumOff val="5000"/>
                  </a:srgbClr>
                </a:solidFill>
                <a:latin typeface="+mn-ea"/>
                <a:ea typeface="+mn-ea"/>
              </a:rPr>
              <a:t>공식채널</a:t>
            </a:r>
            <a:r>
              <a:rPr lang="en-US" altLang="ko-KR" sz="1000" dirty="0">
                <a:solidFill>
                  <a:srgbClr val="000000">
                    <a:lumMod val="95000"/>
                    <a:lumOff val="5000"/>
                  </a:srgbClr>
                </a:solidFill>
                <a:latin typeface="+mn-ea"/>
                <a:ea typeface="+mn-ea"/>
              </a:rPr>
              <a:t>(</a:t>
            </a:r>
            <a:r>
              <a:rPr lang="ko-KR" altLang="en-US" sz="1000" dirty="0">
                <a:solidFill>
                  <a:srgbClr val="000000">
                    <a:lumMod val="95000"/>
                    <a:lumOff val="5000"/>
                  </a:srgbClr>
                </a:solidFill>
                <a:latin typeface="+mn-ea"/>
                <a:ea typeface="+mn-ea"/>
              </a:rPr>
              <a:t>네이버 블로그</a:t>
            </a:r>
            <a:r>
              <a:rPr lang="en-US" altLang="ko-KR" sz="1000" dirty="0">
                <a:solidFill>
                  <a:srgbClr val="000000">
                    <a:lumMod val="95000"/>
                    <a:lumOff val="5000"/>
                  </a:srgbClr>
                </a:solidFill>
                <a:latin typeface="+mn-ea"/>
                <a:ea typeface="+mn-ea"/>
              </a:rPr>
              <a:t>, </a:t>
            </a:r>
            <a:r>
              <a:rPr lang="ko-KR" altLang="en-US" sz="1000" dirty="0">
                <a:solidFill>
                  <a:srgbClr val="000000">
                    <a:lumMod val="95000"/>
                    <a:lumOff val="5000"/>
                  </a:srgbClr>
                </a:solidFill>
                <a:latin typeface="+mn-ea"/>
                <a:ea typeface="+mn-ea"/>
              </a:rPr>
              <a:t>인스타그램</a:t>
            </a:r>
            <a:r>
              <a:rPr lang="en-US" altLang="ko-KR" sz="1000" dirty="0">
                <a:solidFill>
                  <a:srgbClr val="000000">
                    <a:lumMod val="95000"/>
                    <a:lumOff val="5000"/>
                  </a:srgbClr>
                </a:solidFill>
                <a:latin typeface="+mn-ea"/>
                <a:ea typeface="+mn-ea"/>
              </a:rPr>
              <a:t>, </a:t>
            </a:r>
            <a:r>
              <a:rPr lang="ko-KR" altLang="en-US" sz="1000" dirty="0" err="1" smtClean="0">
                <a:solidFill>
                  <a:srgbClr val="000000">
                    <a:lumMod val="95000"/>
                    <a:lumOff val="5000"/>
                  </a:srgbClr>
                </a:solidFill>
                <a:latin typeface="+mn-ea"/>
                <a:ea typeface="+mn-ea"/>
              </a:rPr>
              <a:t>패이스북</a:t>
            </a:r>
            <a:r>
              <a:rPr lang="en-US" altLang="ko-KR" sz="1000" dirty="0">
                <a:solidFill>
                  <a:srgbClr val="000000">
                    <a:lumMod val="95000"/>
                    <a:lumOff val="5000"/>
                  </a:srgbClr>
                </a:solidFill>
                <a:latin typeface="+mn-ea"/>
                <a:ea typeface="+mn-ea"/>
              </a:rPr>
              <a:t>)</a:t>
            </a:r>
          </a:p>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dirty="0" smtClean="0">
                <a:solidFill>
                  <a:srgbClr val="000000">
                    <a:lumMod val="95000"/>
                    <a:lumOff val="5000"/>
                  </a:srgbClr>
                </a:solidFill>
                <a:latin typeface="+mn-ea"/>
                <a:ea typeface="+mn-ea"/>
              </a:rPr>
              <a:t>동영상 </a:t>
            </a:r>
            <a:r>
              <a:rPr lang="ko-KR" altLang="en-US" sz="1000" dirty="0">
                <a:solidFill>
                  <a:srgbClr val="000000">
                    <a:lumMod val="95000"/>
                    <a:lumOff val="5000"/>
                  </a:srgbClr>
                </a:solidFill>
                <a:latin typeface="+mn-ea"/>
                <a:ea typeface="+mn-ea"/>
              </a:rPr>
              <a:t>및 </a:t>
            </a:r>
            <a:r>
              <a:rPr lang="ko-KR" altLang="en-US" sz="1000" dirty="0" smtClean="0">
                <a:solidFill>
                  <a:srgbClr val="000000">
                    <a:lumMod val="95000"/>
                    <a:lumOff val="5000"/>
                  </a:srgbClr>
                </a:solidFill>
                <a:latin typeface="+mn-ea"/>
                <a:ea typeface="+mn-ea"/>
              </a:rPr>
              <a:t>컨텐츠 제작</a:t>
            </a:r>
            <a:endParaRPr lang="en-US" altLang="ko-KR" sz="1000" dirty="0" smtClean="0">
              <a:solidFill>
                <a:srgbClr val="000000">
                  <a:lumMod val="95000"/>
                  <a:lumOff val="5000"/>
                </a:srgbClr>
              </a:solidFill>
              <a:latin typeface="+mn-ea"/>
              <a:ea typeface="+mn-ea"/>
            </a:endParaRPr>
          </a:p>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dirty="0" smtClean="0">
                <a:solidFill>
                  <a:srgbClr val="000000">
                    <a:lumMod val="95000"/>
                    <a:lumOff val="5000"/>
                  </a:srgbClr>
                </a:solidFill>
                <a:latin typeface="+mn-ea"/>
                <a:ea typeface="+mn-ea"/>
              </a:rPr>
              <a:t>앱 </a:t>
            </a:r>
            <a:r>
              <a:rPr lang="ko-KR" altLang="en-US" sz="1000" dirty="0">
                <a:solidFill>
                  <a:srgbClr val="000000">
                    <a:lumMod val="95000"/>
                    <a:lumOff val="5000"/>
                  </a:srgbClr>
                </a:solidFill>
                <a:latin typeface="+mn-ea"/>
                <a:ea typeface="+mn-ea"/>
              </a:rPr>
              <a:t>마켓 내 리뷰 및 평점 관리</a:t>
            </a:r>
            <a:endParaRPr lang="en-US" altLang="ko-KR" sz="1000" dirty="0">
              <a:solidFill>
                <a:srgbClr val="000000">
                  <a:lumMod val="95000"/>
                  <a:lumOff val="5000"/>
                </a:srgbClr>
              </a:solidFill>
              <a:latin typeface="+mn-ea"/>
              <a:ea typeface="+mn-ea"/>
            </a:endParaRPr>
          </a:p>
        </p:txBody>
      </p:sp>
      <p:sp>
        <p:nvSpPr>
          <p:cNvPr id="49" name="TextBox 48">
            <a:extLst>
              <a:ext uri="{FF2B5EF4-FFF2-40B4-BE49-F238E27FC236}">
                <a16:creationId xmlns:a16="http://schemas.microsoft.com/office/drawing/2014/main" id="{8E8DEF41-D847-4D8E-AB52-19FF08328F21}"/>
              </a:ext>
            </a:extLst>
          </p:cNvPr>
          <p:cNvSpPr txBox="1"/>
          <p:nvPr/>
        </p:nvSpPr>
        <p:spPr>
          <a:xfrm>
            <a:off x="4845440" y="4541694"/>
            <a:ext cx="3312368" cy="770172"/>
          </a:xfrm>
          <a:prstGeom prst="rect">
            <a:avLst/>
          </a:prstGeom>
          <a:noFill/>
        </p:spPr>
        <p:txBody>
          <a:bodyPr wrap="square" lIns="0" tIns="0" rIns="0" bIns="0" rtlCol="0">
            <a:noAutofit/>
          </a:bodyPr>
          <a:lstStyle/>
          <a:p>
            <a:pPr marL="93663" indent="-93663" latinLnBrk="0">
              <a:buFont typeface="Arial" panose="020B0604020202020204" pitchFamily="34" charset="0"/>
              <a:buChar char="•"/>
              <a:defRPr/>
            </a:pPr>
            <a:r>
              <a:rPr lang="ko-KR" altLang="en-US" sz="1000" noProof="0" dirty="0" err="1">
                <a:solidFill>
                  <a:srgbClr val="000000">
                    <a:lumMod val="95000"/>
                    <a:lumOff val="5000"/>
                  </a:srgbClr>
                </a:solidFill>
                <a:latin typeface="HY헤드라인M" panose="02030600000101010101" pitchFamily="18" charset="-127"/>
                <a:ea typeface="HY헤드라인M" panose="02030600000101010101" pitchFamily="18" charset="-127"/>
              </a:rPr>
              <a:t>매체별</a:t>
            </a:r>
            <a:r>
              <a:rPr lang="ko-KR" altLang="en-US" sz="1000" noProof="0" dirty="0">
                <a:solidFill>
                  <a:srgbClr val="000000">
                    <a:lumMod val="95000"/>
                    <a:lumOff val="5000"/>
                  </a:srgbClr>
                </a:solidFill>
                <a:latin typeface="HY헤드라인M" panose="02030600000101010101" pitchFamily="18" charset="-127"/>
                <a:ea typeface="HY헤드라인M" panose="02030600000101010101" pitchFamily="18" charset="-127"/>
              </a:rPr>
              <a:t> 광고 성과에 따라 예산 비중 및 운영전략 개선</a:t>
            </a:r>
            <a:r>
              <a:rPr lang="en-US" altLang="ko-KR" sz="1000" dirty="0">
                <a:solidFill>
                  <a:srgbClr val="000000">
                    <a:lumMod val="95000"/>
                    <a:lumOff val="5000"/>
                  </a:srgbClr>
                </a:solidFill>
                <a:latin typeface="HY헤드라인M" panose="02030600000101010101" pitchFamily="18" charset="-127"/>
                <a:ea typeface="HY헤드라인M" panose="02030600000101010101" pitchFamily="18" charset="-127"/>
              </a:rPr>
              <a:t/>
            </a:r>
            <a:br>
              <a:rPr lang="en-US" altLang="ko-KR" sz="1000" dirty="0">
                <a:solidFill>
                  <a:srgbClr val="000000">
                    <a:lumMod val="95000"/>
                    <a:lumOff val="5000"/>
                  </a:srgbClr>
                </a:solidFill>
                <a:latin typeface="HY헤드라인M" panose="02030600000101010101" pitchFamily="18" charset="-127"/>
                <a:ea typeface="HY헤드라인M" panose="02030600000101010101" pitchFamily="18" charset="-127"/>
              </a:rPr>
            </a:br>
            <a:r>
              <a:rPr lang="en-US" altLang="ko-KR" sz="1000" dirty="0">
                <a:solidFill>
                  <a:srgbClr val="000000">
                    <a:lumMod val="95000"/>
                    <a:lumOff val="5000"/>
                  </a:srgbClr>
                </a:solidFill>
                <a:latin typeface="+mn-ea"/>
                <a:ea typeface="+mn-ea"/>
              </a:rPr>
              <a:t>&gt; </a:t>
            </a:r>
            <a:r>
              <a:rPr lang="ko-KR" altLang="en-US" sz="1000" dirty="0" smtClean="0">
                <a:solidFill>
                  <a:srgbClr val="000000">
                    <a:lumMod val="95000"/>
                    <a:lumOff val="5000"/>
                  </a:srgbClr>
                </a:solidFill>
                <a:latin typeface="+mn-ea"/>
                <a:ea typeface="+mn-ea"/>
              </a:rPr>
              <a:t>성과에 따른 매체 </a:t>
            </a:r>
            <a:r>
              <a:rPr lang="ko-KR" altLang="en-US" sz="1000" dirty="0">
                <a:solidFill>
                  <a:srgbClr val="000000">
                    <a:lumMod val="95000"/>
                    <a:lumOff val="5000"/>
                  </a:srgbClr>
                </a:solidFill>
                <a:latin typeface="+mn-ea"/>
                <a:ea typeface="+mn-ea"/>
              </a:rPr>
              <a:t>예산 증액 및 </a:t>
            </a:r>
            <a:r>
              <a:rPr lang="ko-KR" altLang="en-US" sz="1000" dirty="0" smtClean="0">
                <a:solidFill>
                  <a:srgbClr val="000000">
                    <a:lumMod val="95000"/>
                    <a:lumOff val="5000"/>
                  </a:srgbClr>
                </a:solidFill>
                <a:latin typeface="+mn-ea"/>
                <a:ea typeface="+mn-ea"/>
              </a:rPr>
              <a:t>축소 </a:t>
            </a:r>
            <a:r>
              <a:rPr lang="ko-KR" altLang="en-US" sz="1000" dirty="0">
                <a:solidFill>
                  <a:srgbClr val="000000">
                    <a:lumMod val="95000"/>
                    <a:lumOff val="5000"/>
                  </a:srgbClr>
                </a:solidFill>
                <a:latin typeface="+mn-ea"/>
                <a:ea typeface="+mn-ea"/>
              </a:rPr>
              <a:t>또는 광고 중단</a:t>
            </a:r>
            <a:r>
              <a:rPr lang="en-US" altLang="ko-KR" sz="1000" dirty="0">
                <a:solidFill>
                  <a:srgbClr val="000000">
                    <a:lumMod val="95000"/>
                    <a:lumOff val="5000"/>
                  </a:srgbClr>
                </a:solidFill>
                <a:latin typeface="+mn-ea"/>
                <a:ea typeface="+mn-ea"/>
              </a:rPr>
              <a:t/>
            </a:r>
            <a:br>
              <a:rPr lang="en-US" altLang="ko-KR" sz="1000" dirty="0">
                <a:solidFill>
                  <a:srgbClr val="000000">
                    <a:lumMod val="95000"/>
                    <a:lumOff val="5000"/>
                  </a:srgbClr>
                </a:solidFill>
                <a:latin typeface="+mn-ea"/>
                <a:ea typeface="+mn-ea"/>
              </a:rPr>
            </a:br>
            <a:r>
              <a:rPr lang="en-US" altLang="ko-KR" sz="1000" dirty="0">
                <a:solidFill>
                  <a:srgbClr val="000000">
                    <a:lumMod val="95000"/>
                    <a:lumOff val="5000"/>
                  </a:srgbClr>
                </a:solidFill>
                <a:latin typeface="+mn-ea"/>
                <a:ea typeface="+mn-ea"/>
              </a:rPr>
              <a:t>&gt; </a:t>
            </a:r>
            <a:r>
              <a:rPr lang="ko-KR" altLang="en-US" sz="1000" noProof="0" dirty="0">
                <a:solidFill>
                  <a:srgbClr val="000000">
                    <a:lumMod val="95000"/>
                    <a:lumOff val="5000"/>
                  </a:srgbClr>
                </a:solidFill>
                <a:latin typeface="+mn-ea"/>
                <a:ea typeface="+mn-ea"/>
              </a:rPr>
              <a:t>광고 소재 변경</a:t>
            </a:r>
            <a:r>
              <a:rPr lang="en-US" altLang="ko-KR" sz="1000" dirty="0">
                <a:solidFill>
                  <a:srgbClr val="000000">
                    <a:lumMod val="95000"/>
                    <a:lumOff val="5000"/>
                  </a:srgbClr>
                </a:solidFill>
                <a:latin typeface="+mn-ea"/>
                <a:ea typeface="+mn-ea"/>
              </a:rPr>
              <a:t/>
            </a:r>
            <a:br>
              <a:rPr lang="en-US" altLang="ko-KR" sz="1000" dirty="0">
                <a:solidFill>
                  <a:srgbClr val="000000">
                    <a:lumMod val="95000"/>
                    <a:lumOff val="5000"/>
                  </a:srgbClr>
                </a:solidFill>
                <a:latin typeface="+mn-ea"/>
                <a:ea typeface="+mn-ea"/>
              </a:rPr>
            </a:br>
            <a:r>
              <a:rPr lang="en-US" altLang="ko-KR" sz="1000" dirty="0">
                <a:solidFill>
                  <a:srgbClr val="000000">
                    <a:lumMod val="95000"/>
                    <a:lumOff val="5000"/>
                  </a:srgbClr>
                </a:solidFill>
                <a:latin typeface="+mn-ea"/>
                <a:ea typeface="+mn-ea"/>
              </a:rPr>
              <a:t>&gt; </a:t>
            </a:r>
            <a:r>
              <a:rPr lang="ko-KR" altLang="en-US" sz="1000" dirty="0">
                <a:solidFill>
                  <a:srgbClr val="000000">
                    <a:lumMod val="95000"/>
                    <a:lumOff val="5000"/>
                  </a:srgbClr>
                </a:solidFill>
                <a:latin typeface="+mn-ea"/>
                <a:ea typeface="+mn-ea"/>
              </a:rPr>
              <a:t>광고 타겟팅 점검 및 고도화</a:t>
            </a:r>
            <a:endParaRPr lang="en-US" altLang="ko-KR" sz="1000" noProof="0" dirty="0">
              <a:solidFill>
                <a:srgbClr val="000000">
                  <a:lumMod val="95000"/>
                  <a:lumOff val="5000"/>
                </a:srgbClr>
              </a:solidFill>
              <a:latin typeface="+mn-ea"/>
              <a:ea typeface="+mn-ea"/>
            </a:endParaRPr>
          </a:p>
        </p:txBody>
      </p:sp>
      <p:sp>
        <p:nvSpPr>
          <p:cNvPr id="50" name="TextBox 49">
            <a:extLst>
              <a:ext uri="{FF2B5EF4-FFF2-40B4-BE49-F238E27FC236}">
                <a16:creationId xmlns:a16="http://schemas.microsoft.com/office/drawing/2014/main" id="{D0E86FF4-DC21-468A-A258-E9DBD0CC4319}"/>
              </a:ext>
            </a:extLst>
          </p:cNvPr>
          <p:cNvSpPr txBox="1">
            <a:spLocks noChangeAspect="1"/>
          </p:cNvSpPr>
          <p:nvPr/>
        </p:nvSpPr>
        <p:spPr>
          <a:xfrm>
            <a:off x="6791309" y="5655575"/>
            <a:ext cx="2530353" cy="312891"/>
          </a:xfrm>
          <a:prstGeom prst="rect">
            <a:avLst/>
          </a:prstGeom>
          <a:noFill/>
        </p:spPr>
        <p:txBody>
          <a:bodyPr wrap="square" lIns="0" tIns="0" rIns="0" bIns="0" rtlCol="0">
            <a:noAutofit/>
          </a:bodyPr>
          <a:lstStyle/>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dirty="0">
                <a:solidFill>
                  <a:srgbClr val="000000">
                    <a:lumMod val="95000"/>
                    <a:lumOff val="5000"/>
                  </a:srgbClr>
                </a:solidFill>
                <a:latin typeface="+mn-ea"/>
                <a:ea typeface="+mn-ea"/>
              </a:rPr>
              <a:t>광고 </a:t>
            </a:r>
            <a:r>
              <a:rPr lang="ko-KR" altLang="en-US" sz="1000" dirty="0" err="1" smtClean="0">
                <a:solidFill>
                  <a:srgbClr val="000000">
                    <a:lumMod val="95000"/>
                    <a:lumOff val="5000"/>
                  </a:srgbClr>
                </a:solidFill>
                <a:latin typeface="+mn-ea"/>
                <a:ea typeface="+mn-ea"/>
              </a:rPr>
              <a:t>분석를</a:t>
            </a:r>
            <a:r>
              <a:rPr lang="ko-KR" altLang="en-US" sz="1000" dirty="0" smtClean="0">
                <a:solidFill>
                  <a:srgbClr val="000000">
                    <a:lumMod val="95000"/>
                    <a:lumOff val="5000"/>
                  </a:srgbClr>
                </a:solidFill>
                <a:latin typeface="+mn-ea"/>
                <a:ea typeface="+mn-ea"/>
              </a:rPr>
              <a:t> </a:t>
            </a:r>
            <a:r>
              <a:rPr lang="ko-KR" altLang="en-US" sz="1000" dirty="0">
                <a:solidFill>
                  <a:srgbClr val="000000">
                    <a:lumMod val="95000"/>
                    <a:lumOff val="5000"/>
                  </a:srgbClr>
                </a:solidFill>
                <a:latin typeface="+mn-ea"/>
                <a:ea typeface="+mn-ea"/>
              </a:rPr>
              <a:t>활용한 </a:t>
            </a:r>
            <a:r>
              <a:rPr lang="ko-KR" altLang="en-US" sz="1000" dirty="0" err="1">
                <a:solidFill>
                  <a:srgbClr val="000000">
                    <a:lumMod val="95000"/>
                    <a:lumOff val="5000"/>
                  </a:srgbClr>
                </a:solidFill>
                <a:latin typeface="+mn-ea"/>
                <a:ea typeface="+mn-ea"/>
              </a:rPr>
              <a:t>리타겟팅</a:t>
            </a:r>
            <a:r>
              <a:rPr lang="ko-KR" altLang="en-US" sz="1000" dirty="0">
                <a:solidFill>
                  <a:srgbClr val="000000">
                    <a:lumMod val="95000"/>
                    <a:lumOff val="5000"/>
                  </a:srgbClr>
                </a:solidFill>
                <a:latin typeface="+mn-ea"/>
                <a:ea typeface="+mn-ea"/>
              </a:rPr>
              <a:t> 광고 집행</a:t>
            </a:r>
            <a:endParaRPr lang="en-US" altLang="ko-KR" sz="1000" dirty="0">
              <a:solidFill>
                <a:srgbClr val="000000">
                  <a:lumMod val="95000"/>
                  <a:lumOff val="5000"/>
                </a:srgbClr>
              </a:solidFill>
              <a:latin typeface="+mn-ea"/>
              <a:ea typeface="+mn-ea"/>
            </a:endParaRPr>
          </a:p>
        </p:txBody>
      </p:sp>
    </p:spTree>
    <p:extLst>
      <p:ext uri="{BB962C8B-B14F-4D97-AF65-F5344CB8AC3E}">
        <p14:creationId xmlns:p14="http://schemas.microsoft.com/office/powerpoint/2010/main" val="42429408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57548</TotalTime>
  <Words>3701</Words>
  <Application>Microsoft Office PowerPoint</Application>
  <PresentationFormat>A4 용지(210x297mm)</PresentationFormat>
  <Paragraphs>1634</Paragraphs>
  <Slides>21</Slides>
  <Notes>2</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21</vt:i4>
      </vt:variant>
    </vt:vector>
  </HeadingPairs>
  <TitlesOfParts>
    <vt:vector size="36" baseType="lpstr">
      <vt:lpstr>나눔고딕</vt:lpstr>
      <vt:lpstr>나눔고딕OTF ExtraBold</vt:lpstr>
      <vt:lpstr>Noto Sans KR Medium</vt:lpstr>
      <vt:lpstr>굴림</vt:lpstr>
      <vt:lpstr>Noto Sans KR Black</vt:lpstr>
      <vt:lpstr>맑은 고딕</vt:lpstr>
      <vt:lpstr>Algerian</vt:lpstr>
      <vt:lpstr>HY헤드라인M</vt:lpstr>
      <vt:lpstr>Wingdings</vt:lpstr>
      <vt:lpstr>나눔바른고딕</vt:lpstr>
      <vt:lpstr>Arial Black</vt:lpstr>
      <vt:lpstr>Arial</vt:lpstr>
      <vt:lpstr>Arial Rounded MT Bold</vt:lpstr>
      <vt:lpstr>나눔고딕OTF</vt:lpstr>
      <vt:lpstr>Office 테마</vt:lpstr>
      <vt:lpstr>PowerPoint 프레젠테이션</vt:lpstr>
      <vt:lpstr>목    차</vt:lpstr>
      <vt:lpstr>1. 서비스명 변경(안)</vt:lpstr>
      <vt:lpstr>2. 회원 가입 경로와 매체의 관계</vt:lpstr>
      <vt:lpstr>3. 2023년 월별 매체 집행 계획</vt:lpstr>
      <vt:lpstr>[참고자료1] 매체별 광고 효과 추정 자료 </vt:lpstr>
      <vt:lpstr>4. 회원 모집 목표 추정 </vt:lpstr>
      <vt:lpstr>5. 출시 이벤트(안)</vt:lpstr>
      <vt:lpstr>6. 단계별 추진 전략</vt:lpstr>
      <vt:lpstr>7. 마케팅 추진 세부 일정</vt:lpstr>
      <vt:lpstr>[참고자료2]  ① DA(Display Ads)</vt:lpstr>
      <vt:lpstr>[참고자료2]  ② 유튜브 동영상 PPL</vt:lpstr>
      <vt:lpstr>[참고자료2]  ③ 리워드 CPA (Cost Per Action)</vt:lpstr>
      <vt:lpstr>[참고자료2] ③ 리워드 CPA (Cost Per Action)</vt:lpstr>
      <vt:lpstr>[참고자료2] ③ 리워드 CPA (Cost Per Action)</vt:lpstr>
      <vt:lpstr>[참고자료2]  ④ 검색 SA(Search Ads) / ⑤ 앱마켓 검색 SA(Search Ads)</vt:lpstr>
      <vt:lpstr>[참고자료2] ⑥ 앱마켓관리</vt:lpstr>
      <vt:lpstr>[참고자료2] ⑦ 제휴 중고나라 만개의레시피</vt:lpstr>
      <vt:lpstr>[참고자료2] 바이럴 컨텐츠 배포</vt:lpstr>
      <vt:lpstr>[참고자료2] SNS공식채널</vt:lpstr>
      <vt:lpstr>PowerPoint 프레젠테이션</vt:lpstr>
    </vt:vector>
  </TitlesOfParts>
  <Company>Samsung Electronics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사업기획팀</dc:creator>
  <cp:lastModifiedBy>UBIVELOX</cp:lastModifiedBy>
  <cp:revision>2013</cp:revision>
  <cp:lastPrinted>2022-10-24T01:27:08Z</cp:lastPrinted>
  <dcterms:created xsi:type="dcterms:W3CDTF">2010-09-15T01:14:20Z</dcterms:created>
  <dcterms:modified xsi:type="dcterms:W3CDTF">2022-10-26T00:44:50Z</dcterms:modified>
</cp:coreProperties>
</file>